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Montserrat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8" roundtripDataSignature="AMtx7mjEc3UGVaTh6wwNeRTuNW8AYRED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SemiBol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MontserratExtraBold-boldItalic.fntdata"/><Relationship Id="rId14" Type="http://schemas.openxmlformats.org/officeDocument/2006/relationships/slide" Target="slides/slide9.xml"/><Relationship Id="rId36" Type="http://schemas.openxmlformats.org/officeDocument/2006/relationships/font" Target="fonts/MontserratExtraBold-bold.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9"/>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9"/>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9"/>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9"/>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9"/>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15" name="Shape 15"/>
        <p:cNvGrpSpPr/>
        <p:nvPr/>
      </p:nvGrpSpPr>
      <p:grpSpPr>
        <a:xfrm>
          <a:off x="0" y="0"/>
          <a:ext cx="0" cy="0"/>
          <a:chOff x="0" y="0"/>
          <a:chExt cx="0" cy="0"/>
        </a:xfrm>
      </p:grpSpPr>
      <p:sp>
        <p:nvSpPr>
          <p:cNvPr id="16" name="Google Shape;16;p50"/>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17" name="Google Shape;17;p50"/>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18" name="Google Shape;18;p50"/>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9" name="Google Shape;19;p50"/>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0" name="Google Shape;20;p50"/>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0"/>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22" name="Shape 22"/>
        <p:cNvGrpSpPr/>
        <p:nvPr/>
      </p:nvGrpSpPr>
      <p:grpSpPr>
        <a:xfrm>
          <a:off x="0" y="0"/>
          <a:ext cx="0" cy="0"/>
          <a:chOff x="0" y="0"/>
          <a:chExt cx="0" cy="0"/>
        </a:xfrm>
      </p:grpSpPr>
      <p:sp>
        <p:nvSpPr>
          <p:cNvPr id="23" name="Google Shape;23;p51"/>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24" name="Google Shape;24;p51"/>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25" name="Google Shape;25;p51"/>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51"/>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51"/>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1"/>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31" name="Google Shape;31;p52"/>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52"/>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52"/>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4" name="Google Shape;34;p52"/>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35" name="Shape 35"/>
        <p:cNvGrpSpPr/>
        <p:nvPr/>
      </p:nvGrpSpPr>
      <p:grpSpPr>
        <a:xfrm>
          <a:off x="0" y="0"/>
          <a:ext cx="0" cy="0"/>
          <a:chOff x="0" y="0"/>
          <a:chExt cx="0" cy="0"/>
        </a:xfrm>
      </p:grpSpPr>
      <p:sp>
        <p:nvSpPr>
          <p:cNvPr id="36" name="Google Shape;36;p53"/>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7" name="Google Shape;37;p53"/>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8" name="Google Shape;38;p53"/>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53"/>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40" name="Shape 40"/>
        <p:cNvGrpSpPr/>
        <p:nvPr/>
      </p:nvGrpSpPr>
      <p:grpSpPr>
        <a:xfrm>
          <a:off x="0" y="0"/>
          <a:ext cx="0" cy="0"/>
          <a:chOff x="0" y="0"/>
          <a:chExt cx="0" cy="0"/>
        </a:xfrm>
      </p:grpSpPr>
      <p:sp>
        <p:nvSpPr>
          <p:cNvPr id="41" name="Google Shape;41;p54"/>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2" name="Google Shape;42;p54"/>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3" name="Google Shape;43;p54"/>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4" name="Google Shape;44;p54"/>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45" name="Shape 45"/>
        <p:cNvGrpSpPr/>
        <p:nvPr/>
      </p:nvGrpSpPr>
      <p:grpSpPr>
        <a:xfrm>
          <a:off x="0" y="0"/>
          <a:ext cx="0" cy="0"/>
          <a:chOff x="0" y="0"/>
          <a:chExt cx="0" cy="0"/>
        </a:xfrm>
      </p:grpSpPr>
      <p:cxnSp>
        <p:nvCxnSpPr>
          <p:cNvPr id="46" name="Google Shape;46;p55"/>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47" name="Google Shape;47;p55"/>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48" name="Google Shape;48;p55"/>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55"/>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0" name="Google Shape;50;p55"/>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1" name="Google Shape;51;p5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52" name="Google Shape;52;p55"/>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53" name="Shape 53"/>
        <p:cNvGrpSpPr/>
        <p:nvPr/>
      </p:nvGrpSpPr>
      <p:grpSpPr>
        <a:xfrm>
          <a:off x="0" y="0"/>
          <a:ext cx="0" cy="0"/>
          <a:chOff x="0" y="0"/>
          <a:chExt cx="0" cy="0"/>
        </a:xfrm>
      </p:grpSpPr>
      <p:cxnSp>
        <p:nvCxnSpPr>
          <p:cNvPr id="54" name="Google Shape;54;p56"/>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5" name="Google Shape;55;p56"/>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6" name="Google Shape;56;p56"/>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57" name="Google Shape;57;p56"/>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56"/>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5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0" name="Google Shape;60;p56"/>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8"/>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qlfiddle.com/" TargetMode="External"/><Relationship Id="rId4" Type="http://schemas.openxmlformats.org/officeDocument/2006/relationships/hyperlink" Target="https://youtu.be/wFZtb5UYRjM" TargetMode="External"/><Relationship Id="rId5" Type="http://schemas.openxmlformats.org/officeDocument/2006/relationships/hyperlink" Target="https://www.pildorasinformaticas.es/course/curso-sql/curriculu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sites.google.com/site/sqlismysin/home/lenguaje-de-definicion-de-datos-dd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5600" u="none" cap="none" strike="noStrike">
                <a:solidFill>
                  <a:schemeClr val="accent1"/>
                </a:solidFill>
                <a:latin typeface="Arial"/>
                <a:ea typeface="Arial"/>
                <a:cs typeface="Arial"/>
                <a:sym typeface="Arial"/>
              </a:rPr>
              <a:t>Clase 2</a:t>
            </a:r>
            <a:r>
              <a:rPr b="1" lang="es-AR" sz="5600">
                <a:solidFill>
                  <a:schemeClr val="accent1"/>
                </a:solidFill>
              </a:rPr>
              <a:t>4</a:t>
            </a:r>
            <a:endParaRPr b="0" i="0" sz="5600" u="none" cap="none" strike="noStrike">
              <a:solidFill>
                <a:schemeClr val="accent1"/>
              </a:solidFill>
              <a:latin typeface="Montserrat ExtraBold"/>
              <a:ea typeface="Montserrat ExtraBold"/>
              <a:cs typeface="Montserrat ExtraBold"/>
              <a:sym typeface="Montserrat ExtraBold"/>
            </a:endParaRPr>
          </a:p>
        </p:txBody>
      </p:sp>
      <p:sp>
        <p:nvSpPr>
          <p:cNvPr id="66" name="Google Shape;66;p2"/>
          <p:cNvSpPr txBox="1"/>
          <p:nvPr/>
        </p:nvSpPr>
        <p:spPr>
          <a:xfrm>
            <a:off x="0" y="1799082"/>
            <a:ext cx="9144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MySQL Parte </a:t>
            </a:r>
            <a:r>
              <a:rPr b="1" i="1" lang="es-AR" sz="2800"/>
              <a:t>2</a:t>
            </a:r>
            <a:endParaRPr b="1" i="1" sz="1400" u="none" cap="none" strike="noStrike">
              <a:solidFill>
                <a:srgbClr val="000000"/>
              </a:solidFill>
              <a:latin typeface="Arial"/>
              <a:ea typeface="Arial"/>
              <a:cs typeface="Arial"/>
              <a:sym typeface="Arial"/>
            </a:endParaRPr>
          </a:p>
        </p:txBody>
      </p:sp>
      <p:pic>
        <p:nvPicPr>
          <p:cNvPr descr="C:\Users\marti\Downloads\clipart338846.png" id="67" name="Google Shape;67;p2"/>
          <p:cNvPicPr preferRelativeResize="0"/>
          <p:nvPr/>
        </p:nvPicPr>
        <p:blipFill rotWithShape="1">
          <a:blip r:embed="rId3">
            <a:alphaModFix/>
          </a:blip>
          <a:srcRect b="0" l="0" r="0" t="0"/>
          <a:stretch/>
        </p:blipFill>
        <p:spPr>
          <a:xfrm>
            <a:off x="3402116" y="2407325"/>
            <a:ext cx="2179170" cy="1744550"/>
          </a:xfrm>
          <a:prstGeom prst="rect">
            <a:avLst/>
          </a:prstGeom>
          <a:noFill/>
          <a:ln>
            <a:noFill/>
          </a:ln>
        </p:spPr>
      </p:pic>
      <p:sp>
        <p:nvSpPr>
          <p:cNvPr id="68" name="Google Shape;68;p2"/>
          <p:cNvSpPr txBox="1"/>
          <p:nvPr/>
        </p:nvSpPr>
        <p:spPr>
          <a:xfrm>
            <a:off x="420750" y="4236925"/>
            <a:ext cx="8445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Temas: </a:t>
            </a:r>
            <a:r>
              <a:rPr b="0" i="0" lang="es-AR" sz="1400" u="none" cap="none" strike="noStrike">
                <a:solidFill>
                  <a:schemeClr val="dk1"/>
                </a:solidFill>
                <a:latin typeface="Montserrat"/>
                <a:ea typeface="Montserrat"/>
                <a:cs typeface="Montserrat"/>
                <a:sym typeface="Montserrat"/>
              </a:rPr>
              <a:t>Sentencias DDL: (create , alter y drop), Data Manipulation Language (DML):</a:t>
            </a:r>
            <a:r>
              <a:rPr b="1" i="0" lang="es-AR" sz="1400" u="none" cap="none" strike="noStrike">
                <a:solidFill>
                  <a:schemeClr val="accent1"/>
                </a:solidFill>
                <a:latin typeface="Montserrat ExtraBold"/>
                <a:ea typeface="Montserrat ExtraBold"/>
                <a:cs typeface="Montserrat ExtraBold"/>
                <a:sym typeface="Montserrat ExtraBold"/>
              </a:rPr>
              <a:t> </a:t>
            </a:r>
            <a:r>
              <a:rPr b="0" i="0" lang="es-AR" sz="1400" u="none" cap="none" strike="noStrike">
                <a:solidFill>
                  <a:srgbClr val="000000"/>
                </a:solidFill>
                <a:latin typeface="Montserrat"/>
                <a:ea typeface="Montserrat"/>
                <a:cs typeface="Montserrat"/>
                <a:sym typeface="Montserrat"/>
              </a:rPr>
              <a:t> Insert , Delete y Update</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Eliminar una Tabla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35" name="Google Shape;135;p44"/>
          <p:cNvSpPr txBox="1"/>
          <p:nvPr/>
        </p:nvSpPr>
        <p:spPr>
          <a:xfrm>
            <a:off x="687172" y="1019711"/>
            <a:ext cx="8456828" cy="2079090"/>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eliminar una tabla usamos "drop table". Tipeamos: </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DROP TABLE alumnos;</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tipeamos nuevamente:</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DROP TABLE alumnos;</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Aparece un mensaje de error, indicando que no existe, ya que intentamos borrar una tabla inexistente. Para evitar este mensaje podemos tipear:</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DROP TABLE IF EXISTS alumnos;</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Modificar una Tabla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41" name="Google Shape;141;p45"/>
          <p:cNvSpPr txBox="1"/>
          <p:nvPr/>
        </p:nvSpPr>
        <p:spPr>
          <a:xfrm>
            <a:off x="687172" y="11263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¿Qué sucede si quisiéramos cambiar algo en la tabla que creamos? </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¿Cómo haríamos si quisiéramos agregar o eliminar una columna?</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agregar, eliminar o modificar una columna utilizamos la sentencia </a:t>
            </a:r>
            <a:r>
              <a:rPr b="1" i="0" lang="es-AR" sz="1400" u="none" cap="none" strike="noStrike">
                <a:solidFill>
                  <a:schemeClr val="dk1"/>
                </a:solidFill>
                <a:latin typeface="Montserrat"/>
                <a:ea typeface="Montserrat"/>
                <a:cs typeface="Montserrat"/>
                <a:sym typeface="Montserrat"/>
              </a:rPr>
              <a:t>ALTER</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agregar una columna:</a:t>
            </a:r>
            <a:endParaRPr b="0" i="0" sz="1400" u="none" cap="none" strike="noStrike">
              <a:solidFill>
                <a:schemeClr val="dk1"/>
              </a:solidFill>
              <a:latin typeface="Arial"/>
              <a:ea typeface="Arial"/>
              <a:cs typeface="Arial"/>
              <a:sym typeface="Arial"/>
            </a:endParaRPr>
          </a:p>
          <a:p>
            <a:pPr indent="-357188" lvl="2" marL="12715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ALTER TABLE nombre_de_tabla</a:t>
            </a:r>
            <a:endParaRPr b="1" i="0" sz="1400" u="none" cap="none" strike="noStrike">
              <a:solidFill>
                <a:schemeClr val="dk1"/>
              </a:solidFill>
              <a:latin typeface="Montserrat"/>
              <a:ea typeface="Montserrat"/>
              <a:cs typeface="Montserrat"/>
              <a:sym typeface="Montserrat"/>
            </a:endParaRPr>
          </a:p>
          <a:p>
            <a:pPr indent="-357188" lvl="2" marL="12715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ADD nombre_de_columna tipo de dato;</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eliminar una columna:</a:t>
            </a:r>
            <a:endParaRPr b="0" i="0" sz="1400" u="none" cap="none" strike="noStrike">
              <a:solidFill>
                <a:schemeClr val="dk1"/>
              </a:solidFill>
              <a:latin typeface="Arial"/>
              <a:ea typeface="Arial"/>
              <a:cs typeface="Arial"/>
              <a:sym typeface="Arial"/>
            </a:endParaRPr>
          </a:p>
          <a:p>
            <a:pPr indent="-357188" lvl="2" marL="12715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ALTER TABLE nombre_de_tabla</a:t>
            </a:r>
            <a:endParaRPr b="1" i="0" sz="1400" u="none" cap="none" strike="noStrike">
              <a:solidFill>
                <a:schemeClr val="dk1"/>
              </a:solidFill>
              <a:latin typeface="Montserrat"/>
              <a:ea typeface="Montserrat"/>
              <a:cs typeface="Montserrat"/>
              <a:sym typeface="Montserrat"/>
            </a:endParaRPr>
          </a:p>
          <a:p>
            <a:pPr indent="-357188" lvl="2" marL="12715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DROP COLUMN nombre_de_columna;</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6"/>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descr="https://lh6.googleusercontent.com/-HeUtoJzb5A73vW63Ks-zRNdW_y8JRTUC6GngQm41w3WO1ct4LjtidczbNmV94Cibwwdap-MNIO9nOkqOM2D9SB_XPVSBcUCrr-hKm_k2gWl6QAT-kglc8wdccKiVgGOFKhEKP6xeW8" id="147" name="Google Shape;147;p46"/>
          <p:cNvPicPr preferRelativeResize="0"/>
          <p:nvPr/>
        </p:nvPicPr>
        <p:blipFill rotWithShape="1">
          <a:blip r:embed="rId3">
            <a:alphaModFix/>
          </a:blip>
          <a:srcRect b="0" l="0" r="0" t="0"/>
          <a:stretch/>
        </p:blipFill>
        <p:spPr>
          <a:xfrm>
            <a:off x="1191895" y="45720"/>
            <a:ext cx="6715125" cy="5038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Creando nuestra primer BD</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53" name="Google Shape;153;p64"/>
          <p:cNvSpPr txBox="1"/>
          <p:nvPr/>
        </p:nvSpPr>
        <p:spPr>
          <a:xfrm>
            <a:off x="687172" y="1126313"/>
            <a:ext cx="7732928" cy="7024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Crearemos nuestra primer BD llamada </a:t>
            </a:r>
            <a:r>
              <a:rPr b="1" i="0" lang="es-AR" sz="1400" u="none" cap="none" strike="noStrike">
                <a:solidFill>
                  <a:schemeClr val="dk1"/>
                </a:solidFill>
                <a:latin typeface="Montserrat"/>
                <a:ea typeface="Montserrat"/>
                <a:cs typeface="Montserrat"/>
                <a:sym typeface="Montserrat"/>
              </a:rPr>
              <a:t>empleados_departamentos</a:t>
            </a:r>
            <a:r>
              <a:rPr b="0" i="0" lang="es-AR" sz="1400" u="none" cap="none" strike="noStrike">
                <a:solidFill>
                  <a:schemeClr val="dk1"/>
                </a:solidFill>
                <a:latin typeface="Montserrat"/>
                <a:ea typeface="Montserrat"/>
                <a:cs typeface="Montserrat"/>
                <a:sym typeface="Montserrat"/>
              </a:rPr>
              <a:t>. Utilizaremos el archivo </a:t>
            </a:r>
            <a:r>
              <a:rPr b="1" i="0" lang="es-AR" sz="1400" u="none" cap="none" strike="noStrike">
                <a:solidFill>
                  <a:srgbClr val="9D66F9"/>
                </a:solidFill>
                <a:latin typeface="Montserrat"/>
                <a:ea typeface="Montserrat"/>
                <a:cs typeface="Montserrat"/>
                <a:sym typeface="Montserrat"/>
              </a:rPr>
              <a:t>bd_empleados_departamentos.sql </a:t>
            </a:r>
            <a:r>
              <a:rPr b="0" i="0" lang="es-AR" sz="1400" u="none" cap="none" strike="noStrike">
                <a:solidFill>
                  <a:schemeClr val="dk1"/>
                </a:solidFill>
                <a:latin typeface="Montserrat"/>
                <a:ea typeface="Montserrat"/>
                <a:cs typeface="Montserrat"/>
                <a:sym typeface="Montserrat"/>
              </a:rPr>
              <a:t>para ejecutar la sentencia SQL que la crea. Para ello seguiremos los siguientes pasos: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1400"/>
              <a:buFont typeface="Arial"/>
              <a:buAutoNum type="arabicParenR"/>
            </a:pPr>
            <a:r>
              <a:rPr b="0" i="0" lang="es-AR" sz="1400" u="none" cap="none" strike="noStrike">
                <a:solidFill>
                  <a:schemeClr val="dk1"/>
                </a:solidFill>
                <a:latin typeface="Montserrat"/>
                <a:ea typeface="Montserrat"/>
                <a:cs typeface="Montserrat"/>
                <a:sym typeface="Montserrat"/>
              </a:rPr>
              <a:t>Abrir el archivo que contiene la sentencia SQL.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1400"/>
              <a:buFont typeface="Arial"/>
              <a:buAutoNum type="arabicParenR"/>
            </a:pPr>
            <a:r>
              <a:rPr b="0" i="0" lang="es-AR" sz="1400" u="none" cap="none" strike="noStrike">
                <a:solidFill>
                  <a:schemeClr val="dk1"/>
                </a:solidFill>
                <a:latin typeface="Montserrat"/>
                <a:ea typeface="Montserrat"/>
                <a:cs typeface="Montserrat"/>
                <a:sym typeface="Montserrat"/>
              </a:rPr>
              <a:t>Pegar todo el texto dentro de una nueva consulta SQL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chemeClr val="dk2"/>
              </a:buClr>
              <a:buSzPts val="1400"/>
              <a:buFont typeface="Arial"/>
              <a:buAutoNum type="arabicParenR"/>
            </a:pPr>
            <a:r>
              <a:rPr b="0" i="0" lang="es-AR" sz="1400" u="none" cap="none" strike="noStrike">
                <a:solidFill>
                  <a:schemeClr val="dk1"/>
                </a:solidFill>
                <a:latin typeface="Montserrat"/>
                <a:ea typeface="Montserrat"/>
                <a:cs typeface="Montserrat"/>
                <a:sym typeface="Montserrat"/>
              </a:rPr>
              <a:t>Ejecutar desde el ícono del rayo: </a:t>
            </a:r>
            <a:endParaRPr b="0" i="0" sz="1400" u="none" cap="none" strike="noStrike">
              <a:solidFill>
                <a:srgbClr val="000000"/>
              </a:solidFill>
              <a:latin typeface="Arial"/>
              <a:ea typeface="Arial"/>
              <a:cs typeface="Arial"/>
              <a:sym typeface="Arial"/>
            </a:endParaRPr>
          </a:p>
        </p:txBody>
      </p:sp>
      <p:pic>
        <p:nvPicPr>
          <p:cNvPr id="154" name="Google Shape;154;p64"/>
          <p:cNvPicPr preferRelativeResize="0"/>
          <p:nvPr/>
        </p:nvPicPr>
        <p:blipFill rotWithShape="1">
          <a:blip r:embed="rId3">
            <a:alphaModFix/>
          </a:blip>
          <a:srcRect b="0" l="0" r="0" t="0"/>
          <a:stretch/>
        </p:blipFill>
        <p:spPr>
          <a:xfrm>
            <a:off x="5556250" y="2232025"/>
            <a:ext cx="419100" cy="323850"/>
          </a:xfrm>
          <a:prstGeom prst="rect">
            <a:avLst/>
          </a:prstGeom>
          <a:noFill/>
          <a:ln>
            <a:noFill/>
          </a:ln>
        </p:spPr>
      </p:pic>
      <p:pic>
        <p:nvPicPr>
          <p:cNvPr id="155" name="Google Shape;155;p64"/>
          <p:cNvPicPr preferRelativeResize="0"/>
          <p:nvPr/>
        </p:nvPicPr>
        <p:blipFill rotWithShape="1">
          <a:blip r:embed="rId4">
            <a:alphaModFix/>
          </a:blip>
          <a:srcRect b="0" l="0" r="0" t="0"/>
          <a:stretch/>
        </p:blipFill>
        <p:spPr>
          <a:xfrm>
            <a:off x="4139138" y="2555876"/>
            <a:ext cx="331788" cy="274910"/>
          </a:xfrm>
          <a:prstGeom prst="rect">
            <a:avLst/>
          </a:prstGeom>
          <a:noFill/>
          <a:ln>
            <a:noFill/>
          </a:ln>
        </p:spPr>
      </p:pic>
      <p:pic>
        <p:nvPicPr>
          <p:cNvPr id="156" name="Google Shape;156;p64"/>
          <p:cNvPicPr preferRelativeResize="0"/>
          <p:nvPr/>
        </p:nvPicPr>
        <p:blipFill rotWithShape="1">
          <a:blip r:embed="rId5">
            <a:alphaModFix/>
          </a:blip>
          <a:srcRect b="0" l="0" r="0" t="0"/>
          <a:stretch/>
        </p:blipFill>
        <p:spPr>
          <a:xfrm>
            <a:off x="855662" y="3100387"/>
            <a:ext cx="2276475" cy="1152525"/>
          </a:xfrm>
          <a:prstGeom prst="rect">
            <a:avLst/>
          </a:prstGeom>
          <a:noFill/>
          <a:ln>
            <a:noFill/>
          </a:ln>
        </p:spPr>
      </p:pic>
      <p:sp>
        <p:nvSpPr>
          <p:cNvPr id="157" name="Google Shape;157;p64"/>
          <p:cNvSpPr txBox="1"/>
          <p:nvPr/>
        </p:nvSpPr>
        <p:spPr>
          <a:xfrm>
            <a:off x="3277286" y="2974162"/>
            <a:ext cx="4557928" cy="7024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Quedará creada la Base de Datos con dos tablas: departamentos y empleados</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Creando nuestra primer BD</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63" name="Google Shape;163;p65"/>
          <p:cNvSpPr txBox="1"/>
          <p:nvPr/>
        </p:nvSpPr>
        <p:spPr>
          <a:xfrm>
            <a:off x="601447" y="1007010"/>
            <a:ext cx="8456828" cy="7024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Para </a:t>
            </a:r>
            <a:r>
              <a:rPr b="1" i="0" lang="es-AR" sz="1400" u="none" cap="none" strike="noStrike">
                <a:solidFill>
                  <a:schemeClr val="dk1"/>
                </a:solidFill>
                <a:latin typeface="Montserrat"/>
                <a:ea typeface="Montserrat"/>
                <a:cs typeface="Montserrat"/>
                <a:sym typeface="Montserrat"/>
              </a:rPr>
              <a:t>crear una tabla</a:t>
            </a:r>
            <a:r>
              <a:rPr b="0" i="0" lang="es-AR" sz="1400" u="none" cap="none" strike="noStrike">
                <a:solidFill>
                  <a:schemeClr val="dk1"/>
                </a:solidFill>
                <a:latin typeface="Montserrat"/>
                <a:ea typeface="Montserrat"/>
                <a:cs typeface="Montserrat"/>
                <a:sym typeface="Montserrat"/>
              </a:rPr>
              <a:t> utilizamos </a:t>
            </a:r>
            <a:r>
              <a:rPr b="1" i="0" lang="es-AR" sz="1400" u="none" cap="none" strike="noStrike">
                <a:solidFill>
                  <a:schemeClr val="dk1"/>
                </a:solidFill>
                <a:latin typeface="Montserrat"/>
                <a:ea typeface="Montserrat"/>
                <a:cs typeface="Montserrat"/>
                <a:sym typeface="Montserrat"/>
              </a:rPr>
              <a:t>CREATE TABLE </a:t>
            </a:r>
            <a:r>
              <a:rPr b="0" i="0" lang="es-AR" sz="1400" u="none" cap="none" strike="noStrike">
                <a:solidFill>
                  <a:schemeClr val="dk1"/>
                </a:solidFill>
                <a:latin typeface="Montserrat"/>
                <a:ea typeface="Montserrat"/>
                <a:cs typeface="Montserrat"/>
                <a:sym typeface="Montserrat"/>
              </a:rPr>
              <a:t>e indicamos cuáles son las columnas (atributos/campos) que conformarán nuestra tabla:</a:t>
            </a:r>
            <a:endParaRPr b="0" i="0" sz="1400" u="none" cap="none" strike="noStrike">
              <a:solidFill>
                <a:schemeClr val="dk1"/>
              </a:solidFill>
              <a:latin typeface="Montserrat"/>
              <a:ea typeface="Montserrat"/>
              <a:cs typeface="Montserrat"/>
              <a:sym typeface="Montserrat"/>
            </a:endParaRPr>
          </a:p>
        </p:txBody>
      </p:sp>
      <p:pic>
        <p:nvPicPr>
          <p:cNvPr id="164" name="Google Shape;164;p65"/>
          <p:cNvPicPr preferRelativeResize="0"/>
          <p:nvPr/>
        </p:nvPicPr>
        <p:blipFill rotWithShape="1">
          <a:blip r:embed="rId3">
            <a:alphaModFix/>
          </a:blip>
          <a:srcRect b="0" l="0" r="0" t="0"/>
          <a:stretch/>
        </p:blipFill>
        <p:spPr>
          <a:xfrm>
            <a:off x="670442" y="1709497"/>
            <a:ext cx="4282558" cy="100966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65" name="Google Shape;165;p65"/>
          <p:cNvPicPr preferRelativeResize="0"/>
          <p:nvPr/>
        </p:nvPicPr>
        <p:blipFill rotWithShape="1">
          <a:blip r:embed="rId4">
            <a:alphaModFix/>
          </a:blip>
          <a:srcRect b="0" l="0" r="0" t="0"/>
          <a:stretch/>
        </p:blipFill>
        <p:spPr>
          <a:xfrm>
            <a:off x="4238626" y="1995256"/>
            <a:ext cx="4238625" cy="161087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6" name="Google Shape;166;p65"/>
          <p:cNvSpPr txBox="1"/>
          <p:nvPr/>
        </p:nvSpPr>
        <p:spPr>
          <a:xfrm>
            <a:off x="601447" y="2800695"/>
            <a:ext cx="3608603" cy="122337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Para agregar registros utilizamos </a:t>
            </a:r>
            <a:r>
              <a:rPr b="1" i="0" lang="es-AR" sz="1400" u="none" cap="none" strike="noStrike">
                <a:solidFill>
                  <a:schemeClr val="dk1"/>
                </a:solidFill>
                <a:latin typeface="Montserrat"/>
                <a:ea typeface="Montserrat"/>
                <a:cs typeface="Montserrat"/>
                <a:sym typeface="Montserrat"/>
              </a:rPr>
              <a:t>INSERT INTO nombredelatabla VALUES</a:t>
            </a:r>
            <a:r>
              <a:rPr b="0" i="0" lang="es-AR" sz="1400" u="none" cap="none" strike="noStrike">
                <a:solidFill>
                  <a:schemeClr val="dk1"/>
                </a:solidFill>
                <a:latin typeface="Montserrat"/>
                <a:ea typeface="Montserrat"/>
                <a:cs typeface="Montserrat"/>
                <a:sym typeface="Montserrat"/>
              </a:rPr>
              <a:t> y estos datos van separados por comas en el mismo orden en que fueron incorporados los campos.</a:t>
            </a:r>
            <a:endParaRPr b="0" i="0" sz="1400" u="none" cap="none" strike="noStrike">
              <a:solidFill>
                <a:schemeClr val="dk1"/>
              </a:solidFill>
              <a:latin typeface="Montserrat"/>
              <a:ea typeface="Montserrat"/>
              <a:cs typeface="Montserrat"/>
              <a:sym typeface="Montserrat"/>
            </a:endParaRPr>
          </a:p>
        </p:txBody>
      </p:sp>
      <p:pic>
        <p:nvPicPr>
          <p:cNvPr id="167" name="Google Shape;167;p65"/>
          <p:cNvPicPr preferRelativeResize="0"/>
          <p:nvPr/>
        </p:nvPicPr>
        <p:blipFill rotWithShape="1">
          <a:blip r:embed="rId5">
            <a:alphaModFix/>
          </a:blip>
          <a:srcRect b="0" l="0" r="0" t="0"/>
          <a:stretch/>
        </p:blipFill>
        <p:spPr>
          <a:xfrm>
            <a:off x="5972175" y="3520419"/>
            <a:ext cx="2286000" cy="131934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8" name="Google Shape;168;p65"/>
          <p:cNvSpPr txBox="1"/>
          <p:nvPr/>
        </p:nvSpPr>
        <p:spPr>
          <a:xfrm>
            <a:off x="4238626" y="4539555"/>
            <a:ext cx="2094128" cy="44234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Registros insertados!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¿Cómo se ven los datos de nuestras tablas?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74" name="Google Shape;174;p66"/>
          <p:cNvSpPr txBox="1"/>
          <p:nvPr/>
        </p:nvSpPr>
        <p:spPr>
          <a:xfrm>
            <a:off x="601447" y="1007010"/>
            <a:ext cx="7856753" cy="7024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Haciendo clic con el botón derecho en nuestra tabla y seleccionando </a:t>
            </a:r>
            <a:r>
              <a:rPr b="1" i="0" lang="es-AR" sz="1400" u="none" cap="none" strike="noStrike">
                <a:solidFill>
                  <a:schemeClr val="dk1"/>
                </a:solidFill>
                <a:latin typeface="Montserrat"/>
                <a:ea typeface="Montserrat"/>
                <a:cs typeface="Montserrat"/>
                <a:sym typeface="Montserrat"/>
              </a:rPr>
              <a:t>Select Rows – Limit 1000</a:t>
            </a:r>
            <a:r>
              <a:rPr b="0" i="0" lang="es-AR" sz="1400" u="none" cap="none" strike="noStrike">
                <a:solidFill>
                  <a:schemeClr val="dk1"/>
                </a:solidFill>
                <a:latin typeface="Montserrat"/>
                <a:ea typeface="Montserrat"/>
                <a:cs typeface="Montserrat"/>
                <a:sym typeface="Montserrat"/>
              </a:rPr>
              <a:t> veremos los resultados de nuestra primer consulta SQL:</a:t>
            </a:r>
            <a:endParaRPr b="0" i="0" sz="1400" u="none" cap="none" strike="noStrike">
              <a:solidFill>
                <a:schemeClr val="dk1"/>
              </a:solidFill>
              <a:latin typeface="Montserrat"/>
              <a:ea typeface="Montserrat"/>
              <a:cs typeface="Montserrat"/>
              <a:sym typeface="Montserrat"/>
            </a:endParaRPr>
          </a:p>
        </p:txBody>
      </p:sp>
      <p:pic>
        <p:nvPicPr>
          <p:cNvPr id="175" name="Google Shape;175;p66"/>
          <p:cNvPicPr preferRelativeResize="0"/>
          <p:nvPr/>
        </p:nvPicPr>
        <p:blipFill rotWithShape="1">
          <a:blip r:embed="rId3">
            <a:alphaModFix/>
          </a:blip>
          <a:srcRect b="0" l="0" r="0" t="0"/>
          <a:stretch/>
        </p:blipFill>
        <p:spPr>
          <a:xfrm>
            <a:off x="1299092" y="1709497"/>
            <a:ext cx="6901934" cy="2076466"/>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76" name="Google Shape;176;p66"/>
          <p:cNvSpPr txBox="1"/>
          <p:nvPr/>
        </p:nvSpPr>
        <p:spPr>
          <a:xfrm>
            <a:off x="753847" y="3854985"/>
            <a:ext cx="7856753" cy="7024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s-AR" sz="1400" u="none" cap="none" strike="noStrike">
                <a:solidFill>
                  <a:srgbClr val="9D66F9"/>
                </a:solidFill>
                <a:latin typeface="Montserrat"/>
                <a:ea typeface="Montserrat"/>
                <a:cs typeface="Montserrat"/>
                <a:sym typeface="Montserrat"/>
              </a:rPr>
              <a:t>¿Cómo traducimos esto?</a:t>
            </a:r>
            <a:r>
              <a:rPr b="0" i="1" lang="es-AR" sz="1400" u="none" cap="none" strike="noStrike">
                <a:solidFill>
                  <a:srgbClr val="9D66F9"/>
                </a:solidFill>
                <a:latin typeface="Montserrat"/>
                <a:ea typeface="Montserrat"/>
                <a:cs typeface="Montserrat"/>
                <a:sym typeface="Montserrat"/>
              </a:rPr>
              <a:t> Estamos diciendo que seleccione todos los registros de la tabla departamentos del schema (base de datos) empleados_departamentos.</a:t>
            </a:r>
            <a:endParaRPr b="0" i="1" sz="1400" u="none" cap="none" strike="noStrike">
              <a:solidFill>
                <a:srgbClr val="9D66F9"/>
              </a:solidFill>
              <a:latin typeface="Montserrat"/>
              <a:ea typeface="Montserrat"/>
              <a:cs typeface="Montserrat"/>
              <a:sym typeface="Montserrat"/>
            </a:endParaRPr>
          </a:p>
        </p:txBody>
      </p:sp>
      <p:sp>
        <p:nvSpPr>
          <p:cNvPr id="177" name="Google Shape;177;p66"/>
          <p:cNvSpPr txBox="1"/>
          <p:nvPr/>
        </p:nvSpPr>
        <p:spPr>
          <a:xfrm>
            <a:off x="4962525" y="3034246"/>
            <a:ext cx="2960283" cy="661454"/>
          </a:xfrm>
          <a:prstGeom prst="rect">
            <a:avLst/>
          </a:prstGeom>
          <a:solidFill>
            <a:srgbClr val="C3A1FB"/>
          </a:solidFill>
          <a:ln cap="flat" cmpd="sng" w="12700">
            <a:solidFill>
              <a:schemeClr val="accent1"/>
            </a:solidFill>
            <a:prstDash val="solid"/>
            <a:round/>
            <a:headEnd len="sm" w="sm" type="none"/>
            <a:tailEnd len="sm" w="sm" type="none"/>
          </a:ln>
        </p:spPr>
        <p:txBody>
          <a:bodyPr anchorCtr="0" anchor="t" bIns="0" lIns="36000" spcFirstLastPara="1" rIns="36000" wrap="square" tIns="72000">
            <a:noAutofit/>
          </a:bodyPr>
          <a:lstStyle/>
          <a:p>
            <a:pPr indent="0" lvl="0" marL="0" marR="0" rtl="0" algn="ctr">
              <a:lnSpc>
                <a:spcPct val="100000"/>
              </a:lnSpc>
              <a:spcBef>
                <a:spcPts val="0"/>
              </a:spcBef>
              <a:spcAft>
                <a:spcPts val="0"/>
              </a:spcAft>
              <a:buClr>
                <a:srgbClr val="000000"/>
              </a:buClr>
              <a:buSzPts val="1200"/>
              <a:buFont typeface="Arial"/>
              <a:buNone/>
            </a:pPr>
            <a:r>
              <a:rPr b="0" i="1" lang="es-AR" sz="1200" u="none" cap="none" strike="noStrike">
                <a:solidFill>
                  <a:schemeClr val="dk1"/>
                </a:solidFill>
                <a:latin typeface="Montserrat"/>
                <a:ea typeface="Montserrat"/>
                <a:cs typeface="Montserrat"/>
                <a:sym typeface="Montserrat"/>
              </a:rPr>
              <a:t>Con CTRL + Enter ejecutamos la consulta, o con el ícono del rayito: </a:t>
            </a:r>
            <a:endParaRPr b="0" i="1" sz="1200" u="none" cap="none" strike="noStrike">
              <a:solidFill>
                <a:schemeClr val="dk1"/>
              </a:solidFill>
              <a:latin typeface="Montserrat"/>
              <a:ea typeface="Montserrat"/>
              <a:cs typeface="Montserrat"/>
              <a:sym typeface="Montserrat"/>
            </a:endParaRPr>
          </a:p>
        </p:txBody>
      </p:sp>
      <p:pic>
        <p:nvPicPr>
          <p:cNvPr id="178" name="Google Shape;178;p66"/>
          <p:cNvPicPr preferRelativeResize="0"/>
          <p:nvPr/>
        </p:nvPicPr>
        <p:blipFill rotWithShape="1">
          <a:blip r:embed="rId4">
            <a:alphaModFix/>
          </a:blip>
          <a:srcRect b="11804" l="0" r="0" t="10226"/>
          <a:stretch/>
        </p:blipFill>
        <p:spPr>
          <a:xfrm>
            <a:off x="7320741" y="3315379"/>
            <a:ext cx="402042" cy="33245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Las claves principales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84" name="Google Shape;184;p67"/>
          <p:cNvSpPr txBox="1"/>
          <p:nvPr/>
        </p:nvSpPr>
        <p:spPr>
          <a:xfrm>
            <a:off x="601447" y="958362"/>
            <a:ext cx="7856753" cy="9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Utilizaremos la BD </a:t>
            </a:r>
            <a:r>
              <a:rPr b="1" i="0" lang="es-AR" sz="1400" u="none" cap="none" strike="noStrike">
                <a:solidFill>
                  <a:schemeClr val="dk1"/>
                </a:solidFill>
                <a:latin typeface="Montserrat"/>
                <a:ea typeface="Montserrat"/>
                <a:cs typeface="Montserrat"/>
                <a:sym typeface="Montserrat"/>
              </a:rPr>
              <a:t>escuelas</a:t>
            </a:r>
            <a:r>
              <a:rPr b="0" i="0" lang="es-AR" sz="1400" u="none" cap="none" strike="noStrike">
                <a:solidFill>
                  <a:schemeClr val="dk1"/>
                </a:solidFill>
                <a:latin typeface="Montserrat"/>
                <a:ea typeface="Montserrat"/>
                <a:cs typeface="Montserrat"/>
                <a:sym typeface="Montserrat"/>
              </a:rPr>
              <a:t>. Las tablas van a tener una </a:t>
            </a:r>
            <a:r>
              <a:rPr b="1" i="0" lang="es-AR" sz="1400" u="none" cap="none" strike="noStrike">
                <a:solidFill>
                  <a:schemeClr val="dk1"/>
                </a:solidFill>
                <a:latin typeface="Montserrat"/>
                <a:ea typeface="Montserrat"/>
                <a:cs typeface="Montserrat"/>
                <a:sym typeface="Montserrat"/>
              </a:rPr>
              <a:t>clave principal</a:t>
            </a:r>
            <a:r>
              <a:rPr b="0" i="0" lang="es-AR" sz="1400" u="none" cap="none" strike="noStrike">
                <a:solidFill>
                  <a:schemeClr val="dk1"/>
                </a:solidFill>
                <a:latin typeface="Montserrat"/>
                <a:ea typeface="Montserrat"/>
                <a:cs typeface="Montserrat"/>
                <a:sym typeface="Montserrat"/>
              </a:rPr>
              <a:t>, que es un identificador único para cada registro de la tabla. Para definirla tenemos que analizar las </a:t>
            </a:r>
            <a:r>
              <a:rPr b="1" i="1" lang="es-AR" sz="1400" u="none" cap="none" strike="noStrike">
                <a:solidFill>
                  <a:schemeClr val="dk1"/>
                </a:solidFill>
                <a:latin typeface="Montserrat"/>
                <a:ea typeface="Montserrat"/>
                <a:cs typeface="Montserrat"/>
                <a:sym typeface="Montserrat"/>
              </a:rPr>
              <a:t>claves candidatas, </a:t>
            </a:r>
            <a:r>
              <a:rPr b="0" i="0" lang="es-AR" sz="1400" u="none" cap="none" strike="noStrike">
                <a:solidFill>
                  <a:schemeClr val="dk1"/>
                </a:solidFill>
                <a:latin typeface="Montserrat"/>
                <a:ea typeface="Montserrat"/>
                <a:cs typeface="Montserrat"/>
                <a:sym typeface="Montserrat"/>
              </a:rPr>
              <a:t>aquellas que podrían ser claves principales, un valor propio de ese registro que identifique de forma única esa instancia del dato.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Cada registro debería tener un identificador único, para evitar duplicados:</a:t>
            </a:r>
            <a:endParaRPr b="0" i="0" sz="1400" u="none" cap="none" strike="noStrike">
              <a:solidFill>
                <a:srgbClr val="000000"/>
              </a:solidFill>
              <a:latin typeface="Arial"/>
              <a:ea typeface="Arial"/>
              <a:cs typeface="Arial"/>
              <a:sym typeface="Arial"/>
            </a:endParaRPr>
          </a:p>
        </p:txBody>
      </p:sp>
      <p:pic>
        <p:nvPicPr>
          <p:cNvPr id="185" name="Google Shape;185;p67"/>
          <p:cNvPicPr preferRelativeResize="0"/>
          <p:nvPr/>
        </p:nvPicPr>
        <p:blipFill rotWithShape="1">
          <a:blip r:embed="rId3">
            <a:alphaModFix/>
          </a:blip>
          <a:srcRect b="0" l="0" r="0" t="0"/>
          <a:stretch/>
        </p:blipFill>
        <p:spPr>
          <a:xfrm>
            <a:off x="1332036" y="2250995"/>
            <a:ext cx="4426926" cy="2550571"/>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86" name="Google Shape;186;p67"/>
          <p:cNvSpPr/>
          <p:nvPr/>
        </p:nvSpPr>
        <p:spPr>
          <a:xfrm>
            <a:off x="1477108" y="2804746"/>
            <a:ext cx="237392" cy="369277"/>
          </a:xfrm>
          <a:prstGeom prst="downArrow">
            <a:avLst>
              <a:gd fmla="val 50000" name="adj1"/>
              <a:gd fmla="val 50000" name="adj2"/>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7" name="Google Shape;187;p67"/>
          <p:cNvSpPr txBox="1"/>
          <p:nvPr/>
        </p:nvSpPr>
        <p:spPr>
          <a:xfrm>
            <a:off x="5827130" y="3887166"/>
            <a:ext cx="2897066" cy="70241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1" lang="es-AR" sz="1200" u="none" cap="none" strike="noStrike">
                <a:solidFill>
                  <a:srgbClr val="9D66F9"/>
                </a:solidFill>
                <a:latin typeface="Montserrat"/>
                <a:ea typeface="Montserrat"/>
                <a:cs typeface="Montserrat"/>
                <a:sym typeface="Montserrat"/>
              </a:rPr>
              <a:t>IMPORTANTE</a:t>
            </a:r>
            <a:r>
              <a:rPr b="0" i="1" lang="es-AR" sz="1200" u="none" cap="none" strike="noStrike">
                <a:solidFill>
                  <a:srgbClr val="9D66F9"/>
                </a:solidFill>
                <a:latin typeface="Montserrat"/>
                <a:ea typeface="Montserrat"/>
                <a:cs typeface="Montserrat"/>
                <a:sym typeface="Montserrat"/>
              </a:rPr>
              <a:t>: Los strings no suelen ser buenos candidatos para clave primaria.</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Agregar un registro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93" name="Google Shape;193;p68"/>
          <p:cNvSpPr txBox="1"/>
          <p:nvPr/>
        </p:nvSpPr>
        <p:spPr>
          <a:xfrm>
            <a:off x="601447" y="1007010"/>
            <a:ext cx="7856753" cy="8657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Para agregar un registro podemos escribir directamente en la tabla y al escribir el último dato debemos hacer clic en aplicar (se puede hacer luego de agregar varios registros). Se nos generará la siguiente instrucción SQL:</a:t>
            </a:r>
            <a:endParaRPr b="0" i="0" sz="1400" u="none" cap="none" strike="noStrike">
              <a:solidFill>
                <a:srgbClr val="000000"/>
              </a:solidFill>
              <a:latin typeface="Arial"/>
              <a:ea typeface="Arial"/>
              <a:cs typeface="Arial"/>
              <a:sym typeface="Arial"/>
            </a:endParaRPr>
          </a:p>
        </p:txBody>
      </p:sp>
      <p:pic>
        <p:nvPicPr>
          <p:cNvPr id="194" name="Google Shape;194;p68"/>
          <p:cNvPicPr preferRelativeResize="0"/>
          <p:nvPr/>
        </p:nvPicPr>
        <p:blipFill rotWithShape="1">
          <a:blip r:embed="rId3">
            <a:alphaModFix/>
          </a:blip>
          <a:srcRect b="0" l="0" r="0" t="0"/>
          <a:stretch/>
        </p:blipFill>
        <p:spPr>
          <a:xfrm>
            <a:off x="364543" y="1872762"/>
            <a:ext cx="8535499" cy="413614"/>
          </a:xfrm>
          <a:prstGeom prst="rect">
            <a:avLst/>
          </a:prstGeom>
          <a:noFill/>
          <a:ln>
            <a:noFill/>
          </a:ln>
        </p:spPr>
      </p:pic>
      <p:sp>
        <p:nvSpPr>
          <p:cNvPr id="195" name="Google Shape;195;p68"/>
          <p:cNvSpPr txBox="1"/>
          <p:nvPr/>
        </p:nvSpPr>
        <p:spPr>
          <a:xfrm>
            <a:off x="243961" y="2445462"/>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Eliminar un registro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96" name="Google Shape;196;p68"/>
          <p:cNvSpPr txBox="1"/>
          <p:nvPr/>
        </p:nvSpPr>
        <p:spPr>
          <a:xfrm>
            <a:off x="601447" y="3018162"/>
            <a:ext cx="7856753" cy="59547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dk1"/>
                </a:solidFill>
                <a:latin typeface="Montserrat"/>
                <a:ea typeface="Montserrat"/>
                <a:cs typeface="Montserrat"/>
                <a:sym typeface="Montserrat"/>
              </a:rPr>
              <a:t>Para eliminar un registro podemos hacerlo desde el botón derecho a la izquierda del registro y luego hacer clic en </a:t>
            </a:r>
            <a:r>
              <a:rPr b="1" i="0" lang="es-AR" sz="1400" u="none" cap="none" strike="noStrike">
                <a:solidFill>
                  <a:schemeClr val="dk1"/>
                </a:solidFill>
                <a:latin typeface="Montserrat"/>
                <a:ea typeface="Montserrat"/>
                <a:cs typeface="Montserrat"/>
                <a:sym typeface="Montserrat"/>
              </a:rPr>
              <a:t>aplicar</a:t>
            </a:r>
            <a:r>
              <a:rPr b="0" i="0" lang="es-AR" sz="1400" u="none" cap="none" strike="noStrike">
                <a:solidFill>
                  <a:schemeClr val="dk1"/>
                </a:solidFill>
                <a:latin typeface="Montserrat"/>
                <a:ea typeface="Montserrat"/>
                <a:cs typeface="Montserrat"/>
                <a:sym typeface="Montserrat"/>
              </a:rPr>
              <a:t>. Debemos confirmar la siguiente instrucción SQL:</a:t>
            </a:r>
            <a:endParaRPr b="0" i="0" sz="1400" u="none" cap="none" strike="noStrike">
              <a:solidFill>
                <a:schemeClr val="dk1"/>
              </a:solidFill>
              <a:latin typeface="Montserrat"/>
              <a:ea typeface="Montserrat"/>
              <a:cs typeface="Montserrat"/>
              <a:sym typeface="Montserrat"/>
            </a:endParaRPr>
          </a:p>
        </p:txBody>
      </p:sp>
      <p:pic>
        <p:nvPicPr>
          <p:cNvPr id="197" name="Google Shape;197;p68"/>
          <p:cNvPicPr preferRelativeResize="0"/>
          <p:nvPr/>
        </p:nvPicPr>
        <p:blipFill rotWithShape="1">
          <a:blip r:embed="rId4">
            <a:alphaModFix/>
          </a:blip>
          <a:srcRect b="0" l="0" r="0" t="0"/>
          <a:stretch/>
        </p:blipFill>
        <p:spPr>
          <a:xfrm>
            <a:off x="1561368" y="3613638"/>
            <a:ext cx="5810250" cy="333375"/>
          </a:xfrm>
          <a:prstGeom prst="rect">
            <a:avLst/>
          </a:prstGeom>
          <a:noFill/>
          <a:ln>
            <a:noFill/>
          </a:ln>
        </p:spPr>
      </p:pic>
      <p:sp>
        <p:nvSpPr>
          <p:cNvPr id="198" name="Google Shape;198;p68"/>
          <p:cNvSpPr txBox="1"/>
          <p:nvPr/>
        </p:nvSpPr>
        <p:spPr>
          <a:xfrm>
            <a:off x="601447" y="3909442"/>
            <a:ext cx="7856753" cy="34773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En este caso estamos eliminando el registro del alumno cuyo id es el número 8.</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7"/>
          <p:cNvSpPr txBox="1"/>
          <p:nvPr/>
        </p:nvSpPr>
        <p:spPr>
          <a:xfrm>
            <a:off x="243961" y="51292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Material complementario (sitios y videos)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04" name="Google Shape;204;p47"/>
          <p:cNvSpPr txBox="1"/>
          <p:nvPr/>
        </p:nvSpPr>
        <p:spPr>
          <a:xfrm>
            <a:off x="361850" y="988896"/>
            <a:ext cx="8363100" cy="4154700"/>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Editor SQL On-Line “SQL Fiddle”:</a:t>
            </a:r>
            <a:r>
              <a:rPr b="0" i="0" lang="es-AR" sz="1400" u="none" cap="none" strike="noStrike">
                <a:solidFill>
                  <a:schemeClr val="dk1"/>
                </a:solidFill>
                <a:latin typeface="Montserrat"/>
                <a:ea typeface="Montserrat"/>
                <a:cs typeface="Montserrat"/>
                <a:sym typeface="Montserrat"/>
              </a:rPr>
              <a:t> permite probar scripts sql en los motores más populares (MySQL, Oracle, PostgreSQL, SQLite, SQL Server), este sistema en la nube impulsa al aprendizaje sin complicaciones de instalación o alguna conexión que se tenga que configurar.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http://sqlfiddle.com/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Instalar MySQL y MySQL Workbench:</a:t>
            </a:r>
            <a:r>
              <a:rPr b="0" i="0" lang="es-AR" sz="1400" u="none" cap="none" strike="noStrike">
                <a:solidFill>
                  <a:schemeClr val="dk1"/>
                </a:solidFill>
                <a:latin typeface="Montserrat"/>
                <a:ea typeface="Montserrat"/>
                <a:cs typeface="Montserrat"/>
                <a:sym typeface="Montserrat"/>
              </a:rPr>
              <a:t> ver video </a:t>
            </a:r>
            <a:r>
              <a:rPr b="1" i="0" lang="es-AR" sz="1400" u="none" cap="none" strike="noStrike">
                <a:solidFill>
                  <a:schemeClr val="accent1"/>
                </a:solidFill>
                <a:latin typeface="Montserrat"/>
                <a:ea typeface="Montserrat"/>
                <a:cs typeface="Montserrat"/>
                <a:sym typeface="Montserrat"/>
              </a:rPr>
              <a:t>Instalar MySQL y MySQL Workbench </a:t>
            </a:r>
            <a:r>
              <a:rPr b="0" i="0" lang="es-AR" sz="1400" u="none" cap="none" strike="noStrike">
                <a:solidFill>
                  <a:schemeClr val="dk1"/>
                </a:solidFill>
                <a:latin typeface="Montserrat"/>
                <a:ea typeface="Montserrat"/>
                <a:cs typeface="Montserrat"/>
                <a:sym typeface="Montserrat"/>
              </a:rPr>
              <a:t>en el Aula Virtual.</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Instalar XAMPP y phpMyAdmin: </a:t>
            </a:r>
            <a:r>
              <a:rPr b="0" i="0" lang="es-AR" sz="1400" u="none" cap="none" strike="noStrike">
                <a:solidFill>
                  <a:schemeClr val="dk1"/>
                </a:solidFill>
                <a:latin typeface="Montserrat"/>
                <a:ea typeface="Montserrat"/>
                <a:cs typeface="Montserrat"/>
                <a:sym typeface="Montserrat"/>
              </a:rPr>
              <a:t>ver video </a:t>
            </a:r>
            <a:r>
              <a:rPr b="1" i="0" lang="es-AR" sz="1400" u="none" cap="none" strike="noStrike">
                <a:solidFill>
                  <a:schemeClr val="accent1"/>
                </a:solidFill>
                <a:latin typeface="Montserrat"/>
                <a:ea typeface="Montserrat"/>
                <a:cs typeface="Montserrat"/>
                <a:sym typeface="Montserrat"/>
              </a:rPr>
              <a:t>Instalar XAMPP y phpMyAdmin </a:t>
            </a:r>
            <a:r>
              <a:rPr b="0" i="0" lang="es-AR" sz="1400" u="none" cap="none" strike="noStrike">
                <a:solidFill>
                  <a:schemeClr val="dk1"/>
                </a:solidFill>
                <a:latin typeface="Montserrat"/>
                <a:ea typeface="Montserrat"/>
                <a:cs typeface="Montserrat"/>
                <a:sym typeface="Montserrat"/>
              </a:rPr>
              <a:t>en el Aula Virtual.</a:t>
            </a:r>
            <a:endParaRPr b="0" i="0" sz="1400" u="none" cap="none" strike="noStrike">
              <a:solidFill>
                <a:schemeClr val="dk1"/>
              </a:solidFill>
              <a:latin typeface="Montserrat"/>
              <a:ea typeface="Montserrat"/>
              <a:cs typeface="Montserrat"/>
              <a:sym typeface="Montserrat"/>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Instalar XAMPP y MySQL Workbench:</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https://youtu.be/wFZtb5UYRjM</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400"/>
              </a:spcBef>
              <a:spcAft>
                <a:spcPts val="0"/>
              </a:spcAft>
              <a:buClr>
                <a:schemeClr val="dk1"/>
              </a:buClr>
              <a:buSzPts val="1400"/>
              <a:buFont typeface="Noto Sans Symbols"/>
              <a:buChar char="❑"/>
            </a:pPr>
            <a:r>
              <a:rPr b="1" i="0" lang="es-AR" sz="1400" u="none" cap="none" strike="noStrike">
                <a:solidFill>
                  <a:schemeClr val="dk1"/>
                </a:solidFill>
                <a:latin typeface="Montserrat"/>
                <a:ea typeface="Montserrat"/>
                <a:cs typeface="Montserrat"/>
                <a:sym typeface="Montserrat"/>
              </a:rPr>
              <a:t>Primer encuentro con una Base de Datos MySQL (MySQL Workbench): </a:t>
            </a:r>
            <a:r>
              <a:rPr b="0" i="0" lang="es-AR" sz="1400" u="none" cap="none" strike="noStrike">
                <a:solidFill>
                  <a:schemeClr val="dk1"/>
                </a:solidFill>
                <a:latin typeface="Montserrat"/>
                <a:ea typeface="Montserrat"/>
                <a:cs typeface="Montserrat"/>
                <a:sym typeface="Montserrat"/>
              </a:rPr>
              <a:t>ver video </a:t>
            </a:r>
            <a:r>
              <a:rPr b="1" i="0" lang="es-AR" sz="1400" u="none" cap="none" strike="noStrike">
                <a:solidFill>
                  <a:schemeClr val="accent1"/>
                </a:solidFill>
                <a:latin typeface="Montserrat"/>
                <a:ea typeface="Montserrat"/>
                <a:cs typeface="Montserrat"/>
                <a:sym typeface="Montserrat"/>
              </a:rPr>
              <a:t>Primer encuentro con una Base de Datos MySQL (MySQL Workbench)</a:t>
            </a:r>
            <a:r>
              <a:rPr b="0" i="0" lang="es-AR" sz="1400" u="none" cap="none" strike="noStrike">
                <a:solidFill>
                  <a:schemeClr val="accent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en el Aula Virtual.</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100000"/>
              </a:lnSpc>
              <a:spcBef>
                <a:spcPts val="400"/>
              </a:spcBef>
              <a:spcAft>
                <a:spcPts val="0"/>
              </a:spcAft>
              <a:buClr>
                <a:schemeClr val="dk1"/>
              </a:buClr>
              <a:buSzPts val="1400"/>
              <a:buFont typeface="Montserrat"/>
              <a:buChar char="❑"/>
            </a:pPr>
            <a:r>
              <a:rPr b="1" i="0" lang="es-AR" sz="1400" u="none" cap="none" strike="noStrike">
                <a:solidFill>
                  <a:schemeClr val="dk1"/>
                </a:solidFill>
                <a:latin typeface="Montserrat"/>
                <a:ea typeface="Montserrat"/>
                <a:cs typeface="Montserrat"/>
                <a:sym typeface="Montserrat"/>
              </a:rPr>
              <a:t>Primer encuentro con una Base de Datos MySQL (XAMPP y phpMyAdmin): </a:t>
            </a:r>
            <a:r>
              <a:rPr b="0" i="0" lang="es-AR" sz="1400" u="none" cap="none" strike="noStrike">
                <a:solidFill>
                  <a:schemeClr val="dk1"/>
                </a:solidFill>
                <a:latin typeface="Montserrat"/>
                <a:ea typeface="Montserrat"/>
                <a:cs typeface="Montserrat"/>
                <a:sym typeface="Montserrat"/>
              </a:rPr>
              <a:t>ver video </a:t>
            </a:r>
            <a:r>
              <a:rPr b="1" i="0" lang="es-AR" sz="1400" u="none" cap="none" strike="noStrike">
                <a:solidFill>
                  <a:schemeClr val="accent1"/>
                </a:solidFill>
                <a:latin typeface="Montserrat"/>
                <a:ea typeface="Montserrat"/>
                <a:cs typeface="Montserrat"/>
                <a:sym typeface="Montserrat"/>
              </a:rPr>
              <a:t>Primer encuentro con una Base de Datos MySQL (XAMPP y phpMyAdmin)</a:t>
            </a:r>
            <a:r>
              <a:rPr b="0" i="0" lang="es-AR" sz="1400" u="none" cap="none" strike="noStrike">
                <a:solidFill>
                  <a:schemeClr val="accent1"/>
                </a:solidFill>
                <a:latin typeface="Montserrat"/>
                <a:ea typeface="Montserrat"/>
                <a:cs typeface="Montserrat"/>
                <a:sym typeface="Montserrat"/>
              </a:rPr>
              <a:t> </a:t>
            </a:r>
            <a:r>
              <a:rPr b="0" i="0" lang="es-AR" sz="1400" u="none" cap="none" strike="noStrike">
                <a:solidFill>
                  <a:schemeClr val="dk1"/>
                </a:solidFill>
                <a:latin typeface="Montserrat"/>
                <a:ea typeface="Montserrat"/>
                <a:cs typeface="Montserrat"/>
                <a:sym typeface="Montserrat"/>
              </a:rPr>
              <a:t>en el Aula Virtual.</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800"/>
              </a:spcBef>
              <a:spcAft>
                <a:spcPts val="400"/>
              </a:spcAft>
              <a:buClr>
                <a:schemeClr val="dk1"/>
              </a:buClr>
              <a:buSzPts val="1400"/>
              <a:buFont typeface="Montserrat"/>
              <a:buChar char="❑"/>
            </a:pPr>
            <a:r>
              <a:rPr b="1" i="0" lang="es-AR" sz="1400" u="none" cap="none" strike="noStrike">
                <a:solidFill>
                  <a:schemeClr val="dk1"/>
                </a:solidFill>
                <a:latin typeface="Montserrat"/>
                <a:ea typeface="Montserrat"/>
                <a:cs typeface="Montserrat"/>
                <a:sym typeface="Montserrat"/>
              </a:rPr>
              <a:t>Píldoras informáticas: </a:t>
            </a:r>
            <a:r>
              <a:rPr b="0" i="0" lang="es-AR" sz="1400" u="sng" cap="none" strike="noStrike">
                <a:solidFill>
                  <a:schemeClr val="dk1"/>
                </a:solidFill>
                <a:latin typeface="Montserrat"/>
                <a:ea typeface="Montserrat"/>
                <a:cs typeface="Montserrat"/>
                <a:sym typeface="Montserrat"/>
                <a:hlinkClick r:id="rId5">
                  <a:extLst>
                    <a:ext uri="{A12FA001-AC4F-418D-AE19-62706E023703}">
                      <ahyp:hlinkClr val="tx"/>
                    </a:ext>
                  </a:extLst>
                </a:hlinkClick>
              </a:rPr>
              <a:t>https://www.pildorasinformaticas.es/course/curso-sql/curriculum/</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Crear una base de datos de prueba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74" name="Google Shape;74;p36"/>
          <p:cNvSpPr txBox="1"/>
          <p:nvPr/>
        </p:nvSpPr>
        <p:spPr>
          <a:xfrm>
            <a:off x="523049" y="1100913"/>
            <a:ext cx="8456828" cy="1505733"/>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Montserrat"/>
              <a:buNone/>
            </a:pPr>
            <a:r>
              <a:rPr b="1" i="0" lang="es-AR" sz="1400" u="none" cap="none" strike="noStrike">
                <a:solidFill>
                  <a:schemeClr val="accent1"/>
                </a:solidFill>
                <a:latin typeface="Montserrat"/>
                <a:ea typeface="Montserrat"/>
                <a:cs typeface="Montserrat"/>
                <a:sym typeface="Montserrat"/>
              </a:rPr>
              <a:t>WORLD.SQL</a:t>
            </a:r>
            <a:endParaRPr b="0" i="0" sz="1400" u="none" cap="none" strike="noStrike">
              <a:solidFill>
                <a:srgbClr val="000000"/>
              </a:solidFill>
              <a:latin typeface="Montserrat"/>
              <a:ea typeface="Montserrat"/>
              <a:cs typeface="Montserrat"/>
              <a:sym typeface="Montserrat"/>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Los pasos se detallan para </a:t>
            </a:r>
            <a:r>
              <a:rPr b="1" i="0" lang="es-AR" sz="1400" u="none" cap="none" strike="noStrike">
                <a:solidFill>
                  <a:schemeClr val="dk1"/>
                </a:solidFill>
                <a:latin typeface="Montserrat"/>
                <a:ea typeface="Montserrat"/>
                <a:cs typeface="Montserrat"/>
                <a:sym typeface="Montserrat"/>
              </a:rPr>
              <a:t>VSCode</a:t>
            </a:r>
            <a:r>
              <a:rPr b="0" i="0" lang="es-AR" sz="1400" u="none" cap="none" strike="noStrike">
                <a:solidFill>
                  <a:schemeClr val="dk1"/>
                </a:solidFill>
                <a:latin typeface="Montserrat"/>
                <a:ea typeface="Montserrat"/>
                <a:cs typeface="Montserrat"/>
                <a:sym typeface="Montserrat"/>
              </a:rPr>
              <a:t> pero para MySQL Workbench y phpMyAdmin resultan similares.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Arial"/>
              <a:buAutoNum type="arabicParenR"/>
            </a:pPr>
            <a:r>
              <a:rPr b="0" i="0" lang="es-AR" sz="1400" u="none" cap="none" strike="noStrike">
                <a:solidFill>
                  <a:srgbClr val="000000"/>
                </a:solidFill>
                <a:latin typeface="Montserrat"/>
                <a:ea typeface="Montserrat"/>
                <a:cs typeface="Montserrat"/>
                <a:sym typeface="Montserrat"/>
              </a:rPr>
              <a:t>Descargar </a:t>
            </a:r>
            <a:r>
              <a:rPr b="1" i="0" lang="es-AR" sz="1400" u="none" cap="none" strike="noStrike">
                <a:solidFill>
                  <a:schemeClr val="accent1"/>
                </a:solidFill>
                <a:latin typeface="Montserrat"/>
                <a:ea typeface="Montserrat"/>
                <a:cs typeface="Montserrat"/>
                <a:sym typeface="Montserrat"/>
              </a:rPr>
              <a:t>world.sql </a:t>
            </a:r>
            <a:r>
              <a:rPr b="0" i="0" lang="es-AR" sz="1400" u="none" cap="none" strike="noStrike">
                <a:solidFill>
                  <a:srgbClr val="000000"/>
                </a:solidFill>
                <a:latin typeface="Montserrat"/>
                <a:ea typeface="Montserrat"/>
                <a:cs typeface="Montserrat"/>
                <a:sym typeface="Montserrat"/>
              </a:rPr>
              <a:t>del Aula Virtual y abrir con Visual Studio Code.</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Arial"/>
              <a:buAutoNum type="arabicParenR"/>
            </a:pPr>
            <a:r>
              <a:rPr b="0" i="0" lang="es-AR" sz="1400" u="none" cap="none" strike="noStrike">
                <a:solidFill>
                  <a:srgbClr val="000000"/>
                </a:solidFill>
                <a:latin typeface="Montserrat"/>
                <a:ea typeface="Montserrat"/>
                <a:cs typeface="Montserrat"/>
                <a:sym typeface="Montserrat"/>
              </a:rPr>
              <a:t>Apretar botón derecho -&gt; Run SQL Query.</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60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75" name="Google Shape;75;p36"/>
          <p:cNvPicPr preferRelativeResize="0"/>
          <p:nvPr/>
        </p:nvPicPr>
        <p:blipFill rotWithShape="1">
          <a:blip r:embed="rId3">
            <a:alphaModFix/>
          </a:blip>
          <a:srcRect b="0" l="0" r="0" t="0"/>
          <a:stretch/>
        </p:blipFill>
        <p:spPr>
          <a:xfrm>
            <a:off x="3901440" y="2606646"/>
            <a:ext cx="4463414" cy="24530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Crear una base de datos de prueba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81" name="Google Shape;81;p37"/>
          <p:cNvSpPr txBox="1"/>
          <p:nvPr/>
        </p:nvSpPr>
        <p:spPr>
          <a:xfrm>
            <a:off x="523049" y="1100913"/>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Montserrat"/>
              <a:buNone/>
            </a:pPr>
            <a:r>
              <a:rPr b="1" i="0" lang="es-AR" sz="1400" u="none" cap="none" strike="noStrike">
                <a:solidFill>
                  <a:schemeClr val="accent1"/>
                </a:solidFill>
                <a:latin typeface="Montserrat"/>
                <a:ea typeface="Montserrat"/>
                <a:cs typeface="Montserrat"/>
                <a:sym typeface="Montserrat"/>
              </a:rPr>
              <a:t>WORLD.SQL</a:t>
            </a:r>
            <a:endParaRPr b="0" i="0" sz="1400" u="none" cap="none" strike="noStrike">
              <a:solidFill>
                <a:srgbClr val="000000"/>
              </a:solidFill>
              <a:latin typeface="Montserrat"/>
              <a:ea typeface="Montserrat"/>
              <a:cs typeface="Montserrat"/>
              <a:sym typeface="Montserrat"/>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Los pasos se detallan para </a:t>
            </a:r>
            <a:r>
              <a:rPr b="1" i="0" lang="es-AR" sz="1400" u="none" cap="none" strike="noStrike">
                <a:solidFill>
                  <a:schemeClr val="dk1"/>
                </a:solidFill>
                <a:latin typeface="Montserrat"/>
                <a:ea typeface="Montserrat"/>
                <a:cs typeface="Montserrat"/>
                <a:sym typeface="Montserrat"/>
              </a:rPr>
              <a:t>VSCode</a:t>
            </a:r>
            <a:r>
              <a:rPr b="0" i="0" lang="es-AR" sz="1400" u="none" cap="none" strike="noStrike">
                <a:solidFill>
                  <a:schemeClr val="dk1"/>
                </a:solidFill>
                <a:latin typeface="Montserrat"/>
                <a:ea typeface="Montserrat"/>
                <a:cs typeface="Montserrat"/>
                <a:sym typeface="Montserrat"/>
              </a:rPr>
              <a:t> pero para MySQL Workbench y phpMyAdmin resultan similares.</a:t>
            </a:r>
            <a:endParaRPr b="0" i="0" sz="1400" u="none" cap="none" strike="noStrike">
              <a:solidFill>
                <a:srgbClr val="000000"/>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Arial"/>
              <a:buAutoNum type="arabicParenR" startAt="3"/>
            </a:pPr>
            <a:r>
              <a:rPr b="0" i="0" lang="es-AR" sz="1400" u="none" cap="none" strike="noStrike">
                <a:solidFill>
                  <a:srgbClr val="000000"/>
                </a:solidFill>
                <a:latin typeface="Montserrat"/>
                <a:ea typeface="Montserrat"/>
                <a:cs typeface="Montserrat"/>
                <a:sym typeface="Montserrat"/>
              </a:rPr>
              <a:t>Apretar botón derecho -&gt; Run SQL Query.</a:t>
            </a:r>
            <a:endParaRPr b="0" i="0" sz="1400" u="none" cap="none" strike="noStrike">
              <a:solidFill>
                <a:srgbClr val="000000"/>
              </a:solidFill>
              <a:latin typeface="Arial"/>
              <a:ea typeface="Arial"/>
              <a:cs typeface="Arial"/>
              <a:sym typeface="Arial"/>
            </a:endParaRPr>
          </a:p>
          <a:p>
            <a:pPr indent="-268288" lvl="1" marL="814388" marR="0" rtl="0" algn="l">
              <a:lnSpc>
                <a:spcPct val="100000"/>
              </a:lnSpc>
              <a:spcBef>
                <a:spcPts val="600"/>
              </a:spcBef>
              <a:spcAft>
                <a:spcPts val="60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pic>
        <p:nvPicPr>
          <p:cNvPr id="82" name="Google Shape;82;p37"/>
          <p:cNvPicPr preferRelativeResize="0"/>
          <p:nvPr/>
        </p:nvPicPr>
        <p:blipFill rotWithShape="1">
          <a:blip r:embed="rId3">
            <a:alphaModFix/>
          </a:blip>
          <a:srcRect b="0" l="0" r="0" t="0"/>
          <a:stretch/>
        </p:blipFill>
        <p:spPr>
          <a:xfrm>
            <a:off x="4735830" y="2541270"/>
            <a:ext cx="3162300"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https://lh6.googleusercontent.com/-HeUtoJzb5A73vW63Ks-zRNdW_y8JRTUC6GngQm41w3WO1ct4LjtidczbNmV94Cibwwdap-MNIO9nOkqOM2D9SB_XPVSBcUCrr-hKm_k2gWl6QAT-kglc8wdccKiVgGOFKhEKP6xeW8" id="87" name="Google Shape;87;p38"/>
          <p:cNvPicPr preferRelativeResize="0"/>
          <p:nvPr/>
        </p:nvPicPr>
        <p:blipFill rotWithShape="1">
          <a:blip r:embed="rId3">
            <a:alphaModFix/>
          </a:blip>
          <a:srcRect b="0" l="0" r="0" t="0"/>
          <a:stretch/>
        </p:blipFill>
        <p:spPr>
          <a:xfrm>
            <a:off x="1191895" y="45720"/>
            <a:ext cx="6715125" cy="503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200" u="none" cap="none" strike="noStrike">
                <a:solidFill>
                  <a:schemeClr val="accent1"/>
                </a:solidFill>
                <a:latin typeface="Montserrat ExtraBold"/>
                <a:ea typeface="Montserrat ExtraBold"/>
                <a:cs typeface="Montserrat ExtraBold"/>
                <a:sym typeface="Montserrat ExtraBold"/>
              </a:rPr>
              <a:t>MySQL Workbench: ver una BD y acceder a sus tablas</a:t>
            </a:r>
            <a:endParaRPr b="1" i="0" sz="2200" u="none" cap="none" strike="noStrike">
              <a:solidFill>
                <a:schemeClr val="accent1"/>
              </a:solidFill>
              <a:latin typeface="Montserrat ExtraBold"/>
              <a:ea typeface="Montserrat ExtraBold"/>
              <a:cs typeface="Montserrat ExtraBold"/>
              <a:sym typeface="Montserrat ExtraBold"/>
            </a:endParaRPr>
          </a:p>
        </p:txBody>
      </p:sp>
      <p:pic>
        <p:nvPicPr>
          <p:cNvPr id="93" name="Google Shape;93;p39"/>
          <p:cNvPicPr preferRelativeResize="0"/>
          <p:nvPr/>
        </p:nvPicPr>
        <p:blipFill rotWithShape="1">
          <a:blip r:embed="rId3">
            <a:alphaModFix/>
          </a:blip>
          <a:srcRect b="25775" l="0" r="22000" t="1778"/>
          <a:stretch/>
        </p:blipFill>
        <p:spPr>
          <a:xfrm>
            <a:off x="1760415" y="1690204"/>
            <a:ext cx="5588002" cy="2919372"/>
          </a:xfrm>
          <a:prstGeom prst="rect">
            <a:avLst/>
          </a:prstGeom>
          <a:noFill/>
          <a:ln>
            <a:noFill/>
          </a:ln>
        </p:spPr>
      </p:pic>
      <p:cxnSp>
        <p:nvCxnSpPr>
          <p:cNvPr id="94" name="Google Shape;94;p39"/>
          <p:cNvCxnSpPr>
            <a:endCxn id="95" idx="1"/>
          </p:cNvCxnSpPr>
          <p:nvPr/>
        </p:nvCxnSpPr>
        <p:spPr>
          <a:xfrm flipH="1" rot="10800000">
            <a:off x="2085992" y="1740289"/>
            <a:ext cx="823800" cy="733200"/>
          </a:xfrm>
          <a:prstGeom prst="straightConnector1">
            <a:avLst/>
          </a:prstGeom>
          <a:noFill/>
          <a:ln cap="flat" cmpd="sng" w="12700">
            <a:solidFill>
              <a:srgbClr val="985FF6"/>
            </a:solidFill>
            <a:prstDash val="solid"/>
            <a:round/>
            <a:headEnd len="sm" w="sm" type="none"/>
            <a:tailEnd len="med" w="med" type="triangle"/>
          </a:ln>
        </p:spPr>
      </p:cxnSp>
      <p:sp>
        <p:nvSpPr>
          <p:cNvPr id="95" name="Google Shape;95;p39"/>
          <p:cNvSpPr/>
          <p:nvPr/>
        </p:nvSpPr>
        <p:spPr>
          <a:xfrm>
            <a:off x="2909792" y="1478684"/>
            <a:ext cx="1879599" cy="523210"/>
          </a:xfrm>
          <a:prstGeom prst="rect">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chemeClr val="lt1"/>
                </a:solidFill>
                <a:latin typeface="Arial"/>
                <a:ea typeface="Arial"/>
                <a:cs typeface="Arial"/>
                <a:sym typeface="Arial"/>
              </a:rPr>
              <a:t>Bases de datos (schemas)</a:t>
            </a:r>
            <a:endParaRPr b="0" i="0" sz="1400" u="none" cap="none" strike="noStrike">
              <a:solidFill>
                <a:schemeClr val="lt1"/>
              </a:solidFill>
              <a:latin typeface="Arial"/>
              <a:ea typeface="Arial"/>
              <a:cs typeface="Arial"/>
              <a:sym typeface="Arial"/>
            </a:endParaRPr>
          </a:p>
        </p:txBody>
      </p:sp>
      <p:cxnSp>
        <p:nvCxnSpPr>
          <p:cNvPr id="96" name="Google Shape;96;p39"/>
          <p:cNvCxnSpPr/>
          <p:nvPr/>
        </p:nvCxnSpPr>
        <p:spPr>
          <a:xfrm>
            <a:off x="2085975" y="2794522"/>
            <a:ext cx="2166858" cy="236679"/>
          </a:xfrm>
          <a:prstGeom prst="straightConnector1">
            <a:avLst/>
          </a:prstGeom>
          <a:noFill/>
          <a:ln cap="flat" cmpd="sng" w="12700">
            <a:solidFill>
              <a:srgbClr val="985FF6"/>
            </a:solidFill>
            <a:prstDash val="solid"/>
            <a:round/>
            <a:headEnd len="sm" w="sm" type="none"/>
            <a:tailEnd len="med" w="med" type="triangle"/>
          </a:ln>
        </p:spPr>
      </p:cxnSp>
      <p:sp>
        <p:nvSpPr>
          <p:cNvPr id="97" name="Google Shape;97;p39"/>
          <p:cNvSpPr/>
          <p:nvPr/>
        </p:nvSpPr>
        <p:spPr>
          <a:xfrm>
            <a:off x="4252833" y="2873395"/>
            <a:ext cx="1703341" cy="262860"/>
          </a:xfrm>
          <a:prstGeom prst="rect">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chemeClr val="lt1"/>
                </a:solidFill>
                <a:latin typeface="Arial"/>
                <a:ea typeface="Arial"/>
                <a:cs typeface="Arial"/>
                <a:sym typeface="Arial"/>
              </a:rPr>
              <a:t>Tablas (entidades)</a:t>
            </a:r>
            <a:endParaRPr b="0" i="0" sz="1400" u="none" cap="none" strike="noStrike">
              <a:solidFill>
                <a:schemeClr val="lt1"/>
              </a:solidFill>
              <a:latin typeface="Arial"/>
              <a:ea typeface="Arial"/>
              <a:cs typeface="Arial"/>
              <a:sym typeface="Arial"/>
            </a:endParaRPr>
          </a:p>
        </p:txBody>
      </p:sp>
      <p:cxnSp>
        <p:nvCxnSpPr>
          <p:cNvPr id="98" name="Google Shape;98;p39"/>
          <p:cNvCxnSpPr>
            <a:endCxn id="99" idx="1"/>
          </p:cNvCxnSpPr>
          <p:nvPr/>
        </p:nvCxnSpPr>
        <p:spPr>
          <a:xfrm flipH="1" rot="10800000">
            <a:off x="5319136" y="3356689"/>
            <a:ext cx="1135200" cy="240000"/>
          </a:xfrm>
          <a:prstGeom prst="straightConnector1">
            <a:avLst/>
          </a:prstGeom>
          <a:noFill/>
          <a:ln cap="flat" cmpd="sng" w="12700">
            <a:solidFill>
              <a:srgbClr val="985FF6"/>
            </a:solidFill>
            <a:prstDash val="solid"/>
            <a:round/>
            <a:headEnd len="sm" w="sm" type="none"/>
            <a:tailEnd len="med" w="med" type="triangle"/>
          </a:ln>
        </p:spPr>
      </p:cxnSp>
      <p:sp>
        <p:nvSpPr>
          <p:cNvPr id="99" name="Google Shape;99;p39"/>
          <p:cNvSpPr/>
          <p:nvPr/>
        </p:nvSpPr>
        <p:spPr>
          <a:xfrm>
            <a:off x="6454336" y="3116681"/>
            <a:ext cx="1478564" cy="480015"/>
          </a:xfrm>
          <a:prstGeom prst="rect">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AR" sz="1400" u="none" cap="none" strike="noStrike">
                <a:solidFill>
                  <a:schemeClr val="lt1"/>
                </a:solidFill>
                <a:latin typeface="Arial"/>
                <a:ea typeface="Arial"/>
                <a:cs typeface="Arial"/>
                <a:sym typeface="Arial"/>
              </a:rPr>
              <a:t>Registros seleccionados</a:t>
            </a:r>
            <a:endParaRPr b="0" i="0" sz="1400" u="none" cap="none" strike="noStrike">
              <a:solidFill>
                <a:schemeClr val="lt1"/>
              </a:solidFill>
              <a:latin typeface="Arial"/>
              <a:ea typeface="Arial"/>
              <a:cs typeface="Arial"/>
              <a:sym typeface="Arial"/>
            </a:endParaRPr>
          </a:p>
        </p:txBody>
      </p:sp>
      <p:sp>
        <p:nvSpPr>
          <p:cNvPr id="100" name="Google Shape;100;p39"/>
          <p:cNvSpPr/>
          <p:nvPr/>
        </p:nvSpPr>
        <p:spPr>
          <a:xfrm>
            <a:off x="4615375" y="2343809"/>
            <a:ext cx="3558540" cy="1012877"/>
          </a:xfrm>
          <a:custGeom>
            <a:rect b="b" l="l" r="r" t="t"/>
            <a:pathLst>
              <a:path extrusionOk="0" h="807720" w="3558540">
                <a:moveTo>
                  <a:pt x="3276600" y="807720"/>
                </a:moveTo>
                <a:lnTo>
                  <a:pt x="3558540" y="807720"/>
                </a:lnTo>
                <a:lnTo>
                  <a:pt x="3558540" y="0"/>
                </a:lnTo>
                <a:lnTo>
                  <a:pt x="0" y="0"/>
                </a:lnTo>
              </a:path>
            </a:pathLst>
          </a:custGeom>
          <a:noFill/>
          <a:ln cap="flat" cmpd="sng" w="12700">
            <a:solidFill>
              <a:srgbClr val="724AB5"/>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1" name="Google Shape;101;p39"/>
          <p:cNvSpPr txBox="1"/>
          <p:nvPr/>
        </p:nvSpPr>
        <p:spPr>
          <a:xfrm>
            <a:off x="531841" y="967735"/>
            <a:ext cx="8456828" cy="5622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Una vez que nos conectamos al LocalHost, previa conexión con XAMPP, podremos acceder a ver las bases de datos y sus tablas: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Sentencias DDL: CREATE, ALTER y DROP</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07" name="Google Shape;107;p63"/>
          <p:cNvSpPr txBox="1"/>
          <p:nvPr/>
        </p:nvSpPr>
        <p:spPr>
          <a:xfrm>
            <a:off x="687172" y="1007011"/>
            <a:ext cx="7818653" cy="2501120"/>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lenguaje de definición de datos</a:t>
            </a:r>
            <a:r>
              <a:rPr b="0" i="0" lang="es-AR" sz="1400" u="none" cap="none" strike="noStrike">
                <a:solidFill>
                  <a:schemeClr val="dk1"/>
                </a:solidFill>
                <a:latin typeface="Montserrat"/>
                <a:ea typeface="Montserrat"/>
                <a:cs typeface="Montserrat"/>
                <a:sym typeface="Montserrat"/>
              </a:rPr>
              <a:t> (</a:t>
            </a:r>
            <a:r>
              <a:rPr b="1" i="1" lang="es-AR" sz="1400" u="none" cap="none" strike="noStrike">
                <a:solidFill>
                  <a:schemeClr val="dk1"/>
                </a:solidFill>
                <a:latin typeface="Montserrat"/>
                <a:ea typeface="Montserrat"/>
                <a:cs typeface="Montserrat"/>
                <a:sym typeface="Montserrat"/>
              </a:rPr>
              <a:t>Data</a:t>
            </a:r>
            <a:r>
              <a:rPr b="0" i="1" lang="es-AR" sz="1400" u="none" cap="none" strike="noStrike">
                <a:solidFill>
                  <a:schemeClr val="dk1"/>
                </a:solidFill>
                <a:latin typeface="Montserrat"/>
                <a:ea typeface="Montserrat"/>
                <a:cs typeface="Montserrat"/>
                <a:sym typeface="Montserrat"/>
              </a:rPr>
              <a:t> Definition Language</a:t>
            </a:r>
            <a:r>
              <a:rPr b="0" i="0" lang="es-AR" sz="1400" u="none" cap="none" strike="noStrike">
                <a:solidFill>
                  <a:schemeClr val="dk1"/>
                </a:solidFill>
                <a:latin typeface="Montserrat"/>
                <a:ea typeface="Montserrat"/>
                <a:cs typeface="Montserrat"/>
                <a:sym typeface="Montserrat"/>
              </a:rPr>
              <a:t>, o DDL), es el que se encarga de la modificación de la </a:t>
            </a:r>
            <a:r>
              <a:rPr b="1" i="0" lang="es-AR" sz="1400" u="none" cap="none" strike="noStrike">
                <a:solidFill>
                  <a:schemeClr val="dk1"/>
                </a:solidFill>
                <a:latin typeface="Montserrat"/>
                <a:ea typeface="Montserrat"/>
                <a:cs typeface="Montserrat"/>
                <a:sym typeface="Montserrat"/>
              </a:rPr>
              <a:t>estructura</a:t>
            </a:r>
            <a:r>
              <a:rPr b="0" i="0" lang="es-AR" sz="1400" u="none" cap="none" strike="noStrike">
                <a:solidFill>
                  <a:schemeClr val="dk1"/>
                </a:solidFill>
                <a:latin typeface="Montserrat"/>
                <a:ea typeface="Montserrat"/>
                <a:cs typeface="Montserrat"/>
                <a:sym typeface="Montserrat"/>
              </a:rPr>
              <a:t> de los objetos de la base de datos. Incluye órdenes para modificar, borrar o definir las tablas en las que se almacenan los datos de la base de datos.</a:t>
            </a:r>
            <a:endParaRPr b="0" i="0" sz="1400" u="none" cap="none" strike="noStrike">
              <a:solidFill>
                <a:srgbClr val="000000"/>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El </a:t>
            </a:r>
            <a:r>
              <a:rPr b="1" i="0" lang="es-AR" sz="1400" u="none" cap="none" strike="noStrike">
                <a:solidFill>
                  <a:schemeClr val="dk1"/>
                </a:solidFill>
                <a:latin typeface="Montserrat"/>
                <a:ea typeface="Montserrat"/>
                <a:cs typeface="Montserrat"/>
                <a:sym typeface="Montserrat"/>
              </a:rPr>
              <a:t>lenguaje DDL </a:t>
            </a:r>
            <a:r>
              <a:rPr b="0" i="0" lang="es-AR" sz="1400" u="none" cap="none" strike="noStrike">
                <a:solidFill>
                  <a:schemeClr val="dk1"/>
                </a:solidFill>
                <a:latin typeface="Montserrat"/>
                <a:ea typeface="Montserrat"/>
                <a:cs typeface="Montserrat"/>
                <a:sym typeface="Montserrat"/>
              </a:rPr>
              <a:t>o de </a:t>
            </a:r>
            <a:r>
              <a:rPr b="1" i="0" lang="es-AR" sz="1400" u="none" cap="none" strike="noStrike">
                <a:solidFill>
                  <a:schemeClr val="dk1"/>
                </a:solidFill>
                <a:latin typeface="Montserrat"/>
                <a:ea typeface="Montserrat"/>
                <a:cs typeface="Montserrat"/>
                <a:sym typeface="Montserrat"/>
              </a:rPr>
              <a:t>definición de datos</a:t>
            </a:r>
            <a:r>
              <a:rPr b="0" i="0" lang="es-AR" sz="1400" u="none" cap="none" strike="noStrike">
                <a:solidFill>
                  <a:schemeClr val="dk1"/>
                </a:solidFill>
                <a:latin typeface="Montserrat"/>
                <a:ea typeface="Montserrat"/>
                <a:cs typeface="Montserrat"/>
                <a:sym typeface="Montserrat"/>
              </a:rPr>
              <a:t>, contiene sentencias que permiten crear, modificar o eliminar objetos en el esquema interno de la base de datos en base al esquema conceptual.</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ello se utilizan tres sentencias:</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CREATE</a:t>
            </a:r>
            <a:endParaRPr b="0" i="0" sz="1400" u="none" cap="none" strike="noStrike">
              <a:solidFill>
                <a:schemeClr val="dk1"/>
              </a:solidFill>
              <a:latin typeface="Montserrat"/>
              <a:ea typeface="Montserrat"/>
              <a:cs typeface="Montserrat"/>
              <a:sym typeface="Montserrat"/>
            </a:endParaRPr>
          </a:p>
          <a:p>
            <a:pPr indent="-357188" lvl="1" marL="8143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ALTER</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DROP</a:t>
            </a:r>
            <a:endParaRPr b="0" i="0" sz="1400" u="none" cap="none" strike="noStrike">
              <a:solidFill>
                <a:schemeClr val="dk1"/>
              </a:solidFill>
              <a:latin typeface="Montserrat"/>
              <a:ea typeface="Montserrat"/>
              <a:cs typeface="Montserrat"/>
              <a:sym typeface="Montserrat"/>
            </a:endParaRPr>
          </a:p>
        </p:txBody>
      </p:sp>
      <p:sp>
        <p:nvSpPr>
          <p:cNvPr id="108" name="Google Shape;108;p63"/>
          <p:cNvSpPr txBox="1"/>
          <p:nvPr/>
        </p:nvSpPr>
        <p:spPr>
          <a:xfrm>
            <a:off x="782422" y="3955806"/>
            <a:ext cx="8456828" cy="473319"/>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600"/>
              </a:spcBef>
              <a:spcAft>
                <a:spcPts val="0"/>
              </a:spcAft>
              <a:buClr>
                <a:srgbClr val="000000"/>
              </a:buClr>
              <a:buSzPts val="1400"/>
              <a:buFont typeface="Arial"/>
              <a:buNone/>
            </a:pPr>
            <a:r>
              <a:rPr b="1" i="0" lang="es-AR" sz="1400" u="none" cap="none" strike="noStrike">
                <a:solidFill>
                  <a:schemeClr val="dk1"/>
                </a:solidFill>
                <a:latin typeface="Montserrat"/>
                <a:ea typeface="Montserrat"/>
                <a:cs typeface="Montserrat"/>
                <a:sym typeface="Montserrat"/>
              </a:rPr>
              <a:t>Más información:</a:t>
            </a:r>
            <a:r>
              <a:rPr b="0" i="0" lang="es-AR" sz="1400" u="none" cap="none" strike="noStrike">
                <a:solidFill>
                  <a:schemeClr val="dk1"/>
                </a:solidFill>
                <a:latin typeface="Montserrat"/>
                <a:ea typeface="Montserrat"/>
                <a:cs typeface="Montserrat"/>
                <a:sym typeface="Montserrat"/>
              </a:rPr>
              <a:t>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https://sites.google.com/site/sqlismysin/home/lenguaje-de-definicion-de-datos-ddl</a:t>
            </a:r>
            <a:endParaRPr b="0"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Creando una Base de Datos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14" name="Google Shape;114;p40"/>
          <p:cNvSpPr txBox="1"/>
          <p:nvPr/>
        </p:nvSpPr>
        <p:spPr>
          <a:xfrm>
            <a:off x="605110" y="1007010"/>
            <a:ext cx="8456828" cy="1743887"/>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CREATE DATABASE crea una base de datos con el nombre de indicado en esa orden.</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utilizar esta declaración, se necesita el privilegio o permiso del sistema de la base de datos. CREATE SCHEMA es sinónimo de CREATE DATABASE.</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Se produce un error si la base de datos ya existe y no le especificaste </a:t>
            </a:r>
            <a:r>
              <a:rPr b="1" i="0" lang="es-AR" sz="1400" u="none" cap="none" strike="noStrike">
                <a:solidFill>
                  <a:schemeClr val="dk1"/>
                </a:solidFill>
                <a:latin typeface="Montserrat"/>
                <a:ea typeface="Montserrat"/>
                <a:cs typeface="Montserrat"/>
                <a:sym typeface="Montserrat"/>
              </a:rPr>
              <a:t>IF NOT EXISTS</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La misma puede ser creada de la siguiente manera:</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CREATE DATABASE databasename;</a:t>
            </a:r>
            <a:endParaRPr b="1" i="0" sz="1400" u="none" cap="none" strike="noStrike">
              <a:solidFill>
                <a:schemeClr val="dk1"/>
              </a:solidFill>
              <a:latin typeface="Montserrat"/>
              <a:ea typeface="Montserrat"/>
              <a:cs typeface="Montserrat"/>
              <a:sym typeface="Montserrat"/>
            </a:endParaRPr>
          </a:p>
        </p:txBody>
      </p:sp>
      <p:sp>
        <p:nvSpPr>
          <p:cNvPr id="115" name="Google Shape;115;p40"/>
          <p:cNvSpPr txBox="1"/>
          <p:nvPr/>
        </p:nvSpPr>
        <p:spPr>
          <a:xfrm>
            <a:off x="243960" y="2872048"/>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Ver las tablas de una Base de Datos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16" name="Google Shape;116;p40"/>
          <p:cNvSpPr txBox="1"/>
          <p:nvPr/>
        </p:nvSpPr>
        <p:spPr>
          <a:xfrm>
            <a:off x="675449" y="3548105"/>
            <a:ext cx="8456828" cy="706396"/>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ver las tablas existentes en una base de datos tipeamos:</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60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SHOW TABLES;</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Crear una Tabla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22" name="Google Shape;122;p42"/>
          <p:cNvSpPr txBox="1"/>
          <p:nvPr/>
        </p:nvSpPr>
        <p:spPr>
          <a:xfrm>
            <a:off x="675449" y="1007010"/>
            <a:ext cx="7820851"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Creamos una tabla llamada “alumnos” tipeando:</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CREATE TABLE alumnos (</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  dni int(11),</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  nombre varchar(30),</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  apellido varchar(30),</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  fecha_nac date</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Si intentamos crear una tabla con un nombre ya existente (existe otra tabla con ese nombre), mostrará un mensaje de error indicando que la acción no se realizó porque ya existe una tabla con el mismo nombre.</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a:p>
            <a:pPr indent="-357188" lvl="1" marL="814388" marR="0" rtl="0" algn="l">
              <a:lnSpc>
                <a:spcPct val="100000"/>
              </a:lnSpc>
              <a:spcBef>
                <a:spcPts val="600"/>
              </a:spcBef>
              <a:spcAft>
                <a:spcPts val="60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Ver la estructura de una Tabla</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128" name="Google Shape;128;p43"/>
          <p:cNvSpPr txBox="1"/>
          <p:nvPr/>
        </p:nvSpPr>
        <p:spPr>
          <a:xfrm>
            <a:off x="687172" y="1007010"/>
            <a:ext cx="8456828" cy="2897345"/>
          </a:xfrm>
          <a:prstGeom prst="rect">
            <a:avLst/>
          </a:prstGeom>
          <a:noFill/>
          <a:ln>
            <a:noFill/>
          </a:ln>
        </p:spPr>
        <p:txBody>
          <a:bodyPr anchorCtr="0" anchor="t" bIns="91425" lIns="91425" spcFirstLastPara="1" rIns="91425" wrap="square" tIns="91425">
            <a:noAutofit/>
          </a:bodyPr>
          <a:lstStyle/>
          <a:p>
            <a:pPr indent="-357188" lvl="0" marL="357188" marR="0" rtl="0" algn="l">
              <a:lnSpc>
                <a:spcPct val="100000"/>
              </a:lnSpc>
              <a:spcBef>
                <a:spcPts val="0"/>
              </a:spcBef>
              <a:spcAft>
                <a:spcPts val="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Para ver la estructura de una tabla usamos el comando "describe" junto al nombre de la tabla:</a:t>
            </a:r>
            <a:endParaRPr b="0" i="0" sz="1400" u="none" cap="none" strike="noStrike">
              <a:solidFill>
                <a:schemeClr val="dk1"/>
              </a:solidFill>
              <a:latin typeface="Arial"/>
              <a:ea typeface="Arial"/>
              <a:cs typeface="Arial"/>
              <a:sym typeface="Arial"/>
            </a:endParaRPr>
          </a:p>
          <a:p>
            <a:pPr indent="-357188" lvl="1" marL="814388" marR="0" rtl="0" algn="l">
              <a:lnSpc>
                <a:spcPct val="100000"/>
              </a:lnSpc>
              <a:spcBef>
                <a:spcPts val="600"/>
              </a:spcBef>
              <a:spcAft>
                <a:spcPts val="0"/>
              </a:spcAft>
              <a:buClr>
                <a:schemeClr val="dk2"/>
              </a:buClr>
              <a:buSzPts val="1400"/>
              <a:buFont typeface="Montserrat"/>
              <a:buNone/>
            </a:pPr>
            <a:r>
              <a:rPr b="1" i="0" lang="es-AR" sz="1400" u="none" cap="none" strike="noStrike">
                <a:solidFill>
                  <a:schemeClr val="dk1"/>
                </a:solidFill>
                <a:latin typeface="Montserrat"/>
                <a:ea typeface="Montserrat"/>
                <a:cs typeface="Montserrat"/>
                <a:sym typeface="Montserrat"/>
              </a:rPr>
              <a:t>DESCRIBE alumnos;</a:t>
            </a:r>
            <a:endParaRPr b="0" i="0" sz="1400" u="none" cap="none" strike="noStrike">
              <a:solidFill>
                <a:schemeClr val="dk1"/>
              </a:solidFill>
              <a:latin typeface="Arial"/>
              <a:ea typeface="Arial"/>
              <a:cs typeface="Arial"/>
              <a:sym typeface="Arial"/>
            </a:endParaRPr>
          </a:p>
          <a:p>
            <a:pPr indent="-357188" lvl="0" marL="357188" marR="0" rtl="0" algn="l">
              <a:lnSpc>
                <a:spcPct val="100000"/>
              </a:lnSpc>
              <a:spcBef>
                <a:spcPts val="600"/>
              </a:spcBef>
              <a:spcAft>
                <a:spcPts val="600"/>
              </a:spcAft>
              <a:buClr>
                <a:schemeClr val="dk2"/>
              </a:buClr>
              <a:buSzPts val="1400"/>
              <a:buFont typeface="Noto Sans Symbols"/>
              <a:buChar char="❑"/>
            </a:pPr>
            <a:r>
              <a:rPr b="0" i="0" lang="es-AR" sz="1400" u="none" cap="none" strike="noStrike">
                <a:solidFill>
                  <a:schemeClr val="dk1"/>
                </a:solidFill>
                <a:latin typeface="Montserrat"/>
                <a:ea typeface="Montserrat"/>
                <a:cs typeface="Montserrat"/>
                <a:sym typeface="Montserrat"/>
              </a:rPr>
              <a:t>Aparecerá lo siguiente:</a:t>
            </a:r>
            <a:endParaRPr b="1" i="0" sz="1400" u="none" cap="none" strike="noStrike">
              <a:solidFill>
                <a:schemeClr val="dk1"/>
              </a:solidFill>
              <a:latin typeface="Montserrat"/>
              <a:ea typeface="Montserrat"/>
              <a:cs typeface="Montserrat"/>
              <a:sym typeface="Montserrat"/>
            </a:endParaRPr>
          </a:p>
        </p:txBody>
      </p:sp>
      <p:pic>
        <p:nvPicPr>
          <p:cNvPr id="129" name="Google Shape;129;p43"/>
          <p:cNvPicPr preferRelativeResize="0"/>
          <p:nvPr/>
        </p:nvPicPr>
        <p:blipFill rotWithShape="1">
          <a:blip r:embed="rId3">
            <a:alphaModFix/>
          </a:blip>
          <a:srcRect b="0" l="0" r="0" t="0"/>
          <a:stretch/>
        </p:blipFill>
        <p:spPr>
          <a:xfrm>
            <a:off x="2948623" y="2074228"/>
            <a:ext cx="3609693" cy="14411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