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5143500" cx="9144000"/>
  <p:notesSz cx="6858000" cy="9144000"/>
  <p:embeddedFontLst>
    <p:embeddedFont>
      <p:font typeface="Montserrat SemiBold"/>
      <p:regular r:id="rId53"/>
      <p:bold r:id="rId54"/>
      <p:italic r:id="rId55"/>
      <p:boldItalic r:id="rId56"/>
    </p:embeddedFont>
    <p:embeddedFont>
      <p:font typeface="Montserrat"/>
      <p:regular r:id="rId57"/>
      <p:bold r:id="rId58"/>
      <p:italic r:id="rId59"/>
      <p:boldItalic r:id="rId60"/>
    </p:embeddedFont>
    <p:embeddedFont>
      <p:font typeface="Lato"/>
      <p:regular r:id="rId61"/>
      <p:bold r:id="rId62"/>
      <p:italic r:id="rId63"/>
      <p:boldItalic r:id="rId64"/>
    </p:embeddedFont>
    <p:embeddedFont>
      <p:font typeface="Montserrat ExtraBold"/>
      <p:bold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67" roundtripDataSignature="AMtx7miPQoixOZbkiGuA/xeU2ogFRI75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2E6A5C-701C-4C35-B9C8-C5E8C4D08DAA}">
  <a:tblStyle styleId="{C02E6A5C-701C-4C35-B9C8-C5E8C4D08DAA}"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FEAFE"/>
          </a:solidFill>
        </a:fill>
      </a:tcStyle>
    </a:wholeTbl>
    <a:band1H>
      <a:tcTxStyle b="off" i="off"/>
      <a:tcStyle>
        <a:fill>
          <a:solidFill>
            <a:srgbClr val="DED2FD"/>
          </a:solidFill>
        </a:fill>
      </a:tcStyle>
    </a:band1H>
    <a:band2H>
      <a:tcTxStyle b="off" i="off"/>
    </a:band2H>
    <a:band1V>
      <a:tcTxStyle b="off" i="off"/>
      <a:tcStyle>
        <a:fill>
          <a:solidFill>
            <a:srgbClr val="DED2FD"/>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Lato-bold.fntdata"/><Relationship Id="rId61" Type="http://schemas.openxmlformats.org/officeDocument/2006/relationships/font" Target="fonts/Lato-regular.fntdata"/><Relationship Id="rId20" Type="http://schemas.openxmlformats.org/officeDocument/2006/relationships/slide" Target="slides/slide14.xml"/><Relationship Id="rId64" Type="http://schemas.openxmlformats.org/officeDocument/2006/relationships/font" Target="fonts/Lato-boldItalic.fntdata"/><Relationship Id="rId63" Type="http://schemas.openxmlformats.org/officeDocument/2006/relationships/font" Target="fonts/Lato-italic.fntdata"/><Relationship Id="rId22" Type="http://schemas.openxmlformats.org/officeDocument/2006/relationships/slide" Target="slides/slide16.xml"/><Relationship Id="rId66" Type="http://schemas.openxmlformats.org/officeDocument/2006/relationships/font" Target="fonts/MontserratExtraBold-boldItalic.fntdata"/><Relationship Id="rId21" Type="http://schemas.openxmlformats.org/officeDocument/2006/relationships/slide" Target="slides/slide15.xml"/><Relationship Id="rId65" Type="http://schemas.openxmlformats.org/officeDocument/2006/relationships/font" Target="fonts/MontserratExtraBold-bold.fntdata"/><Relationship Id="rId24" Type="http://schemas.openxmlformats.org/officeDocument/2006/relationships/slide" Target="slides/slide18.xml"/><Relationship Id="rId23" Type="http://schemas.openxmlformats.org/officeDocument/2006/relationships/slide" Target="slides/slide17.xml"/><Relationship Id="rId67" Type="http://customschemas.google.com/relationships/presentationmetadata" Target="metadata"/><Relationship Id="rId60" Type="http://schemas.openxmlformats.org/officeDocument/2006/relationships/font" Target="fonts/Montserrat-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MontserratSemiBold-regular.fntdata"/><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MontserratSemiBold-italic.fntdata"/><Relationship Id="rId10" Type="http://schemas.openxmlformats.org/officeDocument/2006/relationships/slide" Target="slides/slide4.xml"/><Relationship Id="rId54" Type="http://schemas.openxmlformats.org/officeDocument/2006/relationships/font" Target="fonts/MontserratSemiBold-bold.fntdata"/><Relationship Id="rId13" Type="http://schemas.openxmlformats.org/officeDocument/2006/relationships/slide" Target="slides/slide7.xml"/><Relationship Id="rId57" Type="http://schemas.openxmlformats.org/officeDocument/2006/relationships/font" Target="fonts/Montserrat-regular.fntdata"/><Relationship Id="rId12" Type="http://schemas.openxmlformats.org/officeDocument/2006/relationships/slide" Target="slides/slide6.xml"/><Relationship Id="rId56" Type="http://schemas.openxmlformats.org/officeDocument/2006/relationships/font" Target="fonts/MontserratSemiBold-boldItalic.fntdata"/><Relationship Id="rId15" Type="http://schemas.openxmlformats.org/officeDocument/2006/relationships/slide" Target="slides/slide9.xml"/><Relationship Id="rId59" Type="http://schemas.openxmlformats.org/officeDocument/2006/relationships/font" Target="fonts/Montserrat-italic.fntdata"/><Relationship Id="rId14" Type="http://schemas.openxmlformats.org/officeDocument/2006/relationships/slide" Target="slides/slide8.xml"/><Relationship Id="rId58" Type="http://schemas.openxmlformats.org/officeDocument/2006/relationships/font" Target="fonts/Montserrat-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7" name="Google Shape;507;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6" name="Google Shape;51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3" name="Google Shape;54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3" name="Google Shape;55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9" name="Google Shape;559;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2" name="Google Shape;572;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AR"/>
              <a:t>Fuente: http://www.edu4java.com/es/sql/sql4.html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41"/>
          <p:cNvSpPr txBox="1"/>
          <p:nvPr>
            <p:ph type="ctrTitle"/>
          </p:nvPr>
        </p:nvSpPr>
        <p:spPr>
          <a:xfrm>
            <a:off x="5062225" y="1471475"/>
            <a:ext cx="3507000" cy="16377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60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41"/>
          <p:cNvSpPr txBox="1"/>
          <p:nvPr>
            <p:ph idx="1" type="subTitle"/>
          </p:nvPr>
        </p:nvSpPr>
        <p:spPr>
          <a:xfrm>
            <a:off x="5490925" y="3039025"/>
            <a:ext cx="2649600" cy="69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solidFill>
                  <a:schemeClr val="dk1"/>
                </a:solidFill>
                <a:latin typeface="Montserrat"/>
                <a:ea typeface="Montserrat"/>
                <a:cs typeface="Montserrat"/>
                <a:sym typeface="Montserrat"/>
              </a:defRPr>
            </a:lvl1pPr>
            <a:lvl2pPr lvl="1" algn="ctr">
              <a:lnSpc>
                <a:spcPct val="100000"/>
              </a:lnSpc>
              <a:spcBef>
                <a:spcPts val="0"/>
              </a:spcBef>
              <a:spcAft>
                <a:spcPts val="0"/>
              </a:spcAft>
              <a:buSzPts val="1400"/>
              <a:buNone/>
              <a:defRPr sz="1800">
                <a:latin typeface="Montserrat"/>
                <a:ea typeface="Montserrat"/>
                <a:cs typeface="Montserrat"/>
                <a:sym typeface="Montserrat"/>
              </a:defRPr>
            </a:lvl2pPr>
            <a:lvl3pPr lvl="2" algn="ctr">
              <a:lnSpc>
                <a:spcPct val="100000"/>
              </a:lnSpc>
              <a:spcBef>
                <a:spcPts val="0"/>
              </a:spcBef>
              <a:spcAft>
                <a:spcPts val="0"/>
              </a:spcAft>
              <a:buSzPts val="1400"/>
              <a:buNone/>
              <a:defRPr sz="1800">
                <a:latin typeface="Montserrat"/>
                <a:ea typeface="Montserrat"/>
                <a:cs typeface="Montserrat"/>
                <a:sym typeface="Montserrat"/>
              </a:defRPr>
            </a:lvl3pPr>
            <a:lvl4pPr lvl="3" algn="ctr">
              <a:lnSpc>
                <a:spcPct val="100000"/>
              </a:lnSpc>
              <a:spcBef>
                <a:spcPts val="0"/>
              </a:spcBef>
              <a:spcAft>
                <a:spcPts val="0"/>
              </a:spcAft>
              <a:buSzPts val="1400"/>
              <a:buNone/>
              <a:defRPr sz="1800">
                <a:latin typeface="Montserrat"/>
                <a:ea typeface="Montserrat"/>
                <a:cs typeface="Montserrat"/>
                <a:sym typeface="Montserrat"/>
              </a:defRPr>
            </a:lvl4pPr>
            <a:lvl5pPr lvl="4" algn="ctr">
              <a:lnSpc>
                <a:spcPct val="100000"/>
              </a:lnSpc>
              <a:spcBef>
                <a:spcPts val="0"/>
              </a:spcBef>
              <a:spcAft>
                <a:spcPts val="0"/>
              </a:spcAft>
              <a:buSzPts val="1400"/>
              <a:buNone/>
              <a:defRPr sz="1800">
                <a:latin typeface="Montserrat"/>
                <a:ea typeface="Montserrat"/>
                <a:cs typeface="Montserrat"/>
                <a:sym typeface="Montserrat"/>
              </a:defRPr>
            </a:lvl5pPr>
            <a:lvl6pPr lvl="5" algn="ctr">
              <a:lnSpc>
                <a:spcPct val="100000"/>
              </a:lnSpc>
              <a:spcBef>
                <a:spcPts val="0"/>
              </a:spcBef>
              <a:spcAft>
                <a:spcPts val="0"/>
              </a:spcAft>
              <a:buSzPts val="1400"/>
              <a:buNone/>
              <a:defRPr sz="1800">
                <a:latin typeface="Montserrat"/>
                <a:ea typeface="Montserrat"/>
                <a:cs typeface="Montserrat"/>
                <a:sym typeface="Montserrat"/>
              </a:defRPr>
            </a:lvl6pPr>
            <a:lvl7pPr lvl="6" algn="ctr">
              <a:lnSpc>
                <a:spcPct val="100000"/>
              </a:lnSpc>
              <a:spcBef>
                <a:spcPts val="0"/>
              </a:spcBef>
              <a:spcAft>
                <a:spcPts val="0"/>
              </a:spcAft>
              <a:buSzPts val="1400"/>
              <a:buNone/>
              <a:defRPr sz="1800">
                <a:latin typeface="Montserrat"/>
                <a:ea typeface="Montserrat"/>
                <a:cs typeface="Montserrat"/>
                <a:sym typeface="Montserrat"/>
              </a:defRPr>
            </a:lvl7pPr>
            <a:lvl8pPr lvl="7" algn="ctr">
              <a:lnSpc>
                <a:spcPct val="100000"/>
              </a:lnSpc>
              <a:spcBef>
                <a:spcPts val="0"/>
              </a:spcBef>
              <a:spcAft>
                <a:spcPts val="0"/>
              </a:spcAft>
              <a:buSzPts val="1400"/>
              <a:buNone/>
              <a:defRPr sz="1800">
                <a:latin typeface="Montserrat"/>
                <a:ea typeface="Montserrat"/>
                <a:cs typeface="Montserrat"/>
                <a:sym typeface="Montserrat"/>
              </a:defRPr>
            </a:lvl8pPr>
            <a:lvl9pPr lvl="8" algn="ctr">
              <a:lnSpc>
                <a:spcPct val="100000"/>
              </a:lnSpc>
              <a:spcBef>
                <a:spcPts val="0"/>
              </a:spcBef>
              <a:spcAft>
                <a:spcPts val="0"/>
              </a:spcAft>
              <a:buSzPts val="1400"/>
              <a:buNone/>
              <a:defRPr sz="1800">
                <a:latin typeface="Montserrat"/>
                <a:ea typeface="Montserrat"/>
                <a:cs typeface="Montserrat"/>
                <a:sym typeface="Montserrat"/>
              </a:defRPr>
            </a:lvl9pPr>
          </a:lstStyle>
          <a:p/>
        </p:txBody>
      </p:sp>
      <p:sp>
        <p:nvSpPr>
          <p:cNvPr id="11" name="Google Shape;11;p41"/>
          <p:cNvSpPr/>
          <p:nvPr/>
        </p:nvSpPr>
        <p:spPr>
          <a:xfrm flipH="1">
            <a:off x="8729100" y="0"/>
            <a:ext cx="414900" cy="414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2" name="Google Shape;12;p41"/>
          <p:cNvSpPr/>
          <p:nvPr/>
        </p:nvSpPr>
        <p:spPr>
          <a:xfrm flipH="1">
            <a:off x="125" y="3984300"/>
            <a:ext cx="288900" cy="1159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3" name="Google Shape;13;p41"/>
          <p:cNvSpPr/>
          <p:nvPr/>
        </p:nvSpPr>
        <p:spPr>
          <a:xfrm>
            <a:off x="8609050" y="256550"/>
            <a:ext cx="288900" cy="288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1"/>
          <p:cNvSpPr/>
          <p:nvPr/>
        </p:nvSpPr>
        <p:spPr>
          <a:xfrm flipH="1" rot="5400000">
            <a:off x="8645550" y="4645050"/>
            <a:ext cx="288900" cy="70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2">
  <p:cSld name="CUSTOM_13">
    <p:spTree>
      <p:nvGrpSpPr>
        <p:cNvPr id="15" name="Shape 15"/>
        <p:cNvGrpSpPr/>
        <p:nvPr/>
      </p:nvGrpSpPr>
      <p:grpSpPr>
        <a:xfrm>
          <a:off x="0" y="0"/>
          <a:ext cx="0" cy="0"/>
          <a:chOff x="0" y="0"/>
          <a:chExt cx="0" cy="0"/>
        </a:xfrm>
      </p:grpSpPr>
      <p:sp>
        <p:nvSpPr>
          <p:cNvPr id="16" name="Google Shape;16;p42"/>
          <p:cNvSpPr txBox="1"/>
          <p:nvPr>
            <p:ph type="title"/>
          </p:nvPr>
        </p:nvSpPr>
        <p:spPr>
          <a:xfrm>
            <a:off x="2067000" y="2255025"/>
            <a:ext cx="5010000" cy="104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800"/>
            </a:lvl1pPr>
            <a:lvl2pPr lvl="1"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2pPr>
            <a:lvl3pPr lvl="2"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3pPr>
            <a:lvl4pPr lvl="3"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4pPr>
            <a:lvl5pPr lvl="4"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5pPr>
            <a:lvl6pPr lvl="5"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6pPr>
            <a:lvl7pPr lvl="6"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7pPr>
            <a:lvl8pPr lvl="7"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8pPr>
            <a:lvl9pPr lvl="8"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9pPr>
          </a:lstStyle>
          <a:p/>
        </p:txBody>
      </p:sp>
      <p:sp>
        <p:nvSpPr>
          <p:cNvPr id="17" name="Google Shape;17;p42"/>
          <p:cNvSpPr txBox="1"/>
          <p:nvPr>
            <p:ph idx="1" type="subTitle"/>
          </p:nvPr>
        </p:nvSpPr>
        <p:spPr>
          <a:xfrm>
            <a:off x="1363350" y="3453725"/>
            <a:ext cx="6417300" cy="853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600">
                <a:latin typeface="Montserrat"/>
                <a:ea typeface="Montserrat"/>
                <a:cs typeface="Montserrat"/>
                <a:sym typeface="Montserrat"/>
              </a:defRPr>
            </a:lvl2pPr>
            <a:lvl3pPr lvl="2" algn="ctr">
              <a:lnSpc>
                <a:spcPct val="100000"/>
              </a:lnSpc>
              <a:spcBef>
                <a:spcPts val="0"/>
              </a:spcBef>
              <a:spcAft>
                <a:spcPts val="0"/>
              </a:spcAft>
              <a:buSzPts val="1400"/>
              <a:buNone/>
              <a:defRPr sz="1600">
                <a:latin typeface="Montserrat"/>
                <a:ea typeface="Montserrat"/>
                <a:cs typeface="Montserrat"/>
                <a:sym typeface="Montserrat"/>
              </a:defRPr>
            </a:lvl3pPr>
            <a:lvl4pPr lvl="3" algn="ctr">
              <a:lnSpc>
                <a:spcPct val="100000"/>
              </a:lnSpc>
              <a:spcBef>
                <a:spcPts val="0"/>
              </a:spcBef>
              <a:spcAft>
                <a:spcPts val="0"/>
              </a:spcAft>
              <a:buSzPts val="1400"/>
              <a:buNone/>
              <a:defRPr sz="1600">
                <a:latin typeface="Montserrat"/>
                <a:ea typeface="Montserrat"/>
                <a:cs typeface="Montserrat"/>
                <a:sym typeface="Montserrat"/>
              </a:defRPr>
            </a:lvl4pPr>
            <a:lvl5pPr lvl="4" algn="ctr">
              <a:lnSpc>
                <a:spcPct val="100000"/>
              </a:lnSpc>
              <a:spcBef>
                <a:spcPts val="0"/>
              </a:spcBef>
              <a:spcAft>
                <a:spcPts val="0"/>
              </a:spcAft>
              <a:buSzPts val="1400"/>
              <a:buNone/>
              <a:defRPr sz="1600">
                <a:latin typeface="Montserrat"/>
                <a:ea typeface="Montserrat"/>
                <a:cs typeface="Montserrat"/>
                <a:sym typeface="Montserrat"/>
              </a:defRPr>
            </a:lvl5pPr>
            <a:lvl6pPr lvl="5" algn="ctr">
              <a:lnSpc>
                <a:spcPct val="100000"/>
              </a:lnSpc>
              <a:spcBef>
                <a:spcPts val="0"/>
              </a:spcBef>
              <a:spcAft>
                <a:spcPts val="0"/>
              </a:spcAft>
              <a:buSzPts val="1400"/>
              <a:buNone/>
              <a:defRPr sz="1600">
                <a:latin typeface="Montserrat"/>
                <a:ea typeface="Montserrat"/>
                <a:cs typeface="Montserrat"/>
                <a:sym typeface="Montserrat"/>
              </a:defRPr>
            </a:lvl6pPr>
            <a:lvl7pPr lvl="6" algn="ctr">
              <a:lnSpc>
                <a:spcPct val="100000"/>
              </a:lnSpc>
              <a:spcBef>
                <a:spcPts val="0"/>
              </a:spcBef>
              <a:spcAft>
                <a:spcPts val="0"/>
              </a:spcAft>
              <a:buSzPts val="1400"/>
              <a:buNone/>
              <a:defRPr sz="1600">
                <a:latin typeface="Montserrat"/>
                <a:ea typeface="Montserrat"/>
                <a:cs typeface="Montserrat"/>
                <a:sym typeface="Montserrat"/>
              </a:defRPr>
            </a:lvl7pPr>
            <a:lvl8pPr lvl="7" algn="ctr">
              <a:lnSpc>
                <a:spcPct val="100000"/>
              </a:lnSpc>
              <a:spcBef>
                <a:spcPts val="0"/>
              </a:spcBef>
              <a:spcAft>
                <a:spcPts val="0"/>
              </a:spcAft>
              <a:buSzPts val="1400"/>
              <a:buNone/>
              <a:defRPr sz="1600">
                <a:latin typeface="Montserrat"/>
                <a:ea typeface="Montserrat"/>
                <a:cs typeface="Montserrat"/>
                <a:sym typeface="Montserrat"/>
              </a:defRPr>
            </a:lvl8pPr>
            <a:lvl9pPr lvl="8" algn="ctr">
              <a:lnSpc>
                <a:spcPct val="100000"/>
              </a:lnSpc>
              <a:spcBef>
                <a:spcPts val="0"/>
              </a:spcBef>
              <a:spcAft>
                <a:spcPts val="0"/>
              </a:spcAft>
              <a:buSzPts val="1400"/>
              <a:buNone/>
              <a:defRPr sz="1600">
                <a:latin typeface="Montserrat"/>
                <a:ea typeface="Montserrat"/>
                <a:cs typeface="Montserrat"/>
                <a:sym typeface="Montserrat"/>
              </a:defRPr>
            </a:lvl9pPr>
          </a:lstStyle>
          <a:p/>
        </p:txBody>
      </p:sp>
      <p:sp>
        <p:nvSpPr>
          <p:cNvPr id="18" name="Google Shape;18;p42"/>
          <p:cNvSpPr/>
          <p:nvPr/>
        </p:nvSpPr>
        <p:spPr>
          <a:xfrm>
            <a:off x="0" y="4290200"/>
            <a:ext cx="414900" cy="364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9" name="Google Shape;19;p42"/>
          <p:cNvSpPr/>
          <p:nvPr/>
        </p:nvSpPr>
        <p:spPr>
          <a:xfrm>
            <a:off x="8849350" y="0"/>
            <a:ext cx="294900" cy="1107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20" name="Google Shape;20;p42"/>
          <p:cNvSpPr/>
          <p:nvPr/>
        </p:nvSpPr>
        <p:spPr>
          <a:xfrm>
            <a:off x="8724675" y="919625"/>
            <a:ext cx="294900" cy="29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2"/>
          <p:cNvSpPr/>
          <p:nvPr/>
        </p:nvSpPr>
        <p:spPr>
          <a:xfrm flipH="1" rot="-5400000">
            <a:off x="1109100" y="-395850"/>
            <a:ext cx="291900" cy="1083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spTree>
      <p:nvGrpSpPr>
        <p:cNvPr id="22" name="Shape 22"/>
        <p:cNvGrpSpPr/>
        <p:nvPr/>
      </p:nvGrpSpPr>
      <p:grpSpPr>
        <a:xfrm>
          <a:off x="0" y="0"/>
          <a:ext cx="0" cy="0"/>
          <a:chOff x="0" y="0"/>
          <a:chExt cx="0" cy="0"/>
        </a:xfrm>
      </p:grpSpPr>
      <p:sp>
        <p:nvSpPr>
          <p:cNvPr id="23" name="Google Shape;23;p43"/>
          <p:cNvSpPr txBox="1"/>
          <p:nvPr>
            <p:ph type="title"/>
          </p:nvPr>
        </p:nvSpPr>
        <p:spPr>
          <a:xfrm>
            <a:off x="1109550" y="1831800"/>
            <a:ext cx="6924900" cy="1319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None/>
              <a:defRPr>
                <a:solidFill>
                  <a:schemeClr val="accent1"/>
                </a:solidFill>
              </a:defRPr>
            </a:lvl1pPr>
            <a:lvl2pPr lvl="1" algn="ctr">
              <a:lnSpc>
                <a:spcPct val="100000"/>
              </a:lnSpc>
              <a:spcBef>
                <a:spcPts val="0"/>
              </a:spcBef>
              <a:spcAft>
                <a:spcPts val="0"/>
              </a:spcAft>
              <a:buClr>
                <a:schemeClr val="accent1"/>
              </a:buClr>
              <a:buSzPts val="2800"/>
              <a:buNone/>
              <a:defRPr>
                <a:solidFill>
                  <a:schemeClr val="accent1"/>
                </a:solidFill>
              </a:defRPr>
            </a:lvl2pPr>
            <a:lvl3pPr lvl="2" algn="ctr">
              <a:lnSpc>
                <a:spcPct val="100000"/>
              </a:lnSpc>
              <a:spcBef>
                <a:spcPts val="0"/>
              </a:spcBef>
              <a:spcAft>
                <a:spcPts val="0"/>
              </a:spcAft>
              <a:buClr>
                <a:schemeClr val="accent1"/>
              </a:buClr>
              <a:buSzPts val="2800"/>
              <a:buNone/>
              <a:defRPr>
                <a:solidFill>
                  <a:schemeClr val="accent1"/>
                </a:solidFill>
              </a:defRPr>
            </a:lvl3pPr>
            <a:lvl4pPr lvl="3" algn="ctr">
              <a:lnSpc>
                <a:spcPct val="100000"/>
              </a:lnSpc>
              <a:spcBef>
                <a:spcPts val="0"/>
              </a:spcBef>
              <a:spcAft>
                <a:spcPts val="0"/>
              </a:spcAft>
              <a:buClr>
                <a:schemeClr val="accent1"/>
              </a:buClr>
              <a:buSzPts val="2800"/>
              <a:buNone/>
              <a:defRPr>
                <a:solidFill>
                  <a:schemeClr val="accent1"/>
                </a:solidFill>
              </a:defRPr>
            </a:lvl4pPr>
            <a:lvl5pPr lvl="4" algn="ctr">
              <a:lnSpc>
                <a:spcPct val="100000"/>
              </a:lnSpc>
              <a:spcBef>
                <a:spcPts val="0"/>
              </a:spcBef>
              <a:spcAft>
                <a:spcPts val="0"/>
              </a:spcAft>
              <a:buClr>
                <a:schemeClr val="accent1"/>
              </a:buClr>
              <a:buSzPts val="2800"/>
              <a:buNone/>
              <a:defRPr>
                <a:solidFill>
                  <a:schemeClr val="accent1"/>
                </a:solidFill>
              </a:defRPr>
            </a:lvl5pPr>
            <a:lvl6pPr lvl="5" algn="ctr">
              <a:lnSpc>
                <a:spcPct val="100000"/>
              </a:lnSpc>
              <a:spcBef>
                <a:spcPts val="0"/>
              </a:spcBef>
              <a:spcAft>
                <a:spcPts val="0"/>
              </a:spcAft>
              <a:buClr>
                <a:schemeClr val="accent1"/>
              </a:buClr>
              <a:buSzPts val="2800"/>
              <a:buNone/>
              <a:defRPr>
                <a:solidFill>
                  <a:schemeClr val="accent1"/>
                </a:solidFill>
              </a:defRPr>
            </a:lvl6pPr>
            <a:lvl7pPr lvl="6" algn="ctr">
              <a:lnSpc>
                <a:spcPct val="100000"/>
              </a:lnSpc>
              <a:spcBef>
                <a:spcPts val="0"/>
              </a:spcBef>
              <a:spcAft>
                <a:spcPts val="0"/>
              </a:spcAft>
              <a:buClr>
                <a:schemeClr val="accent1"/>
              </a:buClr>
              <a:buSzPts val="2800"/>
              <a:buNone/>
              <a:defRPr>
                <a:solidFill>
                  <a:schemeClr val="accent1"/>
                </a:solidFill>
              </a:defRPr>
            </a:lvl7pPr>
            <a:lvl8pPr lvl="7" algn="ctr">
              <a:lnSpc>
                <a:spcPct val="100000"/>
              </a:lnSpc>
              <a:spcBef>
                <a:spcPts val="0"/>
              </a:spcBef>
              <a:spcAft>
                <a:spcPts val="0"/>
              </a:spcAft>
              <a:buClr>
                <a:schemeClr val="accent1"/>
              </a:buClr>
              <a:buSzPts val="2800"/>
              <a:buNone/>
              <a:defRPr>
                <a:solidFill>
                  <a:schemeClr val="accent1"/>
                </a:solidFill>
              </a:defRPr>
            </a:lvl8pPr>
            <a:lvl9pPr lvl="8" algn="ctr">
              <a:lnSpc>
                <a:spcPct val="100000"/>
              </a:lnSpc>
              <a:spcBef>
                <a:spcPts val="0"/>
              </a:spcBef>
              <a:spcAft>
                <a:spcPts val="0"/>
              </a:spcAft>
              <a:buClr>
                <a:schemeClr val="accent1"/>
              </a:buClr>
              <a:buSzPts val="2800"/>
              <a:buNone/>
              <a:defRPr>
                <a:solidFill>
                  <a:schemeClr val="accent1"/>
                </a:solidFill>
              </a:defRPr>
            </a:lvl9pPr>
          </a:lstStyle>
          <a:p/>
        </p:txBody>
      </p:sp>
      <p:sp>
        <p:nvSpPr>
          <p:cNvPr id="24" name="Google Shape;24;p43"/>
          <p:cNvSpPr txBox="1"/>
          <p:nvPr>
            <p:ph idx="1" type="body"/>
          </p:nvPr>
        </p:nvSpPr>
        <p:spPr>
          <a:xfrm>
            <a:off x="4416150" y="3348725"/>
            <a:ext cx="3618300" cy="337200"/>
          </a:xfrm>
          <a:prstGeom prst="rect">
            <a:avLst/>
          </a:prstGeom>
          <a:noFill/>
          <a:ln>
            <a:noFill/>
          </a:ln>
        </p:spPr>
        <p:txBody>
          <a:bodyPr anchorCtr="0" anchor="t" bIns="91425" lIns="91425" spcFirstLastPara="1" rIns="91425" wrap="square" tIns="91425">
            <a:noAutofit/>
          </a:bodyPr>
          <a:lstStyle>
            <a:lvl1pPr indent="-317500" lvl="0" marL="457200" algn="r">
              <a:lnSpc>
                <a:spcPct val="100000"/>
              </a:lnSpc>
              <a:spcBef>
                <a:spcPts val="0"/>
              </a:spcBef>
              <a:spcAft>
                <a:spcPts val="0"/>
              </a:spcAft>
              <a:buSzPts val="1400"/>
              <a:buChar char="●"/>
              <a:defRPr sz="1800"/>
            </a:lvl1pPr>
            <a:lvl2pPr indent="-317500" lvl="1" marL="914400" algn="ctr">
              <a:lnSpc>
                <a:spcPct val="100000"/>
              </a:lnSpc>
              <a:spcBef>
                <a:spcPts val="0"/>
              </a:spcBef>
              <a:spcAft>
                <a:spcPts val="0"/>
              </a:spcAft>
              <a:buSzPts val="1400"/>
              <a:buChar char="○"/>
              <a:defRPr/>
            </a:lvl2pPr>
            <a:lvl3pPr indent="-317500" lvl="2" marL="1371600" algn="ctr">
              <a:lnSpc>
                <a:spcPct val="100000"/>
              </a:lnSpc>
              <a:spcBef>
                <a:spcPts val="0"/>
              </a:spcBef>
              <a:spcAft>
                <a:spcPts val="0"/>
              </a:spcAft>
              <a:buSzPts val="1400"/>
              <a:buChar char="■"/>
              <a:defRPr/>
            </a:lvl3pPr>
            <a:lvl4pPr indent="-317500" lvl="3" marL="1828800" algn="ctr">
              <a:lnSpc>
                <a:spcPct val="100000"/>
              </a:lnSpc>
              <a:spcBef>
                <a:spcPts val="0"/>
              </a:spcBef>
              <a:spcAft>
                <a:spcPts val="0"/>
              </a:spcAft>
              <a:buSzPts val="1400"/>
              <a:buChar char="●"/>
              <a:defRPr/>
            </a:lvl4pPr>
            <a:lvl5pPr indent="-317500" lvl="4" marL="2286000" algn="ctr">
              <a:lnSpc>
                <a:spcPct val="100000"/>
              </a:lnSpc>
              <a:spcBef>
                <a:spcPts val="0"/>
              </a:spcBef>
              <a:spcAft>
                <a:spcPts val="0"/>
              </a:spcAft>
              <a:buSzPts val="1400"/>
              <a:buChar char="○"/>
              <a:defRPr/>
            </a:lvl5pPr>
            <a:lvl6pPr indent="-317500" lvl="5" marL="2743200" algn="ctr">
              <a:lnSpc>
                <a:spcPct val="100000"/>
              </a:lnSpc>
              <a:spcBef>
                <a:spcPts val="0"/>
              </a:spcBef>
              <a:spcAft>
                <a:spcPts val="0"/>
              </a:spcAft>
              <a:buSzPts val="1400"/>
              <a:buChar char="■"/>
              <a:defRPr/>
            </a:lvl6pPr>
            <a:lvl7pPr indent="-317500" lvl="6" marL="3200400" algn="ctr">
              <a:lnSpc>
                <a:spcPct val="100000"/>
              </a:lnSpc>
              <a:spcBef>
                <a:spcPts val="0"/>
              </a:spcBef>
              <a:spcAft>
                <a:spcPts val="0"/>
              </a:spcAft>
              <a:buSzPts val="1400"/>
              <a:buChar char="●"/>
              <a:defRPr/>
            </a:lvl7pPr>
            <a:lvl8pPr indent="-317500" lvl="7" marL="3657600" algn="ctr">
              <a:lnSpc>
                <a:spcPct val="100000"/>
              </a:lnSpc>
              <a:spcBef>
                <a:spcPts val="0"/>
              </a:spcBef>
              <a:spcAft>
                <a:spcPts val="0"/>
              </a:spcAft>
              <a:buSzPts val="1400"/>
              <a:buChar char="○"/>
              <a:defRPr/>
            </a:lvl8pPr>
            <a:lvl9pPr indent="-317500" lvl="8" marL="4114800" algn="ctr">
              <a:lnSpc>
                <a:spcPct val="100000"/>
              </a:lnSpc>
              <a:spcBef>
                <a:spcPts val="0"/>
              </a:spcBef>
              <a:spcAft>
                <a:spcPts val="0"/>
              </a:spcAft>
              <a:buSzPts val="1400"/>
              <a:buChar char="■"/>
              <a:defRPr/>
            </a:lvl9pPr>
          </a:lstStyle>
          <a:p/>
        </p:txBody>
      </p:sp>
      <p:sp>
        <p:nvSpPr>
          <p:cNvPr id="25" name="Google Shape;25;p43"/>
          <p:cNvSpPr/>
          <p:nvPr/>
        </p:nvSpPr>
        <p:spPr>
          <a:xfrm flipH="1">
            <a:off x="0" y="1953650"/>
            <a:ext cx="414900" cy="414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26" name="Google Shape;26;p43"/>
          <p:cNvSpPr/>
          <p:nvPr/>
        </p:nvSpPr>
        <p:spPr>
          <a:xfrm flipH="1" rot="10800000">
            <a:off x="6867350" y="-75"/>
            <a:ext cx="2276700" cy="305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27" name="Google Shape;27;p43"/>
          <p:cNvSpPr/>
          <p:nvPr/>
        </p:nvSpPr>
        <p:spPr>
          <a:xfrm rot="-5400000">
            <a:off x="6811750" y="-110225"/>
            <a:ext cx="252000" cy="821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3"/>
          <p:cNvSpPr/>
          <p:nvPr/>
        </p:nvSpPr>
        <p:spPr>
          <a:xfrm flipH="1" rot="5400000">
            <a:off x="3042025" y="4175700"/>
            <a:ext cx="288900" cy="1646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4"/>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Font typeface="Montserrat ExtraBold"/>
              <a:buNone/>
              <a:defRPr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p:txBody>
      </p:sp>
      <p:sp>
        <p:nvSpPr>
          <p:cNvPr id="31" name="Google Shape;31;p44"/>
          <p:cNvSpPr/>
          <p:nvPr/>
        </p:nvSpPr>
        <p:spPr>
          <a:xfrm>
            <a:off x="0" y="0"/>
            <a:ext cx="1200900" cy="244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2" name="Google Shape;32;p44"/>
          <p:cNvSpPr/>
          <p:nvPr/>
        </p:nvSpPr>
        <p:spPr>
          <a:xfrm rot="-5400000">
            <a:off x="8814825" y="4814250"/>
            <a:ext cx="327300" cy="331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3" name="Google Shape;33;p44"/>
          <p:cNvSpPr/>
          <p:nvPr/>
        </p:nvSpPr>
        <p:spPr>
          <a:xfrm flipH="1" rot="-5400000">
            <a:off x="-90300" y="4694300"/>
            <a:ext cx="540600" cy="360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4" name="Google Shape;34;p44"/>
          <p:cNvSpPr/>
          <p:nvPr/>
        </p:nvSpPr>
        <p:spPr>
          <a:xfrm rot="-5400000">
            <a:off x="8680525" y="4664250"/>
            <a:ext cx="298500" cy="298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0">
    <p:spTree>
      <p:nvGrpSpPr>
        <p:cNvPr id="35" name="Shape 35"/>
        <p:cNvGrpSpPr/>
        <p:nvPr/>
      </p:nvGrpSpPr>
      <p:grpSpPr>
        <a:xfrm>
          <a:off x="0" y="0"/>
          <a:ext cx="0" cy="0"/>
          <a:chOff x="0" y="0"/>
          <a:chExt cx="0" cy="0"/>
        </a:xfrm>
      </p:grpSpPr>
      <p:sp>
        <p:nvSpPr>
          <p:cNvPr id="36" name="Google Shape;36;p45"/>
          <p:cNvSpPr/>
          <p:nvPr/>
        </p:nvSpPr>
        <p:spPr>
          <a:xfrm>
            <a:off x="8016000" y="0"/>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7" name="Google Shape;37;p45"/>
          <p:cNvSpPr/>
          <p:nvPr/>
        </p:nvSpPr>
        <p:spPr>
          <a:xfrm>
            <a:off x="5119950" y="4851000"/>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8" name="Google Shape;38;p45"/>
          <p:cNvSpPr/>
          <p:nvPr/>
        </p:nvSpPr>
        <p:spPr>
          <a:xfrm flipH="1" rot="5400000">
            <a:off x="-1130850" y="3735748"/>
            <a:ext cx="2538600" cy="276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9" name="Google Shape;39;p45"/>
          <p:cNvSpPr/>
          <p:nvPr/>
        </p:nvSpPr>
        <p:spPr>
          <a:xfrm rot="10800000">
            <a:off x="155050" y="2425681"/>
            <a:ext cx="228300" cy="1281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1">
    <p:spTree>
      <p:nvGrpSpPr>
        <p:cNvPr id="40" name="Shape 40"/>
        <p:cNvGrpSpPr/>
        <p:nvPr/>
      </p:nvGrpSpPr>
      <p:grpSpPr>
        <a:xfrm>
          <a:off x="0" y="0"/>
          <a:ext cx="0" cy="0"/>
          <a:chOff x="0" y="0"/>
          <a:chExt cx="0" cy="0"/>
        </a:xfrm>
      </p:grpSpPr>
      <p:sp>
        <p:nvSpPr>
          <p:cNvPr id="41" name="Google Shape;41;p46"/>
          <p:cNvSpPr/>
          <p:nvPr/>
        </p:nvSpPr>
        <p:spPr>
          <a:xfrm>
            <a:off x="8932725" y="0"/>
            <a:ext cx="211200" cy="2861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2" name="Google Shape;42;p46"/>
          <p:cNvSpPr/>
          <p:nvPr/>
        </p:nvSpPr>
        <p:spPr>
          <a:xfrm flipH="1" rot="5400000">
            <a:off x="1277125" y="3620098"/>
            <a:ext cx="246300" cy="2800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3" name="Google Shape;43;p46"/>
          <p:cNvSpPr/>
          <p:nvPr/>
        </p:nvSpPr>
        <p:spPr>
          <a:xfrm>
            <a:off x="0" y="0"/>
            <a:ext cx="364800" cy="364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4" name="Google Shape;44;p46"/>
          <p:cNvSpPr/>
          <p:nvPr/>
        </p:nvSpPr>
        <p:spPr>
          <a:xfrm rot="-5400000">
            <a:off x="164175" y="155950"/>
            <a:ext cx="277800" cy="281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oACodo">
  <p:cSld name="TITLE_1">
    <p:spTree>
      <p:nvGrpSpPr>
        <p:cNvPr id="45" name="Shape 45"/>
        <p:cNvGrpSpPr/>
        <p:nvPr/>
      </p:nvGrpSpPr>
      <p:grpSpPr>
        <a:xfrm>
          <a:off x="0" y="0"/>
          <a:ext cx="0" cy="0"/>
          <a:chOff x="0" y="0"/>
          <a:chExt cx="0" cy="0"/>
        </a:xfrm>
      </p:grpSpPr>
      <p:cxnSp>
        <p:nvCxnSpPr>
          <p:cNvPr id="46" name="Google Shape;46;p47"/>
          <p:cNvCxnSpPr/>
          <p:nvPr/>
        </p:nvCxnSpPr>
        <p:spPr>
          <a:xfrm>
            <a:off x="341399" y="847950"/>
            <a:ext cx="6244200" cy="0"/>
          </a:xfrm>
          <a:prstGeom prst="straightConnector1">
            <a:avLst/>
          </a:prstGeom>
          <a:noFill/>
          <a:ln cap="flat" cmpd="sng" w="38100">
            <a:solidFill>
              <a:schemeClr val="lt1"/>
            </a:solidFill>
            <a:prstDash val="solid"/>
            <a:round/>
            <a:headEnd len="sm" w="sm" type="none"/>
            <a:tailEnd len="sm" w="sm" type="none"/>
          </a:ln>
        </p:spPr>
      </p:cxnSp>
      <p:cxnSp>
        <p:nvCxnSpPr>
          <p:cNvPr id="47" name="Google Shape;47;p47"/>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48" name="Google Shape;48;p47"/>
          <p:cNvCxnSpPr/>
          <p:nvPr/>
        </p:nvCxnSpPr>
        <p:spPr>
          <a:xfrm>
            <a:off x="425198" y="1863450"/>
            <a:ext cx="183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47"/>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0" name="Google Shape;50;p47"/>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51" name="Google Shape;51;p4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AR"/>
              <a:t>‹#›</a:t>
            </a:fld>
            <a:endParaRPr/>
          </a:p>
        </p:txBody>
      </p:sp>
      <p:sp>
        <p:nvSpPr>
          <p:cNvPr id="52" name="Google Shape;52;p47"/>
          <p:cNvSpPr txBox="1"/>
          <p:nvPr>
            <p:ph idx="2" type="title"/>
          </p:nvPr>
        </p:nvSpPr>
        <p:spPr>
          <a:xfrm>
            <a:off x="507350" y="847950"/>
            <a:ext cx="8214600" cy="7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oACodo 1">
  <p:cSld name="TITLE_2">
    <p:spTree>
      <p:nvGrpSpPr>
        <p:cNvPr id="53" name="Shape 53"/>
        <p:cNvGrpSpPr/>
        <p:nvPr/>
      </p:nvGrpSpPr>
      <p:grpSpPr>
        <a:xfrm>
          <a:off x="0" y="0"/>
          <a:ext cx="0" cy="0"/>
          <a:chOff x="0" y="0"/>
          <a:chExt cx="0" cy="0"/>
        </a:xfrm>
      </p:grpSpPr>
      <p:cxnSp>
        <p:nvCxnSpPr>
          <p:cNvPr id="54" name="Google Shape;54;p48"/>
          <p:cNvCxnSpPr/>
          <p:nvPr/>
        </p:nvCxnSpPr>
        <p:spPr>
          <a:xfrm>
            <a:off x="341399" y="847950"/>
            <a:ext cx="6244200" cy="0"/>
          </a:xfrm>
          <a:prstGeom prst="straightConnector1">
            <a:avLst/>
          </a:prstGeom>
          <a:noFill/>
          <a:ln cap="flat" cmpd="sng" w="38100">
            <a:solidFill>
              <a:schemeClr val="lt1"/>
            </a:solidFill>
            <a:prstDash val="solid"/>
            <a:round/>
            <a:headEnd len="sm" w="sm" type="none"/>
            <a:tailEnd len="sm" w="sm" type="none"/>
          </a:ln>
        </p:spPr>
      </p:cxnSp>
      <p:cxnSp>
        <p:nvCxnSpPr>
          <p:cNvPr id="55" name="Google Shape;55;p48"/>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56" name="Google Shape;56;p48"/>
          <p:cNvCxnSpPr/>
          <p:nvPr/>
        </p:nvCxnSpPr>
        <p:spPr>
          <a:xfrm>
            <a:off x="425198" y="1863450"/>
            <a:ext cx="183300" cy="0"/>
          </a:xfrm>
          <a:prstGeom prst="straightConnector1">
            <a:avLst/>
          </a:prstGeom>
          <a:noFill/>
          <a:ln cap="flat" cmpd="sng" w="19050">
            <a:solidFill>
              <a:schemeClr val="lt1"/>
            </a:solidFill>
            <a:prstDash val="solid"/>
            <a:round/>
            <a:headEnd len="sm" w="sm" type="none"/>
            <a:tailEnd len="sm" w="sm" type="none"/>
          </a:ln>
        </p:spPr>
      </p:cxnSp>
      <p:sp>
        <p:nvSpPr>
          <p:cNvPr id="57" name="Google Shape;57;p48"/>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8" name="Google Shape;58;p48"/>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59" name="Google Shape;59;p4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AR"/>
              <a:t>‹#›</a:t>
            </a:fld>
            <a:endParaRPr/>
          </a:p>
        </p:txBody>
      </p:sp>
      <p:sp>
        <p:nvSpPr>
          <p:cNvPr id="60" name="Google Shape;60;p48"/>
          <p:cNvSpPr txBox="1"/>
          <p:nvPr>
            <p:ph idx="2" type="title"/>
          </p:nvPr>
        </p:nvSpPr>
        <p:spPr>
          <a:xfrm>
            <a:off x="507350" y="847950"/>
            <a:ext cx="8214600" cy="7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accent1"/>
              </a:buClr>
              <a:buSzPts val="2500"/>
              <a:buFont typeface="Montserrat ExtraBold"/>
              <a:buNone/>
              <a:defRPr b="0" i="0" sz="2500" u="none" cap="none" strike="noStrike">
                <a:solidFill>
                  <a:schemeClr val="accent1"/>
                </a:solidFill>
                <a:latin typeface="Montserrat ExtraBold"/>
                <a:ea typeface="Montserrat ExtraBold"/>
                <a:cs typeface="Montserrat ExtraBold"/>
                <a:sym typeface="Montserrat ExtraBold"/>
              </a:defRPr>
            </a:lvl1pPr>
            <a:lvl2pPr lvl="1"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2pPr>
            <a:lvl3pPr lvl="2"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3pPr>
            <a:lvl4pPr lvl="3"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4pPr>
            <a:lvl5pPr lvl="4"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5pPr>
            <a:lvl6pPr lvl="5"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6pPr>
            <a:lvl7pPr lvl="6"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7pPr>
            <a:lvl8pPr lvl="7"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8pPr>
            <a:lvl9pPr lvl="8"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9pPr>
          </a:lstStyle>
          <a:p/>
        </p:txBody>
      </p:sp>
      <p:sp>
        <p:nvSpPr>
          <p:cNvPr id="7" name="Google Shape;7;p40"/>
          <p:cNvSpPr txBox="1"/>
          <p:nvPr>
            <p:ph idx="1" type="body"/>
          </p:nvPr>
        </p:nvSpPr>
        <p:spPr>
          <a:xfrm>
            <a:off x="713225" y="2488400"/>
            <a:ext cx="7482300" cy="1796100"/>
          </a:xfrm>
          <a:prstGeom prst="rect">
            <a:avLst/>
          </a:prstGeom>
          <a:noFill/>
          <a:ln>
            <a:noFill/>
          </a:ln>
        </p:spPr>
        <p:txBody>
          <a:bodyPr anchorCtr="0" anchor="t" bIns="91425" lIns="91425" spcFirstLastPara="1" rIns="91425" wrap="square" tIns="91425">
            <a:noAutofit/>
          </a:bodyPr>
          <a:lstStyle>
            <a:lvl1pPr indent="-317500" lvl="0" marL="4572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1pPr>
            <a:lvl2pPr indent="-317500" lvl="1" marL="9144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2pPr>
            <a:lvl3pPr indent="-317500" lvl="2" marL="13716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3pPr>
            <a:lvl4pPr indent="-317500" lvl="3" marL="18288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4pPr>
            <a:lvl5pPr indent="-317500" lvl="4" marL="22860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5pPr>
            <a:lvl6pPr indent="-317500" lvl="5" marL="27432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6pPr>
            <a:lvl7pPr indent="-317500" lvl="6" marL="32004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7pPr>
            <a:lvl8pPr indent="-317500" lvl="7" marL="36576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8pPr>
            <a:lvl9pPr indent="-317500" lvl="8" marL="41148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16.png"/><Relationship Id="rId7" Type="http://schemas.openxmlformats.org/officeDocument/2006/relationships/image" Target="../media/image7.png"/><Relationship Id="rId8"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22.png"/><Relationship Id="rId5" Type="http://schemas.openxmlformats.org/officeDocument/2006/relationships/image" Target="../media/image21.png"/><Relationship Id="rId6" Type="http://schemas.openxmlformats.org/officeDocument/2006/relationships/image" Target="../media/image26.png"/><Relationship Id="rId7"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31.png"/><Relationship Id="rId5" Type="http://schemas.openxmlformats.org/officeDocument/2006/relationships/image" Target="../media/image24.png"/><Relationship Id="rId6"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2.png"/><Relationship Id="rId4" Type="http://schemas.openxmlformats.org/officeDocument/2006/relationships/image" Target="../media/image29.png"/><Relationship Id="rId5" Type="http://schemas.openxmlformats.org/officeDocument/2006/relationships/image" Target="../media/image25.png"/><Relationship Id="rId6"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3.png"/><Relationship Id="rId4" Type="http://schemas.openxmlformats.org/officeDocument/2006/relationships/image" Target="../media/image28.png"/><Relationship Id="rId5"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7.png"/><Relationship Id="rId4" Type="http://schemas.openxmlformats.org/officeDocument/2006/relationships/image" Target="../media/image30.jpg"/><Relationship Id="rId5"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6.jpg"/><Relationship Id="rId4" Type="http://schemas.openxmlformats.org/officeDocument/2006/relationships/image" Target="../media/image35.png"/><Relationship Id="rId5" Type="http://schemas.openxmlformats.org/officeDocument/2006/relationships/image" Target="../media/image34.png"/><Relationship Id="rId6"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1.jpg"/><Relationship Id="rId4" Type="http://schemas.openxmlformats.org/officeDocument/2006/relationships/image" Target="../media/image33.png"/><Relationship Id="rId5" Type="http://schemas.openxmlformats.org/officeDocument/2006/relationships/image" Target="../media/image44.png"/><Relationship Id="rId6"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0.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4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4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7.png"/><Relationship Id="rId4" Type="http://schemas.openxmlformats.org/officeDocument/2006/relationships/image" Target="../media/image45.png"/><Relationship Id="rId5" Type="http://schemas.openxmlformats.org/officeDocument/2006/relationships/hyperlink" Target="https://www.aulaclic.es/sql/t_5_1.ht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4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5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49.png"/><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hyperlink" Target="https://www.w3schools.com/sql/" TargetMode="External"/><Relationship Id="rId4" Type="http://schemas.openxmlformats.org/officeDocument/2006/relationships/hyperlink" Target="https://dev.mysq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nvSpPr>
        <p:spPr>
          <a:xfrm>
            <a:off x="0" y="735129"/>
            <a:ext cx="9144000" cy="106395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accent1"/>
              </a:buClr>
              <a:buSzPts val="1800"/>
              <a:buFont typeface="Montserrat ExtraBold"/>
              <a:buNone/>
            </a:pPr>
            <a:r>
              <a:rPr b="1" lang="es-AR" sz="5500">
                <a:solidFill>
                  <a:schemeClr val="accent1"/>
                </a:solidFill>
              </a:rPr>
              <a:t>Clase 25</a:t>
            </a:r>
            <a:endParaRPr b="0" i="0" sz="5500" u="none" cap="none" strike="noStrike">
              <a:solidFill>
                <a:schemeClr val="accent1"/>
              </a:solidFill>
              <a:latin typeface="Montserrat ExtraBold"/>
              <a:ea typeface="Montserrat ExtraBold"/>
              <a:cs typeface="Montserrat ExtraBold"/>
              <a:sym typeface="Montserrat ExtraBold"/>
            </a:endParaRPr>
          </a:p>
        </p:txBody>
      </p:sp>
      <p:sp>
        <p:nvSpPr>
          <p:cNvPr id="66" name="Google Shape;66;p2"/>
          <p:cNvSpPr txBox="1"/>
          <p:nvPr/>
        </p:nvSpPr>
        <p:spPr>
          <a:xfrm>
            <a:off x="0" y="1608797"/>
            <a:ext cx="91440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lang="es-AR" sz="3000">
                <a:solidFill>
                  <a:schemeClr val="dk1"/>
                </a:solidFill>
              </a:rPr>
              <a:t>MySql </a:t>
            </a:r>
            <a:r>
              <a:rPr b="1" i="1" lang="es-AR" sz="2800" u="none" cap="none" strike="noStrike">
                <a:solidFill>
                  <a:srgbClr val="000000"/>
                </a:solidFill>
                <a:latin typeface="Arial"/>
                <a:ea typeface="Arial"/>
                <a:cs typeface="Arial"/>
                <a:sym typeface="Arial"/>
              </a:rPr>
              <a:t>Parte </a:t>
            </a:r>
            <a:r>
              <a:rPr b="1" i="1" lang="es-AR" sz="2800"/>
              <a:t>3</a:t>
            </a:r>
            <a:endParaRPr b="1" i="1" sz="1400" u="none" cap="none" strike="noStrike">
              <a:solidFill>
                <a:srgbClr val="000000"/>
              </a:solidFill>
              <a:latin typeface="Arial"/>
              <a:ea typeface="Arial"/>
              <a:cs typeface="Arial"/>
              <a:sym typeface="Arial"/>
            </a:endParaRPr>
          </a:p>
        </p:txBody>
      </p:sp>
      <p:pic>
        <p:nvPicPr>
          <p:cNvPr descr="C:\Users\marti\Downloads\clipart338846.png" id="67" name="Google Shape;67;p2"/>
          <p:cNvPicPr preferRelativeResize="0"/>
          <p:nvPr/>
        </p:nvPicPr>
        <p:blipFill rotWithShape="1">
          <a:blip r:embed="rId3">
            <a:alphaModFix/>
          </a:blip>
          <a:srcRect b="0" l="0" r="0" t="0"/>
          <a:stretch/>
        </p:blipFill>
        <p:spPr>
          <a:xfrm>
            <a:off x="3685612" y="2125695"/>
            <a:ext cx="2378869" cy="1904395"/>
          </a:xfrm>
          <a:prstGeom prst="rect">
            <a:avLst/>
          </a:prstGeom>
          <a:noFill/>
          <a:ln>
            <a:noFill/>
          </a:ln>
        </p:spPr>
      </p:pic>
      <p:sp>
        <p:nvSpPr>
          <p:cNvPr id="68" name="Google Shape;68;p2"/>
          <p:cNvSpPr txBox="1"/>
          <p:nvPr/>
        </p:nvSpPr>
        <p:spPr>
          <a:xfrm>
            <a:off x="848200" y="4312200"/>
            <a:ext cx="7233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a:latin typeface="Montserrat"/>
                <a:ea typeface="Montserrat"/>
                <a:cs typeface="Montserrat"/>
                <a:sym typeface="Montserrat"/>
              </a:rPr>
              <a:t>Temas: Select, insert, update, delete, operadores lógicos, Alias, funciones, operador LiKE, join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49"/>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Ejemplos sentencias SQL</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158" name="Google Shape;158;p49"/>
          <p:cNvSpPr txBox="1"/>
          <p:nvPr/>
        </p:nvSpPr>
        <p:spPr>
          <a:xfrm>
            <a:off x="523049" y="1100914"/>
            <a:ext cx="8456828" cy="420300"/>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1" i="0" lang="es-AR" sz="1400" u="none" cap="none" strike="noStrike">
                <a:solidFill>
                  <a:schemeClr val="accent1"/>
                </a:solidFill>
                <a:latin typeface="Montserrat"/>
                <a:ea typeface="Montserrat"/>
                <a:cs typeface="Montserrat"/>
                <a:sym typeface="Montserrat"/>
              </a:rPr>
              <a:t>DE ORDENAMIENTO: ejemplos</a:t>
            </a:r>
            <a:endParaRPr b="0" i="0" sz="1400" u="none" cap="none" strike="noStrike">
              <a:solidFill>
                <a:srgbClr val="000000"/>
              </a:solidFill>
              <a:latin typeface="Montserrat"/>
              <a:ea typeface="Montserrat"/>
              <a:cs typeface="Montserrat"/>
              <a:sym typeface="Montserrat"/>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159" name="Google Shape;159;p4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160" name="Google Shape;160;p4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1" name="Google Shape;161;p49"/>
          <p:cNvPicPr preferRelativeResize="0"/>
          <p:nvPr/>
        </p:nvPicPr>
        <p:blipFill rotWithShape="1">
          <a:blip r:embed="rId3">
            <a:alphaModFix/>
          </a:blip>
          <a:srcRect b="0" l="0" r="0" t="0"/>
          <a:stretch/>
        </p:blipFill>
        <p:spPr>
          <a:xfrm>
            <a:off x="1632718" y="1491235"/>
            <a:ext cx="2806386" cy="705053"/>
          </a:xfrm>
          <a:prstGeom prst="rect">
            <a:avLst/>
          </a:prstGeom>
          <a:noFill/>
          <a:ln>
            <a:noFill/>
          </a:ln>
        </p:spPr>
      </p:pic>
      <p:pic>
        <p:nvPicPr>
          <p:cNvPr id="162" name="Google Shape;162;p49"/>
          <p:cNvPicPr preferRelativeResize="0"/>
          <p:nvPr/>
        </p:nvPicPr>
        <p:blipFill rotWithShape="1">
          <a:blip r:embed="rId4">
            <a:alphaModFix/>
          </a:blip>
          <a:srcRect b="0" l="0" r="0" t="0"/>
          <a:stretch/>
        </p:blipFill>
        <p:spPr>
          <a:xfrm>
            <a:off x="4679339" y="1415754"/>
            <a:ext cx="4172107" cy="856015"/>
          </a:xfrm>
          <a:prstGeom prst="rect">
            <a:avLst/>
          </a:prstGeom>
          <a:noFill/>
          <a:ln>
            <a:noFill/>
          </a:ln>
        </p:spPr>
      </p:pic>
      <p:pic>
        <p:nvPicPr>
          <p:cNvPr id="163" name="Google Shape;163;p49"/>
          <p:cNvPicPr preferRelativeResize="0"/>
          <p:nvPr/>
        </p:nvPicPr>
        <p:blipFill rotWithShape="1">
          <a:blip r:embed="rId5">
            <a:alphaModFix/>
          </a:blip>
          <a:srcRect b="0" l="0" r="0" t="0"/>
          <a:stretch/>
        </p:blipFill>
        <p:spPr>
          <a:xfrm>
            <a:off x="1497978" y="2669186"/>
            <a:ext cx="3575643" cy="719278"/>
          </a:xfrm>
          <a:prstGeom prst="rect">
            <a:avLst/>
          </a:prstGeom>
          <a:noFill/>
          <a:ln>
            <a:noFill/>
          </a:ln>
        </p:spPr>
      </p:pic>
      <p:pic>
        <p:nvPicPr>
          <p:cNvPr id="164" name="Google Shape;164;p49"/>
          <p:cNvPicPr preferRelativeResize="0"/>
          <p:nvPr/>
        </p:nvPicPr>
        <p:blipFill rotWithShape="1">
          <a:blip r:embed="rId6">
            <a:alphaModFix/>
          </a:blip>
          <a:srcRect b="0" l="0" r="0" t="0"/>
          <a:stretch/>
        </p:blipFill>
        <p:spPr>
          <a:xfrm>
            <a:off x="5208361" y="2519934"/>
            <a:ext cx="3844959" cy="1017783"/>
          </a:xfrm>
          <a:prstGeom prst="rect">
            <a:avLst/>
          </a:prstGeom>
          <a:noFill/>
          <a:ln>
            <a:noFill/>
          </a:ln>
        </p:spPr>
      </p:pic>
      <p:pic>
        <p:nvPicPr>
          <p:cNvPr id="165" name="Google Shape;165;p49"/>
          <p:cNvPicPr preferRelativeResize="0"/>
          <p:nvPr/>
        </p:nvPicPr>
        <p:blipFill rotWithShape="1">
          <a:blip r:embed="rId7">
            <a:alphaModFix/>
          </a:blip>
          <a:srcRect b="0" l="0" r="0" t="0"/>
          <a:stretch/>
        </p:blipFill>
        <p:spPr>
          <a:xfrm>
            <a:off x="1497978" y="3961841"/>
            <a:ext cx="3464832" cy="581553"/>
          </a:xfrm>
          <a:prstGeom prst="rect">
            <a:avLst/>
          </a:prstGeom>
          <a:noFill/>
          <a:ln>
            <a:noFill/>
          </a:ln>
        </p:spPr>
      </p:pic>
      <p:pic>
        <p:nvPicPr>
          <p:cNvPr id="166" name="Google Shape;166;p49"/>
          <p:cNvPicPr preferRelativeResize="0"/>
          <p:nvPr/>
        </p:nvPicPr>
        <p:blipFill rotWithShape="1">
          <a:blip r:embed="rId8">
            <a:alphaModFix/>
          </a:blip>
          <a:srcRect b="0" l="0" r="0" t="0"/>
          <a:stretch/>
        </p:blipFill>
        <p:spPr>
          <a:xfrm>
            <a:off x="5273734" y="3724782"/>
            <a:ext cx="3506334" cy="1055670"/>
          </a:xfrm>
          <a:prstGeom prst="rect">
            <a:avLst/>
          </a:prstGeom>
          <a:noFill/>
          <a:ln>
            <a:noFill/>
          </a:ln>
        </p:spPr>
      </p:pic>
      <p:sp>
        <p:nvSpPr>
          <p:cNvPr id="167" name="Google Shape;167;p49"/>
          <p:cNvSpPr txBox="1"/>
          <p:nvPr/>
        </p:nvSpPr>
        <p:spPr>
          <a:xfrm>
            <a:off x="307975" y="1367587"/>
            <a:ext cx="1260147" cy="952347"/>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s-AR" sz="1200" u="none" cap="none" strike="noStrike">
                <a:solidFill>
                  <a:srgbClr val="9D66F9"/>
                </a:solidFill>
                <a:latin typeface="Montserrat"/>
                <a:ea typeface="Montserrat"/>
                <a:cs typeface="Montserrat"/>
                <a:sym typeface="Montserrat"/>
              </a:rPr>
              <a:t>Orden por una columna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s-AR" sz="1200" u="none" cap="none" strike="noStrike">
                <a:solidFill>
                  <a:srgbClr val="9D66F9"/>
                </a:solidFill>
                <a:latin typeface="Montserrat"/>
                <a:ea typeface="Montserrat"/>
                <a:cs typeface="Montserrat"/>
                <a:sym typeface="Montserrat"/>
              </a:rPr>
              <a:t>(por defecto ascendente)</a:t>
            </a:r>
            <a:endParaRPr b="0" i="0" sz="1200" u="none" cap="none" strike="noStrike">
              <a:solidFill>
                <a:srgbClr val="9D66F9"/>
              </a:solidFill>
              <a:latin typeface="Arial"/>
              <a:ea typeface="Arial"/>
              <a:cs typeface="Arial"/>
              <a:sym typeface="Arial"/>
            </a:endParaRPr>
          </a:p>
        </p:txBody>
      </p:sp>
      <p:sp>
        <p:nvSpPr>
          <p:cNvPr id="168" name="Google Shape;168;p49"/>
          <p:cNvSpPr txBox="1"/>
          <p:nvPr/>
        </p:nvSpPr>
        <p:spPr>
          <a:xfrm>
            <a:off x="284731" y="2695656"/>
            <a:ext cx="1260147" cy="66633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s-AR" sz="1200" u="none" cap="none" strike="noStrike">
                <a:solidFill>
                  <a:srgbClr val="9D66F9"/>
                </a:solidFill>
                <a:latin typeface="Montserrat"/>
                <a:ea typeface="Montserrat"/>
                <a:cs typeface="Montserrat"/>
                <a:sym typeface="Montserrat"/>
              </a:rPr>
              <a:t>Orden por más de una columna</a:t>
            </a:r>
            <a:endParaRPr b="0" i="0" sz="1200" u="none" cap="none" strike="noStrike">
              <a:solidFill>
                <a:srgbClr val="9D66F9"/>
              </a:solidFill>
              <a:latin typeface="Arial"/>
              <a:ea typeface="Arial"/>
              <a:cs typeface="Arial"/>
              <a:sym typeface="Arial"/>
            </a:endParaRPr>
          </a:p>
        </p:txBody>
      </p:sp>
      <p:sp>
        <p:nvSpPr>
          <p:cNvPr id="169" name="Google Shape;169;p49"/>
          <p:cNvSpPr txBox="1"/>
          <p:nvPr/>
        </p:nvSpPr>
        <p:spPr>
          <a:xfrm>
            <a:off x="220175" y="3804932"/>
            <a:ext cx="1260147" cy="895371"/>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s-AR" sz="1200" u="none" cap="none" strike="noStrike">
                <a:solidFill>
                  <a:srgbClr val="9D66F9"/>
                </a:solidFill>
                <a:latin typeface="Montserrat"/>
                <a:ea typeface="Montserrat"/>
                <a:cs typeface="Montserrat"/>
                <a:sym typeface="Montserrat"/>
              </a:rPr>
              <a:t>Orden descendente de una columna</a:t>
            </a:r>
            <a:endParaRPr b="0" i="0" sz="1200" u="none" cap="none" strike="noStrike">
              <a:solidFill>
                <a:srgbClr val="9D66F9"/>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SELECT: LIMIT</a:t>
            </a:r>
            <a:endParaRPr b="1" i="0" sz="2500" u="none" cap="none" strike="noStrike">
              <a:solidFill>
                <a:schemeClr val="accent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chemeClr val="accent1"/>
              </a:buClr>
              <a:buSzPts val="2500"/>
              <a:buFont typeface="Montserrat ExtraBold"/>
              <a:buNone/>
            </a:pPr>
            <a:br>
              <a:rPr b="1" i="0" lang="es-AR" sz="2500" u="none" cap="none" strike="noStrike">
                <a:solidFill>
                  <a:schemeClr val="accent1"/>
                </a:solidFill>
                <a:latin typeface="Montserrat ExtraBold"/>
                <a:ea typeface="Montserrat ExtraBold"/>
                <a:cs typeface="Montserrat ExtraBold"/>
                <a:sym typeface="Montserrat ExtraBold"/>
              </a:rPr>
            </a:b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175" name="Google Shape;175;p23"/>
          <p:cNvSpPr txBox="1"/>
          <p:nvPr/>
        </p:nvSpPr>
        <p:spPr>
          <a:xfrm>
            <a:off x="370649" y="948513"/>
            <a:ext cx="8456828" cy="28973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176" name="Google Shape;176;p2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177" name="Google Shape;177;p2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3"/>
          <p:cNvSpPr txBox="1"/>
          <p:nvPr/>
        </p:nvSpPr>
        <p:spPr>
          <a:xfrm>
            <a:off x="523049" y="1100913"/>
            <a:ext cx="8456828" cy="2897345"/>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La cláusula SELECT LIMIT se usa para especificar el número de registros a devolver. </a:t>
            </a:r>
            <a:endParaRPr b="0" i="0" sz="1400" u="none" cap="none" strike="noStrike">
              <a:solidFill>
                <a:srgbClr val="000000"/>
              </a:solidFill>
              <a:latin typeface="Arial"/>
              <a:ea typeface="Arial"/>
              <a:cs typeface="Arial"/>
              <a:sym typeface="Arial"/>
            </a:endParaRPr>
          </a:p>
          <a:p>
            <a:pPr indent="-357188" lvl="0" marL="3571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Sintaxis:</a:t>
            </a:r>
            <a:endParaRPr b="0" i="0" sz="1400" u="none" cap="none" strike="noStrike">
              <a:solidFill>
                <a:srgbClr val="000000"/>
              </a:solidFill>
              <a:latin typeface="Arial"/>
              <a:ea typeface="Arial"/>
              <a:cs typeface="Arial"/>
              <a:sym typeface="Arial"/>
            </a:endParaRPr>
          </a:p>
          <a:p>
            <a:pPr indent="-357188" lvl="1" marL="814388" marR="0" rtl="0" algn="l">
              <a:lnSpc>
                <a:spcPct val="100000"/>
              </a:lnSpc>
              <a:spcBef>
                <a:spcPts val="600"/>
              </a:spcBef>
              <a:spcAft>
                <a:spcPts val="0"/>
              </a:spcAft>
              <a:buClr>
                <a:schemeClr val="dk2"/>
              </a:buClr>
              <a:buSzPts val="1400"/>
              <a:buFont typeface="Montserrat"/>
              <a:buNone/>
            </a:pPr>
            <a:r>
              <a:rPr b="1" i="0" lang="es-AR" sz="1400" u="none" cap="none" strike="noStrike">
                <a:solidFill>
                  <a:schemeClr val="dk2"/>
                </a:solidFill>
                <a:latin typeface="Montserrat"/>
                <a:ea typeface="Montserrat"/>
                <a:cs typeface="Montserrat"/>
                <a:sym typeface="Montserrat"/>
              </a:rPr>
              <a:t>SELECT column_name(s) </a:t>
            </a:r>
            <a:endParaRPr b="0" i="0" sz="1400" u="none" cap="none" strike="noStrike">
              <a:solidFill>
                <a:srgbClr val="000000"/>
              </a:solidFill>
              <a:latin typeface="Arial"/>
              <a:ea typeface="Arial"/>
              <a:cs typeface="Arial"/>
              <a:sym typeface="Arial"/>
            </a:endParaRPr>
          </a:p>
          <a:p>
            <a:pPr indent="-357188" lvl="1" marL="814388" marR="0" rtl="0" algn="l">
              <a:lnSpc>
                <a:spcPct val="100000"/>
              </a:lnSpc>
              <a:spcBef>
                <a:spcPts val="600"/>
              </a:spcBef>
              <a:spcAft>
                <a:spcPts val="0"/>
              </a:spcAft>
              <a:buClr>
                <a:schemeClr val="dk2"/>
              </a:buClr>
              <a:buSzPts val="1400"/>
              <a:buFont typeface="Montserrat"/>
              <a:buNone/>
            </a:pPr>
            <a:r>
              <a:rPr b="1" i="0" lang="es-AR" sz="1400" u="none" cap="none" strike="noStrike">
                <a:solidFill>
                  <a:schemeClr val="dk2"/>
                </a:solidFill>
                <a:latin typeface="Montserrat"/>
                <a:ea typeface="Montserrat"/>
                <a:cs typeface="Montserrat"/>
                <a:sym typeface="Montserrat"/>
              </a:rPr>
              <a:t>FROM table_name </a:t>
            </a:r>
            <a:endParaRPr b="0" i="0" sz="1400" u="none" cap="none" strike="noStrike">
              <a:solidFill>
                <a:srgbClr val="000000"/>
              </a:solidFill>
              <a:latin typeface="Arial"/>
              <a:ea typeface="Arial"/>
              <a:cs typeface="Arial"/>
              <a:sym typeface="Arial"/>
            </a:endParaRPr>
          </a:p>
          <a:p>
            <a:pPr indent="-357188" lvl="1" marL="814388" marR="0" rtl="0" algn="l">
              <a:lnSpc>
                <a:spcPct val="100000"/>
              </a:lnSpc>
              <a:spcBef>
                <a:spcPts val="600"/>
              </a:spcBef>
              <a:spcAft>
                <a:spcPts val="0"/>
              </a:spcAft>
              <a:buClr>
                <a:schemeClr val="dk2"/>
              </a:buClr>
              <a:buSzPts val="1400"/>
              <a:buFont typeface="Montserrat"/>
              <a:buNone/>
            </a:pPr>
            <a:r>
              <a:rPr b="1" i="0" lang="es-AR" sz="1400" u="none" cap="none" strike="noStrike">
                <a:solidFill>
                  <a:schemeClr val="dk2"/>
                </a:solidFill>
                <a:latin typeface="Montserrat"/>
                <a:ea typeface="Montserrat"/>
                <a:cs typeface="Montserrat"/>
                <a:sym typeface="Montserrat"/>
              </a:rPr>
              <a:t>WHERE condition </a:t>
            </a:r>
            <a:endParaRPr b="0" i="0" sz="1400" u="none" cap="none" strike="noStrike">
              <a:solidFill>
                <a:srgbClr val="000000"/>
              </a:solidFill>
              <a:latin typeface="Arial"/>
              <a:ea typeface="Arial"/>
              <a:cs typeface="Arial"/>
              <a:sym typeface="Arial"/>
            </a:endParaRPr>
          </a:p>
          <a:p>
            <a:pPr indent="-357188" lvl="1" marL="814388" marR="0" rtl="0" algn="l">
              <a:lnSpc>
                <a:spcPct val="100000"/>
              </a:lnSpc>
              <a:spcBef>
                <a:spcPts val="600"/>
              </a:spcBef>
              <a:spcAft>
                <a:spcPts val="600"/>
              </a:spcAft>
              <a:buClr>
                <a:schemeClr val="dk2"/>
              </a:buClr>
              <a:buSzPts val="1400"/>
              <a:buFont typeface="Montserrat"/>
              <a:buNone/>
            </a:pPr>
            <a:r>
              <a:rPr b="1" i="0" lang="es-AR" sz="1400" u="none" cap="none" strike="noStrike">
                <a:solidFill>
                  <a:schemeClr val="dk2"/>
                </a:solidFill>
                <a:latin typeface="Montserrat"/>
                <a:ea typeface="Montserrat"/>
                <a:cs typeface="Montserrat"/>
                <a:sym typeface="Montserrat"/>
              </a:rPr>
              <a:t>LIMIT number;</a:t>
            </a:r>
            <a:endParaRPr b="0" i="0" sz="1400" u="none" cap="none" strike="noStrike">
              <a:solidFill>
                <a:srgbClr val="000000"/>
              </a:solidFill>
              <a:latin typeface="Arial"/>
              <a:ea typeface="Arial"/>
              <a:cs typeface="Arial"/>
              <a:sym typeface="Arial"/>
            </a:endParaRPr>
          </a:p>
        </p:txBody>
      </p:sp>
      <p:grpSp>
        <p:nvGrpSpPr>
          <p:cNvPr id="179" name="Google Shape;179;p23"/>
          <p:cNvGrpSpPr/>
          <p:nvPr/>
        </p:nvGrpSpPr>
        <p:grpSpPr>
          <a:xfrm>
            <a:off x="7694431" y="644502"/>
            <a:ext cx="1026073" cy="398619"/>
            <a:chOff x="7694431" y="644502"/>
            <a:chExt cx="1026073" cy="398619"/>
          </a:xfrm>
        </p:grpSpPr>
        <p:pic>
          <p:nvPicPr>
            <p:cNvPr id="180" name="Google Shape;180;p23"/>
            <p:cNvPicPr preferRelativeResize="0"/>
            <p:nvPr/>
          </p:nvPicPr>
          <p:blipFill rotWithShape="1">
            <a:blip r:embed="rId3">
              <a:alphaModFix/>
            </a:blip>
            <a:srcRect b="0" l="0" r="0" t="0"/>
            <a:stretch/>
          </p:blipFill>
          <p:spPr>
            <a:xfrm>
              <a:off x="7694431" y="644502"/>
              <a:ext cx="423024" cy="398619"/>
            </a:xfrm>
            <a:prstGeom prst="rect">
              <a:avLst/>
            </a:prstGeom>
            <a:noFill/>
            <a:ln>
              <a:noFill/>
            </a:ln>
          </p:spPr>
        </p:pic>
        <p:sp>
          <p:nvSpPr>
            <p:cNvPr id="181" name="Google Shape;181;p23"/>
            <p:cNvSpPr txBox="1"/>
            <p:nvPr/>
          </p:nvSpPr>
          <p:spPr>
            <a:xfrm>
              <a:off x="8117455" y="657656"/>
              <a:ext cx="60305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1" lang="es-AR" sz="1400" u="none" cap="none" strike="noStrike">
                  <a:solidFill>
                    <a:schemeClr val="accent1"/>
                  </a:solidFill>
                  <a:latin typeface="Arial"/>
                  <a:ea typeface="Arial"/>
                  <a:cs typeface="Arial"/>
                  <a:sym typeface="Arial"/>
                </a:rPr>
                <a:t>Ej 22</a:t>
              </a:r>
              <a:endParaRPr b="1" i="1" sz="1400" u="none" cap="none" strike="noStrike">
                <a:solidFill>
                  <a:schemeClr val="accent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Operadores de Comparación</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187" name="Google Shape;187;p2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188" name="Google Shape;188;p2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0"/>
          <p:cNvSpPr txBox="1"/>
          <p:nvPr/>
        </p:nvSpPr>
        <p:spPr>
          <a:xfrm>
            <a:off x="523049" y="1100913"/>
            <a:ext cx="8456828" cy="1061995"/>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También conocidos como operadores relacionales, son utilizados en MySQL para comparar igualdades y desigualdades.</a:t>
            </a:r>
            <a:endParaRPr b="0" i="0" sz="1400" u="none" cap="none" strike="noStrike">
              <a:solidFill>
                <a:srgbClr val="000000"/>
              </a:solidFill>
              <a:latin typeface="Arial"/>
              <a:ea typeface="Arial"/>
              <a:cs typeface="Arial"/>
              <a:sym typeface="Arial"/>
            </a:endParaRPr>
          </a:p>
          <a:p>
            <a:pPr indent="-357188" lvl="0" marL="357188" marR="0" rtl="0" algn="l">
              <a:lnSpc>
                <a:spcPct val="100000"/>
              </a:lnSpc>
              <a:spcBef>
                <a:spcPts val="600"/>
              </a:spcBef>
              <a:spcAft>
                <a:spcPts val="60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Los operadores de comparación se utilizan con la cláusula WHERE para determinar qué registros seleccionar.</a:t>
            </a:r>
            <a:endParaRPr b="0" i="0" sz="1400" u="none" cap="none" strike="noStrike">
              <a:solidFill>
                <a:srgbClr val="000000"/>
              </a:solidFill>
              <a:latin typeface="Arial"/>
              <a:ea typeface="Arial"/>
              <a:cs typeface="Arial"/>
              <a:sym typeface="Arial"/>
            </a:endParaRPr>
          </a:p>
        </p:txBody>
      </p:sp>
      <p:graphicFrame>
        <p:nvGraphicFramePr>
          <p:cNvPr id="190" name="Google Shape;190;p20"/>
          <p:cNvGraphicFramePr/>
          <p:nvPr/>
        </p:nvGraphicFramePr>
        <p:xfrm>
          <a:off x="967150" y="2256811"/>
          <a:ext cx="3000000" cy="3000000"/>
        </p:xfrm>
        <a:graphic>
          <a:graphicData uri="http://schemas.openxmlformats.org/drawingml/2006/table">
            <a:tbl>
              <a:tblPr bandRow="1" firstRow="1">
                <a:noFill/>
                <a:tableStyleId>{C02E6A5C-701C-4C35-B9C8-C5E8C4D08DAA}</a:tableStyleId>
              </a:tblPr>
              <a:tblGrid>
                <a:gridCol w="988625"/>
                <a:gridCol w="1517200"/>
              </a:tblGrid>
              <a:tr h="272575">
                <a:tc>
                  <a:txBody>
                    <a:bodyPr/>
                    <a:lstStyle/>
                    <a:p>
                      <a:pPr indent="0" lvl="0" marL="0" marR="0" rtl="0" algn="ctr">
                        <a:lnSpc>
                          <a:spcPct val="100000"/>
                        </a:lnSpc>
                        <a:spcBef>
                          <a:spcPts val="0"/>
                        </a:spcBef>
                        <a:spcAft>
                          <a:spcPts val="0"/>
                        </a:spcAft>
                        <a:buClr>
                          <a:srgbClr val="000000"/>
                        </a:buClr>
                        <a:buSzPts val="1200"/>
                        <a:buFont typeface="Arial"/>
                        <a:buNone/>
                      </a:pPr>
                      <a:r>
                        <a:rPr b="1" lang="es-AR" sz="1200" u="none" cap="none" strike="noStrike">
                          <a:solidFill>
                            <a:schemeClr val="dk1"/>
                          </a:solidFill>
                          <a:latin typeface="Montserrat"/>
                          <a:ea typeface="Montserrat"/>
                          <a:cs typeface="Montserrat"/>
                          <a:sym typeface="Montserrat"/>
                        </a:rPr>
                        <a:t>Operador</a:t>
                      </a:r>
                      <a:endParaRPr b="1" sz="1200" u="none" cap="none" strike="noStrike">
                        <a:solidFill>
                          <a:schemeClr val="dk1"/>
                        </a:solidFill>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7C1FC"/>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s-AR" sz="1200" u="none" cap="none" strike="noStrike">
                          <a:solidFill>
                            <a:schemeClr val="dk1"/>
                          </a:solidFill>
                          <a:latin typeface="Montserrat"/>
                          <a:ea typeface="Montserrat"/>
                          <a:cs typeface="Montserrat"/>
                          <a:sym typeface="Montserrat"/>
                        </a:rPr>
                        <a:t>Descripción</a:t>
                      </a:r>
                      <a:endParaRPr b="1" sz="1200" u="none" cap="none" strike="noStrike">
                        <a:solidFill>
                          <a:schemeClr val="dk1"/>
                        </a:solidFill>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7C1FC"/>
                    </a:solidFill>
                  </a:tcPr>
                </a:tc>
              </a:tr>
              <a:tr h="272575">
                <a:tc>
                  <a:txBody>
                    <a:bodyPr/>
                    <a:lstStyle/>
                    <a:p>
                      <a:pPr indent="0" lvl="0" marL="0" marR="0" rtl="0" algn="ctr">
                        <a:lnSpc>
                          <a:spcPct val="100000"/>
                        </a:lnSpc>
                        <a:spcBef>
                          <a:spcPts val="0"/>
                        </a:spcBef>
                        <a:spcAft>
                          <a:spcPts val="0"/>
                        </a:spcAft>
                        <a:buClr>
                          <a:srgbClr val="000000"/>
                        </a:buClr>
                        <a:buSzPts val="1200"/>
                        <a:buFont typeface="Arial"/>
                        <a:buNone/>
                      </a:pPr>
                      <a:r>
                        <a:rPr b="0" lang="es-AR" sz="1200" u="none" cap="none" strike="noStrike">
                          <a:solidFill>
                            <a:schemeClr val="dk1"/>
                          </a:solidFill>
                          <a:latin typeface="Montserrat"/>
                          <a:ea typeface="Montserrat"/>
                          <a:cs typeface="Montserrat"/>
                          <a:sym typeface="Montserrat"/>
                        </a:rPr>
                        <a:t>=</a:t>
                      </a:r>
                      <a:endParaRPr b="0" sz="1200" u="none" cap="none" strike="noStrike">
                        <a:solidFill>
                          <a:schemeClr val="dk1"/>
                        </a:solidFill>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lang="es-AR" sz="1200" u="none" cap="none" strike="noStrike">
                          <a:solidFill>
                            <a:schemeClr val="dk1"/>
                          </a:solidFill>
                          <a:latin typeface="Montserrat"/>
                          <a:ea typeface="Montserrat"/>
                          <a:cs typeface="Montserrat"/>
                          <a:sym typeface="Montserrat"/>
                        </a:rPr>
                        <a:t>Igual</a:t>
                      </a:r>
                      <a:endParaRPr b="0" sz="1200" u="none" cap="none" strike="noStrike">
                        <a:solidFill>
                          <a:schemeClr val="dk1"/>
                        </a:solidFill>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2575">
                <a:tc>
                  <a:txBody>
                    <a:bodyPr/>
                    <a:lstStyle/>
                    <a:p>
                      <a:pPr indent="0" lvl="0" marL="0" marR="0" rtl="0" algn="ctr">
                        <a:lnSpc>
                          <a:spcPct val="100000"/>
                        </a:lnSpc>
                        <a:spcBef>
                          <a:spcPts val="0"/>
                        </a:spcBef>
                        <a:spcAft>
                          <a:spcPts val="0"/>
                        </a:spcAft>
                        <a:buClr>
                          <a:srgbClr val="000000"/>
                        </a:buClr>
                        <a:buSzPts val="1200"/>
                        <a:buFont typeface="Arial"/>
                        <a:buNone/>
                      </a:pPr>
                      <a:r>
                        <a:rPr b="0" lang="es-AR" sz="1200" u="none" cap="none" strike="noStrike">
                          <a:solidFill>
                            <a:schemeClr val="dk1"/>
                          </a:solidFill>
                          <a:latin typeface="Montserrat"/>
                          <a:ea typeface="Montserrat"/>
                          <a:cs typeface="Montserrat"/>
                          <a:sym typeface="Montserrat"/>
                        </a:rPr>
                        <a:t>&lt;&gt;</a:t>
                      </a:r>
                      <a:endParaRPr b="0" sz="1200" u="none" cap="none" strike="noStrike">
                        <a:solidFill>
                          <a:schemeClr val="dk1"/>
                        </a:solidFill>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solidFill>
                            <a:schemeClr val="dk1"/>
                          </a:solidFill>
                          <a:latin typeface="Montserrat"/>
                          <a:ea typeface="Montserrat"/>
                          <a:cs typeface="Montserrat"/>
                          <a:sym typeface="Montserrat"/>
                        </a:rPr>
                        <a:t>Diferente</a:t>
                      </a:r>
                      <a:endParaRPr sz="1200" u="none" cap="none" strike="noStrike">
                        <a:solidFill>
                          <a:schemeClr val="dk1"/>
                        </a:solidFill>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2575">
                <a:tc>
                  <a:txBody>
                    <a:bodyPr/>
                    <a:lstStyle/>
                    <a:p>
                      <a:pPr indent="0" lvl="0" marL="0" marR="0" rtl="0" algn="ctr">
                        <a:lnSpc>
                          <a:spcPct val="100000"/>
                        </a:lnSpc>
                        <a:spcBef>
                          <a:spcPts val="0"/>
                        </a:spcBef>
                        <a:spcAft>
                          <a:spcPts val="0"/>
                        </a:spcAft>
                        <a:buClr>
                          <a:srgbClr val="000000"/>
                        </a:buClr>
                        <a:buSzPts val="1200"/>
                        <a:buFont typeface="Arial"/>
                        <a:buNone/>
                      </a:pPr>
                      <a:r>
                        <a:rPr b="0" lang="es-AR" sz="1200" u="none" cap="none" strike="noStrike">
                          <a:solidFill>
                            <a:schemeClr val="dk1"/>
                          </a:solidFill>
                          <a:latin typeface="Montserrat"/>
                          <a:ea typeface="Montserrat"/>
                          <a:cs typeface="Montserrat"/>
                          <a:sym typeface="Montserrat"/>
                        </a:rPr>
                        <a:t>!=</a:t>
                      </a:r>
                      <a:endParaRPr b="0" sz="1200" u="none" cap="none" strike="noStrike">
                        <a:solidFill>
                          <a:schemeClr val="dk1"/>
                        </a:solidFill>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solidFill>
                            <a:schemeClr val="dk1"/>
                          </a:solidFill>
                          <a:latin typeface="Montserrat"/>
                          <a:ea typeface="Montserrat"/>
                          <a:cs typeface="Montserrat"/>
                          <a:sym typeface="Montserrat"/>
                        </a:rPr>
                        <a:t>Diferente</a:t>
                      </a:r>
                      <a:endParaRPr sz="1200" u="none" cap="none" strike="noStrike">
                        <a:solidFill>
                          <a:schemeClr val="dk1"/>
                        </a:solidFill>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2575">
                <a:tc>
                  <a:txBody>
                    <a:bodyPr/>
                    <a:lstStyle/>
                    <a:p>
                      <a:pPr indent="0" lvl="0" marL="0" marR="0" rtl="0" algn="ctr">
                        <a:lnSpc>
                          <a:spcPct val="100000"/>
                        </a:lnSpc>
                        <a:spcBef>
                          <a:spcPts val="0"/>
                        </a:spcBef>
                        <a:spcAft>
                          <a:spcPts val="0"/>
                        </a:spcAft>
                        <a:buClr>
                          <a:srgbClr val="000000"/>
                        </a:buClr>
                        <a:buSzPts val="1200"/>
                        <a:buFont typeface="Arial"/>
                        <a:buNone/>
                      </a:pPr>
                      <a:r>
                        <a:rPr b="0" lang="es-AR" sz="1200" u="none" cap="none" strike="noStrike">
                          <a:solidFill>
                            <a:schemeClr val="dk1"/>
                          </a:solidFill>
                          <a:latin typeface="Montserrat"/>
                          <a:ea typeface="Montserrat"/>
                          <a:cs typeface="Montserrat"/>
                          <a:sym typeface="Montserrat"/>
                        </a:rPr>
                        <a:t>&gt;</a:t>
                      </a:r>
                      <a:endParaRPr b="0" sz="1200" u="none" cap="none" strike="noStrike">
                        <a:solidFill>
                          <a:schemeClr val="dk1"/>
                        </a:solidFill>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solidFill>
                            <a:schemeClr val="dk1"/>
                          </a:solidFill>
                          <a:latin typeface="Montserrat"/>
                          <a:ea typeface="Montserrat"/>
                          <a:cs typeface="Montserrat"/>
                          <a:sym typeface="Montserrat"/>
                        </a:rPr>
                        <a:t>Mayor que</a:t>
                      </a:r>
                      <a:endParaRPr sz="1200" u="none" cap="none" strike="noStrike">
                        <a:solidFill>
                          <a:schemeClr val="dk1"/>
                        </a:solidFill>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2575">
                <a:tc>
                  <a:txBody>
                    <a:bodyPr/>
                    <a:lstStyle/>
                    <a:p>
                      <a:pPr indent="0" lvl="0" marL="0" marR="0" rtl="0" algn="ctr">
                        <a:lnSpc>
                          <a:spcPct val="100000"/>
                        </a:lnSpc>
                        <a:spcBef>
                          <a:spcPts val="0"/>
                        </a:spcBef>
                        <a:spcAft>
                          <a:spcPts val="0"/>
                        </a:spcAft>
                        <a:buClr>
                          <a:srgbClr val="000000"/>
                        </a:buClr>
                        <a:buSzPts val="1200"/>
                        <a:buFont typeface="Arial"/>
                        <a:buNone/>
                      </a:pPr>
                      <a:r>
                        <a:rPr b="0" lang="es-AR" sz="1200" u="none" cap="none" strike="noStrike">
                          <a:solidFill>
                            <a:schemeClr val="dk1"/>
                          </a:solidFill>
                          <a:latin typeface="Montserrat"/>
                          <a:ea typeface="Montserrat"/>
                          <a:cs typeface="Montserrat"/>
                          <a:sym typeface="Montserrat"/>
                        </a:rPr>
                        <a:t>&gt;=</a:t>
                      </a:r>
                      <a:endParaRPr b="0" sz="1200" u="none" cap="none" strike="noStrike">
                        <a:solidFill>
                          <a:schemeClr val="dk1"/>
                        </a:solidFill>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solidFill>
                            <a:schemeClr val="dk1"/>
                          </a:solidFill>
                          <a:latin typeface="Montserrat"/>
                          <a:ea typeface="Montserrat"/>
                          <a:cs typeface="Montserrat"/>
                          <a:sym typeface="Montserrat"/>
                        </a:rPr>
                        <a:t>Mayor o igual que</a:t>
                      </a:r>
                      <a:endParaRPr sz="1200" u="none" cap="none" strike="noStrike">
                        <a:solidFill>
                          <a:schemeClr val="dk1"/>
                        </a:solidFill>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2575">
                <a:tc>
                  <a:txBody>
                    <a:bodyPr/>
                    <a:lstStyle/>
                    <a:p>
                      <a:pPr indent="0" lvl="0" marL="0" marR="0" rtl="0" algn="ctr">
                        <a:lnSpc>
                          <a:spcPct val="100000"/>
                        </a:lnSpc>
                        <a:spcBef>
                          <a:spcPts val="0"/>
                        </a:spcBef>
                        <a:spcAft>
                          <a:spcPts val="0"/>
                        </a:spcAft>
                        <a:buClr>
                          <a:srgbClr val="000000"/>
                        </a:buClr>
                        <a:buSzPts val="1200"/>
                        <a:buFont typeface="Arial"/>
                        <a:buNone/>
                      </a:pPr>
                      <a:r>
                        <a:rPr b="0" lang="es-AR" sz="1200" u="none" cap="none" strike="noStrike">
                          <a:solidFill>
                            <a:schemeClr val="dk1"/>
                          </a:solidFill>
                          <a:latin typeface="Montserrat"/>
                          <a:ea typeface="Montserrat"/>
                          <a:cs typeface="Montserrat"/>
                          <a:sym typeface="Montserrat"/>
                        </a:rPr>
                        <a:t>&lt;</a:t>
                      </a:r>
                      <a:endParaRPr b="0" sz="1200" u="none" cap="none" strike="noStrike">
                        <a:solidFill>
                          <a:schemeClr val="dk1"/>
                        </a:solidFill>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solidFill>
                            <a:schemeClr val="dk1"/>
                          </a:solidFill>
                          <a:latin typeface="Montserrat"/>
                          <a:ea typeface="Montserrat"/>
                          <a:cs typeface="Montserrat"/>
                          <a:sym typeface="Montserrat"/>
                        </a:rPr>
                        <a:t>Menor que</a:t>
                      </a:r>
                      <a:endParaRPr sz="1200" u="none" cap="none" strike="noStrike">
                        <a:solidFill>
                          <a:schemeClr val="dk1"/>
                        </a:solidFill>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2575">
                <a:tc>
                  <a:txBody>
                    <a:bodyPr/>
                    <a:lstStyle/>
                    <a:p>
                      <a:pPr indent="0" lvl="0" marL="0" marR="0" rtl="0" algn="ctr">
                        <a:lnSpc>
                          <a:spcPct val="100000"/>
                        </a:lnSpc>
                        <a:spcBef>
                          <a:spcPts val="0"/>
                        </a:spcBef>
                        <a:spcAft>
                          <a:spcPts val="0"/>
                        </a:spcAft>
                        <a:buClr>
                          <a:srgbClr val="000000"/>
                        </a:buClr>
                        <a:buSzPts val="1200"/>
                        <a:buFont typeface="Arial"/>
                        <a:buNone/>
                      </a:pPr>
                      <a:r>
                        <a:rPr b="0" lang="es-AR" sz="1200" u="none" cap="none" strike="noStrike">
                          <a:solidFill>
                            <a:schemeClr val="dk1"/>
                          </a:solidFill>
                          <a:latin typeface="Montserrat"/>
                          <a:ea typeface="Montserrat"/>
                          <a:cs typeface="Montserrat"/>
                          <a:sym typeface="Montserrat"/>
                        </a:rPr>
                        <a:t>&lt;=</a:t>
                      </a:r>
                      <a:endParaRPr b="0" sz="1200" u="none" cap="none" strike="noStrike">
                        <a:solidFill>
                          <a:schemeClr val="dk1"/>
                        </a:solidFill>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solidFill>
                            <a:schemeClr val="dk1"/>
                          </a:solidFill>
                          <a:latin typeface="Montserrat"/>
                          <a:ea typeface="Montserrat"/>
                          <a:cs typeface="Montserrat"/>
                          <a:sym typeface="Montserrat"/>
                        </a:rPr>
                        <a:t>Menor o igual que</a:t>
                      </a:r>
                      <a:endParaRPr sz="1200" u="none" cap="none" strike="noStrike">
                        <a:solidFill>
                          <a:schemeClr val="dk1"/>
                        </a:solidFill>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91" name="Google Shape;191;p20"/>
          <p:cNvGraphicFramePr/>
          <p:nvPr/>
        </p:nvGraphicFramePr>
        <p:xfrm>
          <a:off x="3884522" y="2256811"/>
          <a:ext cx="3000000" cy="3000000"/>
        </p:xfrm>
        <a:graphic>
          <a:graphicData uri="http://schemas.openxmlformats.org/drawingml/2006/table">
            <a:tbl>
              <a:tblPr bandRow="1" firstRow="1">
                <a:noFill/>
                <a:tableStyleId>{C02E6A5C-701C-4C35-B9C8-C5E8C4D08DAA}</a:tableStyleId>
              </a:tblPr>
              <a:tblGrid>
                <a:gridCol w="1268050"/>
                <a:gridCol w="3599550"/>
              </a:tblGrid>
              <a:tr h="272575">
                <a:tc>
                  <a:txBody>
                    <a:bodyPr/>
                    <a:lstStyle/>
                    <a:p>
                      <a:pPr indent="0" lvl="0" marL="0" marR="0" rtl="0" algn="ctr">
                        <a:lnSpc>
                          <a:spcPct val="100000"/>
                        </a:lnSpc>
                        <a:spcBef>
                          <a:spcPts val="0"/>
                        </a:spcBef>
                        <a:spcAft>
                          <a:spcPts val="0"/>
                        </a:spcAft>
                        <a:buClr>
                          <a:srgbClr val="000000"/>
                        </a:buClr>
                        <a:buSzPts val="1200"/>
                        <a:buFont typeface="Arial"/>
                        <a:buNone/>
                      </a:pPr>
                      <a:r>
                        <a:rPr b="1" lang="es-AR" sz="1200" u="none" cap="none" strike="noStrike">
                          <a:solidFill>
                            <a:schemeClr val="dk1"/>
                          </a:solidFill>
                          <a:latin typeface="Montserrat"/>
                          <a:ea typeface="Montserrat"/>
                          <a:cs typeface="Montserrat"/>
                          <a:sym typeface="Montserrat"/>
                        </a:rPr>
                        <a:t>Operador</a:t>
                      </a:r>
                      <a:endParaRPr b="1" sz="1200" u="none" cap="none" strike="noStrike">
                        <a:solidFill>
                          <a:schemeClr val="dk1"/>
                        </a:solidFill>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7C1FC"/>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s-AR" sz="1200" u="none" cap="none" strike="noStrike">
                          <a:solidFill>
                            <a:schemeClr val="dk1"/>
                          </a:solidFill>
                          <a:latin typeface="Montserrat"/>
                          <a:ea typeface="Montserrat"/>
                          <a:cs typeface="Montserrat"/>
                          <a:sym typeface="Montserrat"/>
                        </a:rPr>
                        <a:t>Descripción</a:t>
                      </a:r>
                      <a:endParaRPr b="1" sz="1200" u="none" cap="none" strike="noStrike">
                        <a:solidFill>
                          <a:schemeClr val="dk1"/>
                        </a:solidFill>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7C1FC"/>
                    </a:solidFill>
                  </a:tcPr>
                </a:tc>
              </a:tr>
              <a:tr h="272575">
                <a:tc>
                  <a:txBody>
                    <a:bodyPr/>
                    <a:lstStyle/>
                    <a:p>
                      <a:pPr indent="0" lvl="0" marL="0" marR="0" rtl="0" algn="ctr">
                        <a:lnSpc>
                          <a:spcPct val="100000"/>
                        </a:lnSpc>
                        <a:spcBef>
                          <a:spcPts val="0"/>
                        </a:spcBef>
                        <a:spcAft>
                          <a:spcPts val="0"/>
                        </a:spcAft>
                        <a:buClr>
                          <a:srgbClr val="000000"/>
                        </a:buClr>
                        <a:buSzPts val="1200"/>
                        <a:buFont typeface="Arial"/>
                        <a:buNone/>
                      </a:pPr>
                      <a:r>
                        <a:rPr b="0" lang="es-AR" sz="1200" u="none" cap="none" strike="noStrike">
                          <a:solidFill>
                            <a:schemeClr val="dk1"/>
                          </a:solidFill>
                          <a:latin typeface="Montserrat"/>
                          <a:ea typeface="Montserrat"/>
                          <a:cs typeface="Montserrat"/>
                          <a:sym typeface="Montserrat"/>
                        </a:rPr>
                        <a:t>LIKE</a:t>
                      </a:r>
                      <a:endParaRPr b="0" sz="1200" u="none" cap="none" strike="noStrike">
                        <a:solidFill>
                          <a:schemeClr val="dk1"/>
                        </a:solidFill>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lang="es-AR" sz="1200" u="none" cap="none" strike="noStrike">
                          <a:solidFill>
                            <a:schemeClr val="dk1"/>
                          </a:solidFill>
                          <a:latin typeface="Montserrat"/>
                          <a:ea typeface="Montserrat"/>
                          <a:cs typeface="Montserrat"/>
                          <a:sym typeface="Montserrat"/>
                        </a:rPr>
                        <a:t>Define un patrón de búsqueda y utiliza % y _</a:t>
                      </a:r>
                      <a:endParaRPr b="0" sz="1200" u="none" cap="none" strike="noStrike">
                        <a:solidFill>
                          <a:schemeClr val="dk1"/>
                        </a:solidFill>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2575">
                <a:tc>
                  <a:txBody>
                    <a:bodyPr/>
                    <a:lstStyle/>
                    <a:p>
                      <a:pPr indent="0" lvl="0" marL="0" marR="0" rtl="0" algn="ctr">
                        <a:lnSpc>
                          <a:spcPct val="100000"/>
                        </a:lnSpc>
                        <a:spcBef>
                          <a:spcPts val="0"/>
                        </a:spcBef>
                        <a:spcAft>
                          <a:spcPts val="0"/>
                        </a:spcAft>
                        <a:buClr>
                          <a:srgbClr val="000000"/>
                        </a:buClr>
                        <a:buSzPts val="1200"/>
                        <a:buFont typeface="Arial"/>
                        <a:buNone/>
                      </a:pPr>
                      <a:r>
                        <a:rPr b="0" lang="es-AR" sz="1200" u="none" cap="none" strike="noStrike">
                          <a:solidFill>
                            <a:schemeClr val="dk1"/>
                          </a:solidFill>
                          <a:latin typeface="Montserrat"/>
                          <a:ea typeface="Montserrat"/>
                          <a:cs typeface="Montserrat"/>
                          <a:sym typeface="Montserrat"/>
                        </a:rPr>
                        <a:t>NOT LIKE</a:t>
                      </a:r>
                      <a:endParaRPr b="0" sz="1200" u="none" cap="none" strike="noStrike">
                        <a:solidFill>
                          <a:schemeClr val="dk1"/>
                        </a:solidFill>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solidFill>
                            <a:schemeClr val="dk1"/>
                          </a:solidFill>
                          <a:latin typeface="Montserrat"/>
                          <a:ea typeface="Montserrat"/>
                          <a:cs typeface="Montserrat"/>
                          <a:sym typeface="Montserrat"/>
                        </a:rPr>
                        <a:t>Negación de LIKE</a:t>
                      </a:r>
                      <a:endParaRPr sz="1200" u="none" cap="none" strike="noStrike">
                        <a:solidFill>
                          <a:schemeClr val="dk1"/>
                        </a:solidFill>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2575">
                <a:tc>
                  <a:txBody>
                    <a:bodyPr/>
                    <a:lstStyle/>
                    <a:p>
                      <a:pPr indent="0" lvl="0" marL="0" marR="0" rtl="0" algn="ctr">
                        <a:lnSpc>
                          <a:spcPct val="100000"/>
                        </a:lnSpc>
                        <a:spcBef>
                          <a:spcPts val="0"/>
                        </a:spcBef>
                        <a:spcAft>
                          <a:spcPts val="0"/>
                        </a:spcAft>
                        <a:buClr>
                          <a:srgbClr val="000000"/>
                        </a:buClr>
                        <a:buSzPts val="1200"/>
                        <a:buFont typeface="Arial"/>
                        <a:buNone/>
                      </a:pPr>
                      <a:r>
                        <a:rPr b="0" lang="es-AR" sz="1200" u="none" cap="none" strike="noStrike">
                          <a:solidFill>
                            <a:schemeClr val="dk1"/>
                          </a:solidFill>
                          <a:latin typeface="Montserrat"/>
                          <a:ea typeface="Montserrat"/>
                          <a:cs typeface="Montserrat"/>
                          <a:sym typeface="Montserrat"/>
                        </a:rPr>
                        <a:t>IS NULL</a:t>
                      </a:r>
                      <a:endParaRPr b="0" sz="1200" u="none" cap="none" strike="noStrike">
                        <a:solidFill>
                          <a:schemeClr val="dk1"/>
                        </a:solidFill>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solidFill>
                            <a:schemeClr val="dk1"/>
                          </a:solidFill>
                          <a:latin typeface="Montserrat"/>
                          <a:ea typeface="Montserrat"/>
                          <a:cs typeface="Montserrat"/>
                          <a:sym typeface="Montserrat"/>
                        </a:rPr>
                        <a:t>Verifica si el Valor es NULL</a:t>
                      </a:r>
                      <a:endParaRPr sz="1200" u="none" cap="none" strike="noStrike">
                        <a:solidFill>
                          <a:schemeClr val="dk1"/>
                        </a:solidFill>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2575">
                <a:tc>
                  <a:txBody>
                    <a:bodyPr/>
                    <a:lstStyle/>
                    <a:p>
                      <a:pPr indent="0" lvl="0" marL="0" marR="0" rtl="0" algn="ctr">
                        <a:lnSpc>
                          <a:spcPct val="100000"/>
                        </a:lnSpc>
                        <a:spcBef>
                          <a:spcPts val="0"/>
                        </a:spcBef>
                        <a:spcAft>
                          <a:spcPts val="0"/>
                        </a:spcAft>
                        <a:buClr>
                          <a:srgbClr val="000000"/>
                        </a:buClr>
                        <a:buSzPts val="1200"/>
                        <a:buFont typeface="Arial"/>
                        <a:buNone/>
                      </a:pPr>
                      <a:r>
                        <a:rPr b="0" lang="es-AR" sz="1200" u="none" cap="none" strike="noStrike">
                          <a:solidFill>
                            <a:schemeClr val="dk1"/>
                          </a:solidFill>
                          <a:latin typeface="Montserrat"/>
                          <a:ea typeface="Montserrat"/>
                          <a:cs typeface="Montserrat"/>
                          <a:sym typeface="Montserrat"/>
                        </a:rPr>
                        <a:t>IS NOT NULL</a:t>
                      </a:r>
                      <a:endParaRPr b="0" sz="1200" u="none" cap="none" strike="noStrike">
                        <a:solidFill>
                          <a:schemeClr val="dk1"/>
                        </a:solidFill>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solidFill>
                            <a:schemeClr val="dk1"/>
                          </a:solidFill>
                          <a:latin typeface="Montserrat"/>
                          <a:ea typeface="Montserrat"/>
                          <a:cs typeface="Montserrat"/>
                          <a:sym typeface="Montserrat"/>
                        </a:rPr>
                        <a:t>Verifica si el Valor es diferente de NULL</a:t>
                      </a:r>
                      <a:endParaRPr sz="1200" u="none" cap="none" strike="noStrike">
                        <a:solidFill>
                          <a:schemeClr val="dk1"/>
                        </a:solidFill>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2575">
                <a:tc>
                  <a:txBody>
                    <a:bodyPr/>
                    <a:lstStyle/>
                    <a:p>
                      <a:pPr indent="0" lvl="0" marL="0" marR="0" rtl="0" algn="ctr">
                        <a:lnSpc>
                          <a:spcPct val="100000"/>
                        </a:lnSpc>
                        <a:spcBef>
                          <a:spcPts val="0"/>
                        </a:spcBef>
                        <a:spcAft>
                          <a:spcPts val="0"/>
                        </a:spcAft>
                        <a:buClr>
                          <a:srgbClr val="000000"/>
                        </a:buClr>
                        <a:buSzPts val="1200"/>
                        <a:buFont typeface="Arial"/>
                        <a:buNone/>
                      </a:pPr>
                      <a:r>
                        <a:rPr b="0" lang="es-AR" sz="1200" u="none" cap="none" strike="noStrike">
                          <a:solidFill>
                            <a:schemeClr val="dk1"/>
                          </a:solidFill>
                          <a:latin typeface="Montserrat"/>
                          <a:ea typeface="Montserrat"/>
                          <a:cs typeface="Montserrat"/>
                          <a:sym typeface="Montserrat"/>
                        </a:rPr>
                        <a:t>IN ()</a:t>
                      </a:r>
                      <a:endParaRPr b="0" sz="1200" u="none" cap="none" strike="noStrike">
                        <a:solidFill>
                          <a:schemeClr val="dk1"/>
                        </a:solidFill>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solidFill>
                            <a:schemeClr val="dk1"/>
                          </a:solidFill>
                          <a:latin typeface="Montserrat"/>
                          <a:ea typeface="Montserrat"/>
                          <a:cs typeface="Montserrat"/>
                          <a:sym typeface="Montserrat"/>
                        </a:rPr>
                        <a:t>Valores que coinciden en una lista</a:t>
                      </a:r>
                      <a:endParaRPr sz="1200" u="none" cap="none" strike="noStrike">
                        <a:solidFill>
                          <a:schemeClr val="dk1"/>
                        </a:solidFill>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2575">
                <a:tc>
                  <a:txBody>
                    <a:bodyPr/>
                    <a:lstStyle/>
                    <a:p>
                      <a:pPr indent="0" lvl="0" marL="0" marR="0" rtl="0" algn="ctr">
                        <a:lnSpc>
                          <a:spcPct val="100000"/>
                        </a:lnSpc>
                        <a:spcBef>
                          <a:spcPts val="0"/>
                        </a:spcBef>
                        <a:spcAft>
                          <a:spcPts val="0"/>
                        </a:spcAft>
                        <a:buClr>
                          <a:srgbClr val="000000"/>
                        </a:buClr>
                        <a:buSzPts val="1200"/>
                        <a:buFont typeface="Arial"/>
                        <a:buNone/>
                      </a:pPr>
                      <a:r>
                        <a:rPr b="0" lang="es-AR" sz="1200" u="none" cap="none" strike="noStrike">
                          <a:solidFill>
                            <a:schemeClr val="dk1"/>
                          </a:solidFill>
                          <a:latin typeface="Montserrat"/>
                          <a:ea typeface="Montserrat"/>
                          <a:cs typeface="Montserrat"/>
                          <a:sym typeface="Montserrat"/>
                        </a:rPr>
                        <a:t>BETWEEN</a:t>
                      </a:r>
                      <a:endParaRPr b="0" sz="1200" u="none" cap="none" strike="noStrike">
                        <a:solidFill>
                          <a:schemeClr val="dk1"/>
                        </a:solidFill>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solidFill>
                            <a:schemeClr val="dk1"/>
                          </a:solidFill>
                          <a:latin typeface="Montserrat"/>
                          <a:ea typeface="Montserrat"/>
                          <a:cs typeface="Montserrat"/>
                          <a:sym typeface="Montserrat"/>
                        </a:rPr>
                        <a:t>Valores en un Rango (incluye los extremos)</a:t>
                      </a:r>
                      <a:endParaRPr sz="1200" u="none" cap="none" strike="noStrike">
                        <a:solidFill>
                          <a:schemeClr val="dk1"/>
                        </a:solidFill>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pSp>
        <p:nvGrpSpPr>
          <p:cNvPr id="192" name="Google Shape;192;p20"/>
          <p:cNvGrpSpPr/>
          <p:nvPr/>
        </p:nvGrpSpPr>
        <p:grpSpPr>
          <a:xfrm>
            <a:off x="7351531" y="608391"/>
            <a:ext cx="1224846" cy="398619"/>
            <a:chOff x="7694431" y="644502"/>
            <a:chExt cx="1224846" cy="398619"/>
          </a:xfrm>
        </p:grpSpPr>
        <p:pic>
          <p:nvPicPr>
            <p:cNvPr id="193" name="Google Shape;193;p20"/>
            <p:cNvPicPr preferRelativeResize="0"/>
            <p:nvPr/>
          </p:nvPicPr>
          <p:blipFill rotWithShape="1">
            <a:blip r:embed="rId3">
              <a:alphaModFix/>
            </a:blip>
            <a:srcRect b="0" l="0" r="0" t="0"/>
            <a:stretch/>
          </p:blipFill>
          <p:spPr>
            <a:xfrm>
              <a:off x="7694431" y="644502"/>
              <a:ext cx="423024" cy="398619"/>
            </a:xfrm>
            <a:prstGeom prst="rect">
              <a:avLst/>
            </a:prstGeom>
            <a:noFill/>
            <a:ln>
              <a:noFill/>
            </a:ln>
          </p:spPr>
        </p:pic>
        <p:sp>
          <p:nvSpPr>
            <p:cNvPr id="194" name="Google Shape;194;p20"/>
            <p:cNvSpPr txBox="1"/>
            <p:nvPr/>
          </p:nvSpPr>
          <p:spPr>
            <a:xfrm>
              <a:off x="8117455" y="657656"/>
              <a:ext cx="80182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1" lang="es-AR" sz="1400" u="none" cap="none" strike="noStrike">
                  <a:solidFill>
                    <a:schemeClr val="accent1"/>
                  </a:solidFill>
                  <a:latin typeface="Arial"/>
                  <a:ea typeface="Arial"/>
                  <a:cs typeface="Arial"/>
                  <a:sym typeface="Arial"/>
                </a:rPr>
                <a:t>Ej 3 a 7</a:t>
              </a:r>
              <a:endParaRPr b="1" i="1" sz="1400" u="none" cap="none" strike="noStrike">
                <a:solidFill>
                  <a:schemeClr val="accent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Operador LIKE</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200" name="Google Shape;200;p28"/>
          <p:cNvSpPr txBox="1"/>
          <p:nvPr/>
        </p:nvSpPr>
        <p:spPr>
          <a:xfrm>
            <a:off x="370649" y="948513"/>
            <a:ext cx="8456828" cy="28973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201" name="Google Shape;201;p2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202" name="Google Shape;202;p2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8"/>
          <p:cNvSpPr txBox="1"/>
          <p:nvPr/>
        </p:nvSpPr>
        <p:spPr>
          <a:xfrm>
            <a:off x="523049" y="1100913"/>
            <a:ext cx="8456828" cy="2897345"/>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Otra cláusula es la que se utiliza para </a:t>
            </a:r>
            <a:r>
              <a:rPr b="1" i="0" lang="es-AR" sz="1400" u="none" cap="none" strike="noStrike">
                <a:solidFill>
                  <a:schemeClr val="dk1"/>
                </a:solidFill>
                <a:latin typeface="Montserrat"/>
                <a:ea typeface="Montserrat"/>
                <a:cs typeface="Montserrat"/>
                <a:sym typeface="Montserrat"/>
              </a:rPr>
              <a:t>comparaciones </a:t>
            </a:r>
            <a:r>
              <a:rPr b="0" i="0" lang="es-AR" sz="1400" u="none" cap="none" strike="noStrike">
                <a:solidFill>
                  <a:schemeClr val="dk1"/>
                </a:solidFill>
                <a:latin typeface="Montserrat"/>
                <a:ea typeface="Montserrat"/>
                <a:cs typeface="Montserrat"/>
                <a:sym typeface="Montserrat"/>
              </a:rPr>
              <a:t>con campos de tipo de </a:t>
            </a:r>
            <a:r>
              <a:rPr b="1" i="0" lang="es-AR" sz="1400" u="none" cap="none" strike="noStrike">
                <a:solidFill>
                  <a:schemeClr val="dk1"/>
                </a:solidFill>
                <a:latin typeface="Montserrat"/>
                <a:ea typeface="Montserrat"/>
                <a:cs typeface="Montserrat"/>
                <a:sym typeface="Montserrat"/>
              </a:rPr>
              <a:t>cadenas de texto</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a:p>
            <a:pPr indent="-357188" lvl="0" marL="3571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Esta sentencia se podría utilizar para consultar cuáles son los clientes que viven en una calle que contiene el texto “San Martín”.</a:t>
            </a:r>
            <a:endParaRPr b="0" i="0" sz="1400" u="none" cap="none" strike="noStrike">
              <a:solidFill>
                <a:srgbClr val="000000"/>
              </a:solidFill>
              <a:latin typeface="Arial"/>
              <a:ea typeface="Arial"/>
              <a:cs typeface="Arial"/>
              <a:sym typeface="Arial"/>
            </a:endParaRPr>
          </a:p>
          <a:p>
            <a:pPr indent="-357188" lvl="0" marL="3571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Al colocar el % al comienzo y al final estamos representando un texto que no nos preocupa cómo comienza ni cómo termina, siempre y cuando contenga la/s palabra/s que nos interesa.</a:t>
            </a:r>
            <a:endParaRPr b="0" i="0" sz="1400" u="none" cap="none" strike="noStrike">
              <a:solidFill>
                <a:srgbClr val="000000"/>
              </a:solidFill>
              <a:latin typeface="Arial"/>
              <a:ea typeface="Arial"/>
              <a:cs typeface="Arial"/>
              <a:sym typeface="Arial"/>
            </a:endParaRPr>
          </a:p>
          <a:p>
            <a:pPr indent="-357188" lvl="1" marL="814388" marR="0" rtl="0" algn="l">
              <a:lnSpc>
                <a:spcPct val="100000"/>
              </a:lnSpc>
              <a:spcBef>
                <a:spcPts val="600"/>
              </a:spcBef>
              <a:spcAft>
                <a:spcPts val="600"/>
              </a:spcAft>
              <a:buClr>
                <a:schemeClr val="dk2"/>
              </a:buClr>
              <a:buSzPts val="1400"/>
              <a:buFont typeface="Montserrat"/>
              <a:buNone/>
            </a:pPr>
            <a:r>
              <a:rPr b="1" i="0" lang="es-AR" sz="1400" u="none" cap="none" strike="noStrike">
                <a:solidFill>
                  <a:schemeClr val="dk2"/>
                </a:solidFill>
                <a:latin typeface="Montserrat"/>
                <a:ea typeface="Montserrat"/>
                <a:cs typeface="Montserrat"/>
                <a:sym typeface="Montserrat"/>
              </a:rPr>
              <a:t>SELECT * FROM clientes c </a:t>
            </a:r>
            <a:br>
              <a:rPr b="1" i="0" lang="es-AR" sz="1400" u="none" cap="none" strike="noStrike">
                <a:solidFill>
                  <a:schemeClr val="dk2"/>
                </a:solidFill>
                <a:latin typeface="Montserrat"/>
                <a:ea typeface="Montserrat"/>
                <a:cs typeface="Montserrat"/>
                <a:sym typeface="Montserrat"/>
              </a:rPr>
            </a:br>
            <a:r>
              <a:rPr b="1" i="0" lang="es-AR" sz="1400" u="none" cap="none" strike="noStrike">
                <a:solidFill>
                  <a:schemeClr val="dk2"/>
                </a:solidFill>
                <a:latin typeface="Montserrat"/>
                <a:ea typeface="Montserrat"/>
                <a:cs typeface="Montserrat"/>
                <a:sym typeface="Montserrat"/>
              </a:rPr>
              <a:t>WHERE calle LIKE '%San Martín%'</a:t>
            </a:r>
            <a:endParaRPr b="1" i="0" sz="1400" u="none" cap="none" strike="noStrike">
              <a:solidFill>
                <a:schemeClr val="dk2"/>
              </a:solidFill>
              <a:latin typeface="Montserrat"/>
              <a:ea typeface="Montserrat"/>
              <a:cs typeface="Montserrat"/>
              <a:sym typeface="Montserrat"/>
            </a:endParaRPr>
          </a:p>
        </p:txBody>
      </p:sp>
      <p:grpSp>
        <p:nvGrpSpPr>
          <p:cNvPr id="204" name="Google Shape;204;p28"/>
          <p:cNvGrpSpPr/>
          <p:nvPr/>
        </p:nvGrpSpPr>
        <p:grpSpPr>
          <a:xfrm>
            <a:off x="7351531" y="608391"/>
            <a:ext cx="1324232" cy="398619"/>
            <a:chOff x="7694431" y="644502"/>
            <a:chExt cx="1324232" cy="398619"/>
          </a:xfrm>
        </p:grpSpPr>
        <p:pic>
          <p:nvPicPr>
            <p:cNvPr id="205" name="Google Shape;205;p28"/>
            <p:cNvPicPr preferRelativeResize="0"/>
            <p:nvPr/>
          </p:nvPicPr>
          <p:blipFill rotWithShape="1">
            <a:blip r:embed="rId3">
              <a:alphaModFix/>
            </a:blip>
            <a:srcRect b="0" l="0" r="0" t="0"/>
            <a:stretch/>
          </p:blipFill>
          <p:spPr>
            <a:xfrm>
              <a:off x="7694431" y="644502"/>
              <a:ext cx="423024" cy="398619"/>
            </a:xfrm>
            <a:prstGeom prst="rect">
              <a:avLst/>
            </a:prstGeom>
            <a:noFill/>
            <a:ln>
              <a:noFill/>
            </a:ln>
          </p:spPr>
        </p:pic>
        <p:sp>
          <p:nvSpPr>
            <p:cNvPr id="206" name="Google Shape;206;p28"/>
            <p:cNvSpPr txBox="1"/>
            <p:nvPr/>
          </p:nvSpPr>
          <p:spPr>
            <a:xfrm>
              <a:off x="8117455" y="657656"/>
              <a:ext cx="90120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1" lang="es-AR" sz="1400" u="none" cap="none" strike="noStrike">
                  <a:solidFill>
                    <a:schemeClr val="accent1"/>
                  </a:solidFill>
                  <a:latin typeface="Arial"/>
                  <a:ea typeface="Arial"/>
                  <a:cs typeface="Arial"/>
                  <a:sym typeface="Arial"/>
                </a:rPr>
                <a:t>Ej 8 a 12</a:t>
              </a:r>
              <a:endParaRPr b="1" i="1" sz="1400" u="none" cap="none" strike="noStrike">
                <a:solidFill>
                  <a:schemeClr val="accent1"/>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2"/>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IS NULL / IS NOT NULL</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212" name="Google Shape;212;p2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213" name="Google Shape;213;p2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2"/>
          <p:cNvSpPr txBox="1"/>
          <p:nvPr/>
        </p:nvSpPr>
        <p:spPr>
          <a:xfrm>
            <a:off x="523049" y="1100914"/>
            <a:ext cx="8456828" cy="420300"/>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Permiten seleccionar registros cuyo valor en un campo sea </a:t>
            </a:r>
            <a:r>
              <a:rPr b="1" i="0" lang="es-AR" sz="1400" u="none" cap="none" strike="noStrike">
                <a:solidFill>
                  <a:srgbClr val="000000"/>
                </a:solidFill>
                <a:latin typeface="Montserrat"/>
                <a:ea typeface="Montserrat"/>
                <a:cs typeface="Montserrat"/>
                <a:sym typeface="Montserrat"/>
              </a:rPr>
              <a:t>null </a:t>
            </a:r>
            <a:r>
              <a:rPr b="0" i="0" lang="es-AR" sz="1400" u="none" cap="none" strike="noStrike">
                <a:solidFill>
                  <a:srgbClr val="000000"/>
                </a:solidFill>
                <a:latin typeface="Montserrat"/>
                <a:ea typeface="Montserrat"/>
                <a:cs typeface="Montserrat"/>
                <a:sym typeface="Montserrat"/>
              </a:rPr>
              <a:t>o </a:t>
            </a:r>
            <a:r>
              <a:rPr b="1" i="0" lang="es-AR" sz="1400" u="none" cap="none" strike="noStrike">
                <a:solidFill>
                  <a:srgbClr val="000000"/>
                </a:solidFill>
                <a:latin typeface="Montserrat"/>
                <a:ea typeface="Montserrat"/>
                <a:cs typeface="Montserrat"/>
                <a:sym typeface="Montserrat"/>
              </a:rPr>
              <a:t>no sea null (not null). </a:t>
            </a:r>
            <a:r>
              <a:rPr b="0" i="0" lang="es-AR" sz="1400" u="none" cap="none" strike="noStrike">
                <a:solidFill>
                  <a:srgbClr val="000000"/>
                </a:solidFill>
                <a:latin typeface="Montserrat"/>
                <a:ea typeface="Montserrat"/>
                <a:cs typeface="Montserrat"/>
                <a:sym typeface="Montserrat"/>
              </a:rPr>
              <a:t>No debemos confundir null con campo en blanco, es un campo que no tiene dato.</a:t>
            </a:r>
            <a:endParaRPr b="0" i="0" sz="1400" u="none" cap="none" strike="noStrike">
              <a:solidFill>
                <a:srgbClr val="000000"/>
              </a:solidFill>
              <a:latin typeface="Arial"/>
              <a:ea typeface="Arial"/>
              <a:cs typeface="Arial"/>
              <a:sym typeface="Arial"/>
            </a:endParaRPr>
          </a:p>
        </p:txBody>
      </p:sp>
      <p:pic>
        <p:nvPicPr>
          <p:cNvPr id="215" name="Google Shape;215;p22"/>
          <p:cNvPicPr preferRelativeResize="0"/>
          <p:nvPr/>
        </p:nvPicPr>
        <p:blipFill rotWithShape="1">
          <a:blip r:embed="rId3">
            <a:alphaModFix/>
          </a:blip>
          <a:srcRect b="0" l="0" r="0" t="0"/>
          <a:stretch/>
        </p:blipFill>
        <p:spPr>
          <a:xfrm>
            <a:off x="4946332" y="1773555"/>
            <a:ext cx="2385695" cy="664845"/>
          </a:xfrm>
          <a:prstGeom prst="rect">
            <a:avLst/>
          </a:prstGeom>
          <a:noFill/>
          <a:ln>
            <a:noFill/>
          </a:ln>
        </p:spPr>
      </p:pic>
      <p:pic>
        <p:nvPicPr>
          <p:cNvPr id="216" name="Google Shape;216;p22"/>
          <p:cNvPicPr preferRelativeResize="0"/>
          <p:nvPr/>
        </p:nvPicPr>
        <p:blipFill rotWithShape="1">
          <a:blip r:embed="rId4">
            <a:alphaModFix/>
          </a:blip>
          <a:srcRect b="0" l="0" r="0" t="0"/>
          <a:stretch/>
        </p:blipFill>
        <p:spPr>
          <a:xfrm>
            <a:off x="955992" y="1773555"/>
            <a:ext cx="2236470" cy="636905"/>
          </a:xfrm>
          <a:prstGeom prst="rect">
            <a:avLst/>
          </a:prstGeom>
          <a:noFill/>
          <a:ln>
            <a:noFill/>
          </a:ln>
        </p:spPr>
      </p:pic>
      <p:pic>
        <p:nvPicPr>
          <p:cNvPr id="217" name="Google Shape;217;p22"/>
          <p:cNvPicPr preferRelativeResize="0"/>
          <p:nvPr/>
        </p:nvPicPr>
        <p:blipFill rotWithShape="1">
          <a:blip r:embed="rId5">
            <a:alphaModFix/>
          </a:blip>
          <a:srcRect b="0" l="0" r="0" t="0"/>
          <a:stretch/>
        </p:blipFill>
        <p:spPr>
          <a:xfrm>
            <a:off x="4946332" y="2524125"/>
            <a:ext cx="3740150" cy="1454942"/>
          </a:xfrm>
          <a:prstGeom prst="rect">
            <a:avLst/>
          </a:prstGeom>
          <a:noFill/>
          <a:ln>
            <a:noFill/>
          </a:ln>
        </p:spPr>
      </p:pic>
      <p:pic>
        <p:nvPicPr>
          <p:cNvPr id="218" name="Google Shape;218;p22"/>
          <p:cNvPicPr preferRelativeResize="0"/>
          <p:nvPr/>
        </p:nvPicPr>
        <p:blipFill rotWithShape="1">
          <a:blip r:embed="rId6">
            <a:alphaModFix/>
          </a:blip>
          <a:srcRect b="0" l="0" r="0" t="0"/>
          <a:stretch/>
        </p:blipFill>
        <p:spPr>
          <a:xfrm>
            <a:off x="955992" y="2524125"/>
            <a:ext cx="3487117" cy="608862"/>
          </a:xfrm>
          <a:prstGeom prst="rect">
            <a:avLst/>
          </a:prstGeom>
          <a:noFill/>
          <a:ln>
            <a:noFill/>
          </a:ln>
        </p:spPr>
      </p:pic>
      <p:grpSp>
        <p:nvGrpSpPr>
          <p:cNvPr id="219" name="Google Shape;219;p22"/>
          <p:cNvGrpSpPr/>
          <p:nvPr/>
        </p:nvGrpSpPr>
        <p:grpSpPr>
          <a:xfrm>
            <a:off x="7351531" y="608391"/>
            <a:ext cx="1423618" cy="398619"/>
            <a:chOff x="7694431" y="644502"/>
            <a:chExt cx="1423618" cy="398619"/>
          </a:xfrm>
        </p:grpSpPr>
        <p:pic>
          <p:nvPicPr>
            <p:cNvPr id="220" name="Google Shape;220;p22"/>
            <p:cNvPicPr preferRelativeResize="0"/>
            <p:nvPr/>
          </p:nvPicPr>
          <p:blipFill rotWithShape="1">
            <a:blip r:embed="rId7">
              <a:alphaModFix/>
            </a:blip>
            <a:srcRect b="0" l="0" r="0" t="0"/>
            <a:stretch/>
          </p:blipFill>
          <p:spPr>
            <a:xfrm>
              <a:off x="7694431" y="644502"/>
              <a:ext cx="423024" cy="398619"/>
            </a:xfrm>
            <a:prstGeom prst="rect">
              <a:avLst/>
            </a:prstGeom>
            <a:noFill/>
            <a:ln>
              <a:noFill/>
            </a:ln>
          </p:spPr>
        </p:pic>
        <p:sp>
          <p:nvSpPr>
            <p:cNvPr id="221" name="Google Shape;221;p22"/>
            <p:cNvSpPr txBox="1"/>
            <p:nvPr/>
          </p:nvSpPr>
          <p:spPr>
            <a:xfrm>
              <a:off x="8117455" y="657656"/>
              <a:ext cx="100059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1" lang="es-AR" sz="1400" u="none" cap="none" strike="noStrike">
                  <a:solidFill>
                    <a:schemeClr val="accent1"/>
                  </a:solidFill>
                  <a:latin typeface="Arial"/>
                  <a:ea typeface="Arial"/>
                  <a:cs typeface="Arial"/>
                  <a:sym typeface="Arial"/>
                </a:rPr>
                <a:t>Ej 17 y 18</a:t>
              </a:r>
              <a:endParaRPr b="1" i="1" sz="1400" u="none" cap="none" strike="noStrike">
                <a:solidFill>
                  <a:schemeClr val="accent1"/>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4"/>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SELECT: uso de ALIAS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2500"/>
              <a:buFont typeface="Montserrat ExtraBold"/>
              <a:buNone/>
            </a:pPr>
            <a:br>
              <a:rPr b="1" i="0" lang="es-AR" sz="2500" u="none" cap="none" strike="noStrike">
                <a:solidFill>
                  <a:schemeClr val="accent1"/>
                </a:solidFill>
                <a:latin typeface="Montserrat ExtraBold"/>
                <a:ea typeface="Montserrat ExtraBold"/>
                <a:cs typeface="Montserrat ExtraBold"/>
                <a:sym typeface="Montserrat ExtraBold"/>
              </a:rPr>
            </a:b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227" name="Google Shape;227;p24"/>
          <p:cNvSpPr txBox="1"/>
          <p:nvPr/>
        </p:nvSpPr>
        <p:spPr>
          <a:xfrm>
            <a:off x="370649" y="948513"/>
            <a:ext cx="8456828" cy="28973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228" name="Google Shape;228;p2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229" name="Google Shape;229;p2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4"/>
          <p:cNvSpPr txBox="1"/>
          <p:nvPr/>
        </p:nvSpPr>
        <p:spPr>
          <a:xfrm>
            <a:off x="523049" y="1100913"/>
            <a:ext cx="8456828" cy="2897345"/>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Es recurrente en el desarrollo de consultas o sentencias SQL extensas el uso de ALIAS.</a:t>
            </a:r>
            <a:endParaRPr b="0" i="0" sz="1400" u="none" cap="none" strike="noStrike">
              <a:solidFill>
                <a:srgbClr val="000000"/>
              </a:solidFill>
              <a:latin typeface="Arial"/>
              <a:ea typeface="Arial"/>
              <a:cs typeface="Arial"/>
              <a:sym typeface="Arial"/>
            </a:endParaRPr>
          </a:p>
          <a:p>
            <a:pPr indent="-357188" lvl="0" marL="3571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Esta propiedad es extensible tanto para tablas como para campos y permite renombrar los nombres originales de tablas o campos de manera temporal.</a:t>
            </a:r>
            <a:endParaRPr b="0" i="0" sz="1400" u="none" cap="none" strike="noStrike">
              <a:solidFill>
                <a:srgbClr val="000000"/>
              </a:solidFill>
              <a:latin typeface="Arial"/>
              <a:ea typeface="Arial"/>
              <a:cs typeface="Arial"/>
              <a:sym typeface="Arial"/>
            </a:endParaRPr>
          </a:p>
          <a:p>
            <a:pPr indent="-357188" lvl="0" marL="3571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El uso de ALIAS presenta algunas ventajas:</a:t>
            </a:r>
            <a:endParaRPr b="0" i="0" sz="1400" u="none" cap="none" strike="noStrike">
              <a:solidFill>
                <a:srgbClr val="000000"/>
              </a:solidFill>
              <a:latin typeface="Arial"/>
              <a:ea typeface="Arial"/>
              <a:cs typeface="Arial"/>
              <a:sym typeface="Arial"/>
            </a:endParaRPr>
          </a:p>
          <a:p>
            <a:pPr indent="-357188" lvl="1" marL="8143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Permite acelerar la escritura de código SQL</a:t>
            </a:r>
            <a:endParaRPr b="0" i="0" sz="1400" u="none" cap="none" strike="noStrike">
              <a:solidFill>
                <a:srgbClr val="000000"/>
              </a:solidFill>
              <a:latin typeface="Arial"/>
              <a:ea typeface="Arial"/>
              <a:cs typeface="Arial"/>
              <a:sym typeface="Arial"/>
            </a:endParaRPr>
          </a:p>
          <a:p>
            <a:pPr indent="-357188" lvl="1" marL="8143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Mejorar la legibilidad de las sentencias</a:t>
            </a:r>
            <a:endParaRPr b="0" i="0" sz="1400" u="none" cap="none" strike="noStrike">
              <a:solidFill>
                <a:srgbClr val="000000"/>
              </a:solidFill>
              <a:latin typeface="Arial"/>
              <a:ea typeface="Arial"/>
              <a:cs typeface="Arial"/>
              <a:sym typeface="Arial"/>
            </a:endParaRPr>
          </a:p>
          <a:p>
            <a:pPr indent="-357188" lvl="1" marL="8143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Ocultar/Renombrar los nombres reales de las tablas o campos a usuarios</a:t>
            </a:r>
            <a:endParaRPr b="0" i="0" sz="1400" u="none" cap="none" strike="noStrike">
              <a:solidFill>
                <a:srgbClr val="000000"/>
              </a:solidFill>
              <a:latin typeface="Arial"/>
              <a:ea typeface="Arial"/>
              <a:cs typeface="Arial"/>
              <a:sym typeface="Arial"/>
            </a:endParaRPr>
          </a:p>
          <a:p>
            <a:pPr indent="-357188" lvl="1" marL="8143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Permite asignar un nombre a una expresión, fórmula o campo calculado</a:t>
            </a:r>
            <a:endParaRPr b="0" i="0" sz="1400" u="none" cap="none" strike="noStrike">
              <a:solidFill>
                <a:srgbClr val="000000"/>
              </a:solidFill>
              <a:latin typeface="Arial"/>
              <a:ea typeface="Arial"/>
              <a:cs typeface="Arial"/>
              <a:sym typeface="Arial"/>
            </a:endParaRPr>
          </a:p>
          <a:p>
            <a:pPr indent="-357188" lvl="0" marL="3571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Ejemplo: renombrar tablas y atributos calculados</a:t>
            </a:r>
            <a:endParaRPr b="0" i="0" sz="1400" u="none" cap="none" strike="noStrike">
              <a:solidFill>
                <a:schemeClr val="dk1"/>
              </a:solidFill>
              <a:latin typeface="Montserrat"/>
              <a:ea typeface="Montserrat"/>
              <a:cs typeface="Montserrat"/>
              <a:sym typeface="Montserrat"/>
            </a:endParaRPr>
          </a:p>
          <a:p>
            <a:pPr indent="-357188" lvl="1" marL="814388" marR="0" rtl="0" algn="l">
              <a:lnSpc>
                <a:spcPct val="100000"/>
              </a:lnSpc>
              <a:spcBef>
                <a:spcPts val="600"/>
              </a:spcBef>
              <a:spcAft>
                <a:spcPts val="0"/>
              </a:spcAft>
              <a:buClr>
                <a:schemeClr val="dk2"/>
              </a:buClr>
              <a:buSzPts val="1400"/>
              <a:buFont typeface="Montserrat"/>
              <a:buNone/>
            </a:pPr>
            <a:r>
              <a:rPr b="1" i="0" lang="es-AR" sz="1400" u="none" cap="none" strike="noStrike">
                <a:solidFill>
                  <a:schemeClr val="dk2"/>
                </a:solidFill>
                <a:latin typeface="Montserrat"/>
                <a:ea typeface="Montserrat"/>
                <a:cs typeface="Montserrat"/>
                <a:sym typeface="Montserrat"/>
              </a:rPr>
              <a:t>SELECT V.precio , V.fecha, (V.precio * 1.21) AS precio_con_iva</a:t>
            </a:r>
            <a:endParaRPr b="1" i="0" sz="1400" u="none" cap="none" strike="noStrike">
              <a:solidFill>
                <a:schemeClr val="dk2"/>
              </a:solidFill>
              <a:latin typeface="Montserrat"/>
              <a:ea typeface="Montserrat"/>
              <a:cs typeface="Montserrat"/>
              <a:sym typeface="Montserrat"/>
            </a:endParaRPr>
          </a:p>
          <a:p>
            <a:pPr indent="-357188" lvl="1" marL="814388" marR="0" rtl="0" algn="l">
              <a:lnSpc>
                <a:spcPct val="100000"/>
              </a:lnSpc>
              <a:spcBef>
                <a:spcPts val="600"/>
              </a:spcBef>
              <a:spcAft>
                <a:spcPts val="600"/>
              </a:spcAft>
              <a:buClr>
                <a:schemeClr val="dk2"/>
              </a:buClr>
              <a:buSzPts val="1400"/>
              <a:buFont typeface="Montserrat"/>
              <a:buNone/>
            </a:pPr>
            <a:r>
              <a:rPr b="1" i="0" lang="es-AR" sz="1400" u="none" cap="none" strike="noStrike">
                <a:solidFill>
                  <a:schemeClr val="dk2"/>
                </a:solidFill>
                <a:latin typeface="Montserrat"/>
                <a:ea typeface="Montserrat"/>
                <a:cs typeface="Montserrat"/>
                <a:sym typeface="Montserrat"/>
              </a:rPr>
              <a:t>FROM ventas AS V</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Operador IN</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236" name="Google Shape;236;p27"/>
          <p:cNvSpPr txBox="1"/>
          <p:nvPr/>
        </p:nvSpPr>
        <p:spPr>
          <a:xfrm>
            <a:off x="370649" y="948513"/>
            <a:ext cx="8456828" cy="28973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237" name="Google Shape;237;p2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238" name="Google Shape;238;p2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7"/>
          <p:cNvSpPr txBox="1"/>
          <p:nvPr/>
        </p:nvSpPr>
        <p:spPr>
          <a:xfrm>
            <a:off x="523049" y="1100913"/>
            <a:ext cx="8456828" cy="2897345"/>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Si tenemos una lista larga de posibilidades, escribir todas cláusulas OR encadenadas sería muy tedioso, entonces usamos la </a:t>
            </a:r>
            <a:r>
              <a:rPr b="1" i="0" lang="es-AR" sz="1400" u="none" cap="none" strike="noStrike">
                <a:solidFill>
                  <a:schemeClr val="dk1"/>
                </a:solidFill>
                <a:latin typeface="Montserrat"/>
                <a:ea typeface="Montserrat"/>
                <a:cs typeface="Montserrat"/>
                <a:sym typeface="Montserrat"/>
              </a:rPr>
              <a:t>sentencia IN </a:t>
            </a:r>
            <a:r>
              <a:rPr b="0" i="0" lang="es-AR" sz="1400" u="none" cap="none" strike="noStrike">
                <a:solidFill>
                  <a:schemeClr val="dk1"/>
                </a:solidFill>
                <a:latin typeface="Montserrat"/>
                <a:ea typeface="Montserrat"/>
                <a:cs typeface="Montserrat"/>
                <a:sym typeface="Montserrat"/>
              </a:rPr>
              <a:t>que funciona de manera equivalente:</a:t>
            </a:r>
            <a:endParaRPr b="0" i="0" sz="1400" u="none" cap="none" strike="noStrike">
              <a:solidFill>
                <a:schemeClr val="dk1"/>
              </a:solidFill>
              <a:latin typeface="Montserrat"/>
              <a:ea typeface="Montserrat"/>
              <a:cs typeface="Montserrat"/>
              <a:sym typeface="Montserrat"/>
            </a:endParaRPr>
          </a:p>
          <a:p>
            <a:pPr indent="-357188" lvl="1" marL="814388" marR="0" rtl="0" algn="l">
              <a:lnSpc>
                <a:spcPct val="100000"/>
              </a:lnSpc>
              <a:spcBef>
                <a:spcPts val="600"/>
              </a:spcBef>
              <a:spcAft>
                <a:spcPts val="600"/>
              </a:spcAft>
              <a:buClr>
                <a:schemeClr val="dk2"/>
              </a:buClr>
              <a:buSzPts val="1400"/>
              <a:buFont typeface="Montserrat"/>
              <a:buNone/>
            </a:pPr>
            <a:r>
              <a:rPr b="1" i="0" lang="es-AR" sz="1400" u="none" cap="none" strike="noStrike">
                <a:solidFill>
                  <a:schemeClr val="dk2"/>
                </a:solidFill>
                <a:latin typeface="Montserrat"/>
                <a:ea typeface="Montserrat"/>
                <a:cs typeface="Montserrat"/>
                <a:sym typeface="Montserrat"/>
              </a:rPr>
              <a:t>SELECT codigo FROM productos </a:t>
            </a:r>
            <a:br>
              <a:rPr b="1" i="0" lang="es-AR" sz="1400" u="none" cap="none" strike="noStrike">
                <a:solidFill>
                  <a:schemeClr val="dk2"/>
                </a:solidFill>
                <a:latin typeface="Montserrat"/>
                <a:ea typeface="Montserrat"/>
                <a:cs typeface="Montserrat"/>
                <a:sym typeface="Montserrat"/>
              </a:rPr>
            </a:br>
            <a:r>
              <a:rPr b="1" i="0" lang="es-AR" sz="1400" u="none" cap="none" strike="noStrike">
                <a:solidFill>
                  <a:schemeClr val="dk2"/>
                </a:solidFill>
                <a:latin typeface="Montserrat"/>
                <a:ea typeface="Montserrat"/>
                <a:cs typeface="Montserrat"/>
                <a:sym typeface="Montserrat"/>
              </a:rPr>
              <a:t>WHERE descripción IN ('Harina' ,'Azúcar' ,'Leche')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50"/>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SELECT: DISTINCT</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245" name="Google Shape;245;p50"/>
          <p:cNvSpPr txBox="1"/>
          <p:nvPr/>
        </p:nvSpPr>
        <p:spPr>
          <a:xfrm>
            <a:off x="370649" y="948513"/>
            <a:ext cx="8456828" cy="28973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246" name="Google Shape;246;p5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247" name="Google Shape;247;p5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50"/>
          <p:cNvSpPr txBox="1"/>
          <p:nvPr/>
        </p:nvSpPr>
        <p:spPr>
          <a:xfrm>
            <a:off x="523049" y="1100913"/>
            <a:ext cx="8456828" cy="2897345"/>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La instrucción SELECT DISTINCT se usa para devolver solo valores distintos (diferentes). </a:t>
            </a:r>
            <a:endParaRPr b="0" i="0" sz="1400" u="none" cap="none" strike="noStrike">
              <a:solidFill>
                <a:srgbClr val="000000"/>
              </a:solidFill>
              <a:latin typeface="Arial"/>
              <a:ea typeface="Arial"/>
              <a:cs typeface="Arial"/>
              <a:sym typeface="Arial"/>
            </a:endParaRPr>
          </a:p>
          <a:p>
            <a:pPr indent="-357188" lvl="0" marL="3571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Dentro de una tabla, una columna a menudo contiene muchos valores duplicados; y a veces solo quieres enumerar los diferentes valores (distintos). </a:t>
            </a:r>
            <a:endParaRPr b="0" i="0" sz="1400" u="none" cap="none" strike="noStrike">
              <a:solidFill>
                <a:srgbClr val="000000"/>
              </a:solidFill>
              <a:latin typeface="Arial"/>
              <a:ea typeface="Arial"/>
              <a:cs typeface="Arial"/>
              <a:sym typeface="Arial"/>
            </a:endParaRPr>
          </a:p>
          <a:p>
            <a:pPr indent="-357188" lvl="0" marL="3571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La instrucción SELECT DISTINCT se usa para devolver solo valores distintos (diferentes). </a:t>
            </a:r>
            <a:endParaRPr b="0" i="0" sz="1400" u="none" cap="none" strike="noStrike">
              <a:solidFill>
                <a:srgbClr val="000000"/>
              </a:solidFill>
              <a:latin typeface="Arial"/>
              <a:ea typeface="Arial"/>
              <a:cs typeface="Arial"/>
              <a:sym typeface="Arial"/>
            </a:endParaRPr>
          </a:p>
          <a:p>
            <a:pPr indent="-357188" lvl="0" marL="3571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Sintaxis:</a:t>
            </a:r>
            <a:endParaRPr b="0" i="0" sz="1400" u="none" cap="none" strike="noStrike">
              <a:solidFill>
                <a:srgbClr val="000000"/>
              </a:solidFill>
              <a:latin typeface="Arial"/>
              <a:ea typeface="Arial"/>
              <a:cs typeface="Arial"/>
              <a:sym typeface="Arial"/>
            </a:endParaRPr>
          </a:p>
          <a:p>
            <a:pPr indent="-357188" lvl="1" marL="814388" marR="0" rtl="0" algn="l">
              <a:lnSpc>
                <a:spcPct val="100000"/>
              </a:lnSpc>
              <a:spcBef>
                <a:spcPts val="600"/>
              </a:spcBef>
              <a:spcAft>
                <a:spcPts val="0"/>
              </a:spcAft>
              <a:buClr>
                <a:schemeClr val="dk2"/>
              </a:buClr>
              <a:buSzPts val="1400"/>
              <a:buFont typeface="Montserrat"/>
              <a:buNone/>
            </a:pPr>
            <a:r>
              <a:rPr b="1" i="0" lang="es-AR" sz="1400" u="none" cap="none" strike="noStrike">
                <a:solidFill>
                  <a:schemeClr val="dk2"/>
                </a:solidFill>
                <a:latin typeface="Montserrat"/>
                <a:ea typeface="Montserrat"/>
                <a:cs typeface="Montserrat"/>
                <a:sym typeface="Montserrat"/>
              </a:rPr>
              <a:t>SELECT DISTINCT column1, column2, ... </a:t>
            </a:r>
            <a:endParaRPr b="0" i="0" sz="1400" u="none" cap="none" strike="noStrike">
              <a:solidFill>
                <a:srgbClr val="000000"/>
              </a:solidFill>
              <a:latin typeface="Arial"/>
              <a:ea typeface="Arial"/>
              <a:cs typeface="Arial"/>
              <a:sym typeface="Arial"/>
            </a:endParaRPr>
          </a:p>
          <a:p>
            <a:pPr indent="-357188" lvl="1" marL="814388" marR="0" rtl="0" algn="l">
              <a:lnSpc>
                <a:spcPct val="100000"/>
              </a:lnSpc>
              <a:spcBef>
                <a:spcPts val="600"/>
              </a:spcBef>
              <a:spcAft>
                <a:spcPts val="600"/>
              </a:spcAft>
              <a:buClr>
                <a:schemeClr val="dk2"/>
              </a:buClr>
              <a:buSzPts val="1400"/>
              <a:buFont typeface="Montserrat"/>
              <a:buNone/>
            </a:pPr>
            <a:r>
              <a:rPr b="1" i="0" lang="es-AR" sz="1400" u="none" cap="none" strike="noStrike">
                <a:solidFill>
                  <a:schemeClr val="dk2"/>
                </a:solidFill>
                <a:latin typeface="Montserrat"/>
                <a:ea typeface="Montserrat"/>
                <a:cs typeface="Montserrat"/>
                <a:sym typeface="Montserrat"/>
              </a:rPr>
              <a:t>FROM table_name;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0"/>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Sentencias DML para modificar datos</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254" name="Google Shape;254;p10"/>
          <p:cNvSpPr txBox="1"/>
          <p:nvPr/>
        </p:nvSpPr>
        <p:spPr>
          <a:xfrm>
            <a:off x="370649" y="948513"/>
            <a:ext cx="8456828" cy="28973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id="255" name="Google Shape;255;p10"/>
          <p:cNvSpPr txBox="1"/>
          <p:nvPr/>
        </p:nvSpPr>
        <p:spPr>
          <a:xfrm>
            <a:off x="523049" y="1100913"/>
            <a:ext cx="8456828" cy="2897345"/>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¿Qué pasa cuando necesitamos ingresar una T-upla o más aún, modificar alguno de sus atributos?</a:t>
            </a:r>
            <a:endParaRPr b="0" i="0" sz="1400" u="none" cap="none" strike="noStrike">
              <a:solidFill>
                <a:srgbClr val="000000"/>
              </a:solidFill>
              <a:latin typeface="Arial"/>
              <a:ea typeface="Arial"/>
              <a:cs typeface="Arial"/>
              <a:sym typeface="Arial"/>
            </a:endParaRPr>
          </a:p>
          <a:p>
            <a:pPr indent="-357188" lvl="0" marL="3571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Existen </a:t>
            </a:r>
            <a:r>
              <a:rPr b="1" i="0" lang="es-AR" sz="1400" u="none" cap="none" strike="noStrike">
                <a:solidFill>
                  <a:srgbClr val="000000"/>
                </a:solidFill>
                <a:latin typeface="Montserrat"/>
                <a:ea typeface="Montserrat"/>
                <a:cs typeface="Montserrat"/>
                <a:sym typeface="Montserrat"/>
              </a:rPr>
              <a:t>sentencias DML </a:t>
            </a:r>
            <a:r>
              <a:rPr b="0" i="0" lang="es-AR" sz="1400" u="none" cap="none" strike="noStrike">
                <a:solidFill>
                  <a:srgbClr val="000000"/>
                </a:solidFill>
                <a:latin typeface="Montserrat"/>
                <a:ea typeface="Montserrat"/>
                <a:cs typeface="Montserrat"/>
                <a:sym typeface="Montserrat"/>
              </a:rPr>
              <a:t>especiales para realizar estas actividades dentro del lenguaje SQL:</a:t>
            </a:r>
            <a:endParaRPr b="0" i="0" sz="1400" u="none" cap="none" strike="noStrike">
              <a:solidFill>
                <a:srgbClr val="000000"/>
              </a:solidFill>
              <a:latin typeface="Arial"/>
              <a:ea typeface="Arial"/>
              <a:cs typeface="Arial"/>
              <a:sym typeface="Arial"/>
            </a:endParaRPr>
          </a:p>
          <a:p>
            <a:pPr indent="-357188" lvl="1" marL="8143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Para agregar T-upla de datos (insertar registros): </a:t>
            </a:r>
            <a:r>
              <a:rPr b="1" i="0" lang="es-AR" sz="1400" u="none" cap="none" strike="noStrike">
                <a:solidFill>
                  <a:srgbClr val="000000"/>
                </a:solidFill>
                <a:latin typeface="Montserrat"/>
                <a:ea typeface="Montserrat"/>
                <a:cs typeface="Montserrat"/>
                <a:sym typeface="Montserrat"/>
              </a:rPr>
              <a:t>INSERT</a:t>
            </a:r>
            <a:endParaRPr b="1" i="0" sz="1400" u="none" cap="none" strike="noStrike">
              <a:solidFill>
                <a:srgbClr val="000000"/>
              </a:solidFill>
              <a:latin typeface="Montserrat"/>
              <a:ea typeface="Montserrat"/>
              <a:cs typeface="Montserrat"/>
              <a:sym typeface="Montserrat"/>
            </a:endParaRPr>
          </a:p>
          <a:p>
            <a:pPr indent="-357188" lvl="1" marL="8143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Para modificar atributos de una o varias T-uplas (modificar registros): </a:t>
            </a:r>
            <a:r>
              <a:rPr b="1" i="0" lang="es-AR" sz="1400" u="none" cap="none" strike="noStrike">
                <a:solidFill>
                  <a:srgbClr val="000000"/>
                </a:solidFill>
                <a:latin typeface="Montserrat"/>
                <a:ea typeface="Montserrat"/>
                <a:cs typeface="Montserrat"/>
                <a:sym typeface="Montserrat"/>
              </a:rPr>
              <a:t>UPDATE</a:t>
            </a:r>
            <a:endParaRPr b="1" i="0" sz="1400" u="none" cap="none" strike="noStrike">
              <a:solidFill>
                <a:srgbClr val="000000"/>
              </a:solidFill>
              <a:latin typeface="Montserrat"/>
              <a:ea typeface="Montserrat"/>
              <a:cs typeface="Montserrat"/>
              <a:sym typeface="Montserrat"/>
            </a:endParaRPr>
          </a:p>
          <a:p>
            <a:pPr indent="-357188" lvl="1" marL="814388" marR="0" rtl="0" algn="l">
              <a:lnSpc>
                <a:spcPct val="100000"/>
              </a:lnSpc>
              <a:spcBef>
                <a:spcPts val="600"/>
              </a:spcBef>
              <a:spcAft>
                <a:spcPts val="60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Para borrar T-uplas completas de una tabla (eliminar registros): </a:t>
            </a:r>
            <a:r>
              <a:rPr b="1" i="0" lang="es-AR" sz="1400" u="none" cap="none" strike="noStrike">
                <a:solidFill>
                  <a:srgbClr val="000000"/>
                </a:solidFill>
                <a:latin typeface="Montserrat"/>
                <a:ea typeface="Montserrat"/>
                <a:cs typeface="Montserrat"/>
                <a:sym typeface="Montserrat"/>
              </a:rPr>
              <a:t>DELETE</a:t>
            </a:r>
            <a:endParaRPr b="1" i="0" sz="1400" u="none" cap="none" strike="noStrike">
              <a:solidFill>
                <a:srgbClr val="000000"/>
              </a:solidFill>
              <a:latin typeface="Montserrat"/>
              <a:ea typeface="Montserrat"/>
              <a:cs typeface="Montserrat"/>
              <a:sym typeface="Montserrat"/>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256" name="Google Shape;256;p1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257" name="Google Shape;257;p1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1"/>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Sentencias SQL</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263" name="Google Shape;263;p11"/>
          <p:cNvSpPr txBox="1"/>
          <p:nvPr/>
        </p:nvSpPr>
        <p:spPr>
          <a:xfrm>
            <a:off x="370649" y="948513"/>
            <a:ext cx="8456828" cy="28973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id="264" name="Google Shape;264;p11"/>
          <p:cNvSpPr txBox="1"/>
          <p:nvPr/>
        </p:nvSpPr>
        <p:spPr>
          <a:xfrm>
            <a:off x="523049" y="1100913"/>
            <a:ext cx="8456828" cy="1413687"/>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1" i="0" lang="es-AR" sz="1400" u="none" cap="none" strike="noStrike">
                <a:solidFill>
                  <a:schemeClr val="accent1"/>
                </a:solidFill>
                <a:latin typeface="Montserrat"/>
                <a:ea typeface="Montserrat"/>
                <a:cs typeface="Montserrat"/>
                <a:sym typeface="Montserrat"/>
              </a:rPr>
              <a:t>DE ESCRITURA</a:t>
            </a:r>
            <a:endParaRPr b="0" i="0" sz="1400" u="none" cap="none" strike="noStrike">
              <a:solidFill>
                <a:srgbClr val="000000"/>
              </a:solidFill>
              <a:latin typeface="Montserrat"/>
              <a:ea typeface="Montserrat"/>
              <a:cs typeface="Montserrat"/>
              <a:sym typeface="Montserrat"/>
            </a:endParaRPr>
          </a:p>
          <a:p>
            <a:pPr indent="-357188" lvl="1" marL="814388" marR="0" rtl="0" algn="l">
              <a:lnSpc>
                <a:spcPct val="100000"/>
              </a:lnSpc>
              <a:spcBef>
                <a:spcPts val="600"/>
              </a:spcBef>
              <a:spcAft>
                <a:spcPts val="0"/>
              </a:spcAft>
              <a:buClr>
                <a:schemeClr val="dk2"/>
              </a:buClr>
              <a:buSzPts val="1400"/>
              <a:buFont typeface="Noto Sans Symbols"/>
              <a:buChar char="❑"/>
            </a:pPr>
            <a:r>
              <a:rPr b="1" i="0" lang="es-AR" sz="1400" u="none" cap="none" strike="noStrike">
                <a:solidFill>
                  <a:srgbClr val="000000"/>
                </a:solidFill>
                <a:latin typeface="Montserrat"/>
                <a:ea typeface="Montserrat"/>
                <a:cs typeface="Montserrat"/>
                <a:sym typeface="Montserrat"/>
              </a:rPr>
              <a:t>INSERT INTO:</a:t>
            </a:r>
            <a:r>
              <a:rPr b="0" i="0" lang="es-AR" sz="1400" u="none" cap="none" strike="noStrike">
                <a:solidFill>
                  <a:srgbClr val="000000"/>
                </a:solidFill>
                <a:latin typeface="Montserrat"/>
                <a:ea typeface="Montserrat"/>
                <a:cs typeface="Montserrat"/>
                <a:sym typeface="Montserrat"/>
              </a:rPr>
              <a:t> es utilizada para especificar en que tabla se pretende insertar un dato.</a:t>
            </a:r>
            <a:endParaRPr b="0" i="0" sz="1400" u="none" cap="none" strike="noStrike">
              <a:solidFill>
                <a:srgbClr val="000000"/>
              </a:solidFill>
              <a:latin typeface="Arial"/>
              <a:ea typeface="Arial"/>
              <a:cs typeface="Arial"/>
              <a:sym typeface="Arial"/>
            </a:endParaRPr>
          </a:p>
          <a:p>
            <a:pPr indent="-357188" lvl="1" marL="814388" marR="0" rtl="0" algn="l">
              <a:lnSpc>
                <a:spcPct val="100000"/>
              </a:lnSpc>
              <a:spcBef>
                <a:spcPts val="600"/>
              </a:spcBef>
              <a:spcAft>
                <a:spcPts val="0"/>
              </a:spcAft>
              <a:buClr>
                <a:schemeClr val="dk2"/>
              </a:buClr>
              <a:buSzPts val="1400"/>
              <a:buFont typeface="Noto Sans Symbols"/>
              <a:buChar char="❑"/>
            </a:pPr>
            <a:r>
              <a:rPr b="1" i="0" lang="es-AR" sz="1400" u="none" cap="none" strike="noStrike">
                <a:solidFill>
                  <a:srgbClr val="000000"/>
                </a:solidFill>
                <a:latin typeface="Montserrat"/>
                <a:ea typeface="Montserrat"/>
                <a:cs typeface="Montserrat"/>
                <a:sym typeface="Montserrat"/>
              </a:rPr>
              <a:t>VALUES:</a:t>
            </a:r>
            <a:r>
              <a:rPr b="0" i="0" lang="es-AR" sz="1400" u="none" cap="none" strike="noStrike">
                <a:solidFill>
                  <a:srgbClr val="000000"/>
                </a:solidFill>
                <a:latin typeface="Montserrat"/>
                <a:ea typeface="Montserrat"/>
                <a:cs typeface="Montserrat"/>
                <a:sym typeface="Montserrat"/>
              </a:rPr>
              <a:t> se utiliza en conjunto con </a:t>
            </a:r>
            <a:r>
              <a:rPr b="1" i="0" lang="es-AR" sz="1400" u="none" cap="none" strike="noStrike">
                <a:solidFill>
                  <a:srgbClr val="000000"/>
                </a:solidFill>
                <a:latin typeface="Montserrat"/>
                <a:ea typeface="Montserrat"/>
                <a:cs typeface="Montserrat"/>
                <a:sym typeface="Montserrat"/>
              </a:rPr>
              <a:t>INSERT INTO </a:t>
            </a:r>
            <a:r>
              <a:rPr b="0" i="0" lang="es-AR" sz="1400" u="none" cap="none" strike="noStrike">
                <a:solidFill>
                  <a:srgbClr val="000000"/>
                </a:solidFill>
                <a:latin typeface="Montserrat"/>
                <a:ea typeface="Montserrat"/>
                <a:cs typeface="Montserrat"/>
                <a:sym typeface="Montserrat"/>
              </a:rPr>
              <a:t>para especificar qué valores irán de la tabla.</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265" name="Google Shape;265;p1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266" name="Google Shape;266;p1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1"/>
          <p:cNvSpPr txBox="1"/>
          <p:nvPr/>
        </p:nvSpPr>
        <p:spPr>
          <a:xfrm>
            <a:off x="910914" y="3546242"/>
            <a:ext cx="4872737" cy="78703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s-AR" sz="1200" u="none" cap="none" strike="noStrike">
                <a:solidFill>
                  <a:srgbClr val="9D66F9"/>
                </a:solidFill>
                <a:latin typeface="Montserrat"/>
                <a:ea typeface="Montserrat"/>
                <a:cs typeface="Montserrat"/>
                <a:sym typeface="Montserrat"/>
              </a:rPr>
              <a:t>Para hacer un INSERT vamos a la tabla donde queremos agregar los datos – Clic derecho – Send to SQL Editor – Insert Statement</a:t>
            </a:r>
            <a:endParaRPr b="1" i="0" sz="1200" u="none" cap="none" strike="noStrike">
              <a:solidFill>
                <a:srgbClr val="9D66F9"/>
              </a:solidFill>
              <a:latin typeface="Arial"/>
              <a:ea typeface="Arial"/>
              <a:cs typeface="Arial"/>
              <a:sym typeface="Arial"/>
            </a:endParaRPr>
          </a:p>
        </p:txBody>
      </p:sp>
      <p:pic>
        <p:nvPicPr>
          <p:cNvPr id="268" name="Google Shape;268;p11"/>
          <p:cNvPicPr preferRelativeResize="0"/>
          <p:nvPr/>
        </p:nvPicPr>
        <p:blipFill rotWithShape="1">
          <a:blip r:embed="rId3">
            <a:alphaModFix/>
          </a:blip>
          <a:srcRect b="0" l="0" r="0" t="0"/>
          <a:stretch/>
        </p:blipFill>
        <p:spPr>
          <a:xfrm>
            <a:off x="5783652" y="2334483"/>
            <a:ext cx="2869112" cy="2641723"/>
          </a:xfrm>
          <a:prstGeom prst="rect">
            <a:avLst/>
          </a:prstGeom>
          <a:noFill/>
          <a:ln>
            <a:noFill/>
          </a:ln>
        </p:spPr>
      </p:pic>
      <p:sp>
        <p:nvSpPr>
          <p:cNvPr id="269" name="Google Shape;269;p11"/>
          <p:cNvSpPr/>
          <p:nvPr/>
        </p:nvSpPr>
        <p:spPr>
          <a:xfrm>
            <a:off x="523048" y="2497958"/>
            <a:ext cx="5260603" cy="954107"/>
          </a:xfrm>
          <a:prstGeom prst="rect">
            <a:avLst/>
          </a:prstGeom>
          <a:no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Clr>
                <a:srgbClr val="000000"/>
              </a:buClr>
              <a:buSzPts val="1400"/>
              <a:buFont typeface="Arial"/>
              <a:buNone/>
            </a:pPr>
            <a:r>
              <a:rPr b="0" i="0" lang="es-AR" sz="1400" u="none" cap="none" strike="noStrike">
                <a:solidFill>
                  <a:srgbClr val="000000"/>
                </a:solidFill>
                <a:latin typeface="Montserrat"/>
                <a:ea typeface="Montserrat"/>
                <a:cs typeface="Montserrat"/>
                <a:sym typeface="Montserrat"/>
              </a:rPr>
              <a:t>En este caso, la lista de atributos será opcional, pero si no se define entonces el DBMS espera una lista de valores coherente con todos los atributos de la tabla.</a:t>
            </a:r>
            <a:endParaRPr b="0" i="0" sz="1400" u="none" cap="none" strike="noStrike">
              <a:solidFill>
                <a:srgbClr val="000000"/>
              </a:solidFill>
              <a:latin typeface="Arial"/>
              <a:ea typeface="Arial"/>
              <a:cs typeface="Arial"/>
              <a:sym typeface="Arial"/>
            </a:endParaRPr>
          </a:p>
        </p:txBody>
      </p:sp>
      <p:cxnSp>
        <p:nvCxnSpPr>
          <p:cNvPr id="270" name="Google Shape;270;p11"/>
          <p:cNvCxnSpPr/>
          <p:nvPr/>
        </p:nvCxnSpPr>
        <p:spPr>
          <a:xfrm flipH="1" rot="10800000">
            <a:off x="2479431" y="4097215"/>
            <a:ext cx="3304220" cy="16920"/>
          </a:xfrm>
          <a:prstGeom prst="straightConnector1">
            <a:avLst/>
          </a:prstGeom>
          <a:noFill/>
          <a:ln cap="flat" cmpd="sng" w="9525">
            <a:solidFill>
              <a:srgbClr val="985FF6"/>
            </a:solidFill>
            <a:prstDash val="solid"/>
            <a:round/>
            <a:headEnd len="sm" w="sm" type="none"/>
            <a:tailEnd len="med" w="med" type="triangle"/>
          </a:ln>
        </p:spPr>
      </p:cxnSp>
      <p:sp>
        <p:nvSpPr>
          <p:cNvPr id="271" name="Google Shape;271;p11"/>
          <p:cNvSpPr/>
          <p:nvPr/>
        </p:nvSpPr>
        <p:spPr>
          <a:xfrm>
            <a:off x="7200624" y="2512944"/>
            <a:ext cx="246184" cy="1033298"/>
          </a:xfrm>
          <a:prstGeom prst="rightBrace">
            <a:avLst>
              <a:gd fmla="val 8333" name="adj1"/>
              <a:gd fmla="val 50000" name="adj2"/>
            </a:avLst>
          </a:prstGeom>
          <a:noFill/>
          <a:ln cap="flat" cmpd="sng" w="9525">
            <a:solidFill>
              <a:srgbClr val="985FF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72" name="Google Shape;272;p11"/>
          <p:cNvSpPr/>
          <p:nvPr/>
        </p:nvSpPr>
        <p:spPr>
          <a:xfrm>
            <a:off x="7446808" y="3724702"/>
            <a:ext cx="246184" cy="1055109"/>
          </a:xfrm>
          <a:prstGeom prst="rightBrace">
            <a:avLst>
              <a:gd fmla="val 8333" name="adj1"/>
              <a:gd fmla="val 50000" name="adj2"/>
            </a:avLst>
          </a:prstGeom>
          <a:noFill/>
          <a:ln cap="flat" cmpd="sng" w="9525">
            <a:solidFill>
              <a:srgbClr val="985FF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73" name="Google Shape;273;p11"/>
          <p:cNvSpPr txBox="1"/>
          <p:nvPr/>
        </p:nvSpPr>
        <p:spPr>
          <a:xfrm>
            <a:off x="7458807" y="2614874"/>
            <a:ext cx="1320645" cy="78703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9D66F9"/>
                </a:solidFill>
                <a:latin typeface="Montserrat"/>
                <a:ea typeface="Montserrat"/>
                <a:cs typeface="Montserrat"/>
                <a:sym typeface="Montserrat"/>
              </a:rPr>
              <a:t>Campos de los datos que le voy a pasar a la tabla</a:t>
            </a:r>
            <a:endParaRPr b="0" i="0" sz="1200" u="none" cap="none" strike="noStrike">
              <a:solidFill>
                <a:srgbClr val="9D66F9"/>
              </a:solidFill>
              <a:latin typeface="Arial"/>
              <a:ea typeface="Arial"/>
              <a:cs typeface="Arial"/>
              <a:sym typeface="Arial"/>
            </a:endParaRPr>
          </a:p>
        </p:txBody>
      </p:sp>
      <p:sp>
        <p:nvSpPr>
          <p:cNvPr id="274" name="Google Shape;274;p11"/>
          <p:cNvSpPr txBox="1"/>
          <p:nvPr/>
        </p:nvSpPr>
        <p:spPr>
          <a:xfrm>
            <a:off x="7692992" y="3858737"/>
            <a:ext cx="1320645" cy="78703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9D66F9"/>
                </a:solidFill>
                <a:latin typeface="Montserrat"/>
                <a:ea typeface="Montserrat"/>
                <a:cs typeface="Montserrat"/>
                <a:sym typeface="Montserrat"/>
              </a:rPr>
              <a:t>Valores que le voy a pasar a la tabla</a:t>
            </a:r>
            <a:endParaRPr b="0" i="0" sz="1200" u="none" cap="none" strike="noStrike">
              <a:solidFill>
                <a:srgbClr val="9D66F9"/>
              </a:solidFill>
              <a:latin typeface="Arial"/>
              <a:ea typeface="Arial"/>
              <a:cs typeface="Arial"/>
              <a:sym typeface="Arial"/>
            </a:endParaRPr>
          </a:p>
        </p:txBody>
      </p:sp>
      <p:sp>
        <p:nvSpPr>
          <p:cNvPr id="275" name="Google Shape;275;p11"/>
          <p:cNvSpPr txBox="1"/>
          <p:nvPr/>
        </p:nvSpPr>
        <p:spPr>
          <a:xfrm>
            <a:off x="7323716" y="3428223"/>
            <a:ext cx="1789014" cy="304295"/>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s-AR" sz="1200" u="none" cap="none" strike="noStrike">
                <a:solidFill>
                  <a:srgbClr val="9D66F9"/>
                </a:solidFill>
                <a:latin typeface="Montserrat"/>
                <a:ea typeface="Montserrat"/>
                <a:cs typeface="Montserrat"/>
                <a:sym typeface="Montserrat"/>
              </a:rPr>
              <a:t>En el mismo orden</a:t>
            </a:r>
            <a:endParaRPr b="1" i="0" sz="1200" u="none" cap="none" strike="noStrike">
              <a:solidFill>
                <a:srgbClr val="9D66F9"/>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3"/>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Arquitectura Cliente-Servidor (repaso)</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74" name="Google Shape;74;p3"/>
          <p:cNvSpPr txBox="1"/>
          <p:nvPr/>
        </p:nvSpPr>
        <p:spPr>
          <a:xfrm>
            <a:off x="370649" y="948513"/>
            <a:ext cx="8456828" cy="28973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id="75" name="Google Shape;75;p3"/>
          <p:cNvSpPr txBox="1"/>
          <p:nvPr/>
        </p:nvSpPr>
        <p:spPr>
          <a:xfrm>
            <a:off x="523049" y="1100914"/>
            <a:ext cx="8456828" cy="1202672"/>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Es un modelo de aplicación distribuida en el que las tareas se reparten entre los proveedores de recursos o servicios, llamados </a:t>
            </a:r>
            <a:r>
              <a:rPr b="1" i="0" lang="es-AR" sz="1400" u="none" cap="none" strike="noStrike">
                <a:solidFill>
                  <a:srgbClr val="000000"/>
                </a:solidFill>
                <a:latin typeface="Montserrat"/>
                <a:ea typeface="Montserrat"/>
                <a:cs typeface="Montserrat"/>
                <a:sym typeface="Montserrat"/>
              </a:rPr>
              <a:t>servidores</a:t>
            </a:r>
            <a:r>
              <a:rPr b="0" i="0" lang="es-AR" sz="1400" u="none" cap="none" strike="noStrike">
                <a:solidFill>
                  <a:srgbClr val="000000"/>
                </a:solidFill>
                <a:latin typeface="Montserrat"/>
                <a:ea typeface="Montserrat"/>
                <a:cs typeface="Montserrat"/>
                <a:sym typeface="Montserrat"/>
              </a:rPr>
              <a:t>, y los demandantes, llamados </a:t>
            </a:r>
            <a:r>
              <a:rPr b="1" i="0" lang="es-AR" sz="1400" u="none" cap="none" strike="noStrike">
                <a:solidFill>
                  <a:srgbClr val="000000"/>
                </a:solidFill>
                <a:latin typeface="Montserrat"/>
                <a:ea typeface="Montserrat"/>
                <a:cs typeface="Montserrat"/>
                <a:sym typeface="Montserrat"/>
              </a:rPr>
              <a:t>clientes</a:t>
            </a:r>
            <a:r>
              <a:rPr b="0" i="0" lang="es-AR"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a:p>
            <a:pPr indent="-357188" lvl="1" marL="8143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Un cliente realiza peticiones a otro programa.</a:t>
            </a:r>
            <a:endParaRPr b="0" i="0" sz="1400" u="none" cap="none" strike="noStrike">
              <a:solidFill>
                <a:srgbClr val="000000"/>
              </a:solidFill>
              <a:latin typeface="Arial"/>
              <a:ea typeface="Arial"/>
              <a:cs typeface="Arial"/>
              <a:sym typeface="Arial"/>
            </a:endParaRPr>
          </a:p>
          <a:p>
            <a:pPr indent="-357188" lvl="1" marL="814388" marR="0" rtl="0" algn="l">
              <a:lnSpc>
                <a:spcPct val="100000"/>
              </a:lnSpc>
              <a:spcBef>
                <a:spcPts val="600"/>
              </a:spcBef>
              <a:spcAft>
                <a:spcPts val="60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El servidor es quien le da respuesta.</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76" name="Google Shape;76;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77" name="Google Shape;77;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8" name="Google Shape;78;p3"/>
          <p:cNvPicPr preferRelativeResize="0"/>
          <p:nvPr/>
        </p:nvPicPr>
        <p:blipFill rotWithShape="1">
          <a:blip r:embed="rId3">
            <a:alphaModFix/>
          </a:blip>
          <a:srcRect b="0" l="0" r="0" t="0"/>
          <a:stretch/>
        </p:blipFill>
        <p:spPr>
          <a:xfrm>
            <a:off x="2487930" y="2461918"/>
            <a:ext cx="4168140" cy="21550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1"/>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Sentencias SQL</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281" name="Google Shape;281;p51"/>
          <p:cNvSpPr txBox="1"/>
          <p:nvPr/>
        </p:nvSpPr>
        <p:spPr>
          <a:xfrm>
            <a:off x="460375" y="1120492"/>
            <a:ext cx="8456828" cy="420300"/>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1" i="0" lang="es-AR" sz="1400" u="none" cap="none" strike="noStrike">
                <a:solidFill>
                  <a:schemeClr val="accent1"/>
                </a:solidFill>
                <a:latin typeface="Montserrat"/>
                <a:ea typeface="Montserrat"/>
                <a:cs typeface="Montserrat"/>
                <a:sym typeface="Montserrat"/>
              </a:rPr>
              <a:t>DE ESCRITURA: ejemplo</a:t>
            </a:r>
            <a:endParaRPr b="0" i="0" sz="1400" u="none" cap="none" strike="noStrike">
              <a:solidFill>
                <a:srgbClr val="000000"/>
              </a:solidFill>
              <a:latin typeface="Montserrat"/>
              <a:ea typeface="Montserrat"/>
              <a:cs typeface="Montserrat"/>
              <a:sym typeface="Montserrat"/>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282" name="Google Shape;282;p5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283" name="Google Shape;283;p5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4" name="Google Shape;284;p51"/>
          <p:cNvPicPr preferRelativeResize="0"/>
          <p:nvPr/>
        </p:nvPicPr>
        <p:blipFill rotWithShape="1">
          <a:blip r:embed="rId3">
            <a:alphaModFix/>
          </a:blip>
          <a:srcRect b="0" l="0" r="0" t="0"/>
          <a:stretch/>
        </p:blipFill>
        <p:spPr>
          <a:xfrm>
            <a:off x="1590676" y="1615118"/>
            <a:ext cx="5962650" cy="657225"/>
          </a:xfrm>
          <a:prstGeom prst="rect">
            <a:avLst/>
          </a:prstGeom>
          <a:noFill/>
          <a:ln>
            <a:noFill/>
          </a:ln>
        </p:spPr>
      </p:pic>
      <p:grpSp>
        <p:nvGrpSpPr>
          <p:cNvPr id="285" name="Google Shape;285;p51"/>
          <p:cNvGrpSpPr/>
          <p:nvPr/>
        </p:nvGrpSpPr>
        <p:grpSpPr>
          <a:xfrm>
            <a:off x="2047876" y="2574476"/>
            <a:ext cx="5505450" cy="2143125"/>
            <a:chOff x="2047876" y="2514175"/>
            <a:chExt cx="5505450" cy="2143125"/>
          </a:xfrm>
        </p:grpSpPr>
        <p:pic>
          <p:nvPicPr>
            <p:cNvPr id="286" name="Google Shape;286;p51"/>
            <p:cNvPicPr preferRelativeResize="0"/>
            <p:nvPr/>
          </p:nvPicPr>
          <p:blipFill rotWithShape="1">
            <a:blip r:embed="rId4">
              <a:alphaModFix/>
            </a:blip>
            <a:srcRect b="0" l="0" r="0" t="0"/>
            <a:stretch/>
          </p:blipFill>
          <p:spPr>
            <a:xfrm>
              <a:off x="2047876" y="2514175"/>
              <a:ext cx="5505450" cy="2143125"/>
            </a:xfrm>
            <a:prstGeom prst="rect">
              <a:avLst/>
            </a:prstGeom>
            <a:noFill/>
            <a:ln>
              <a:noFill/>
            </a:ln>
          </p:spPr>
        </p:pic>
        <p:pic>
          <p:nvPicPr>
            <p:cNvPr id="287" name="Google Shape;287;p51"/>
            <p:cNvPicPr preferRelativeResize="0"/>
            <p:nvPr/>
          </p:nvPicPr>
          <p:blipFill rotWithShape="1">
            <a:blip r:embed="rId5">
              <a:alphaModFix/>
            </a:blip>
            <a:srcRect b="13273" l="0" r="0" t="0"/>
            <a:stretch/>
          </p:blipFill>
          <p:spPr>
            <a:xfrm>
              <a:off x="2047876" y="2514175"/>
              <a:ext cx="5505450" cy="1858649"/>
            </a:xfrm>
            <a:prstGeom prst="rect">
              <a:avLst/>
            </a:prstGeom>
            <a:noFill/>
            <a:ln>
              <a:noFill/>
            </a:ln>
          </p:spPr>
        </p:pic>
      </p:grpSp>
      <p:grpSp>
        <p:nvGrpSpPr>
          <p:cNvPr id="288" name="Google Shape;288;p51"/>
          <p:cNvGrpSpPr/>
          <p:nvPr/>
        </p:nvGrpSpPr>
        <p:grpSpPr>
          <a:xfrm>
            <a:off x="7873968" y="521350"/>
            <a:ext cx="1026073" cy="398619"/>
            <a:chOff x="7694431" y="644502"/>
            <a:chExt cx="1026073" cy="398619"/>
          </a:xfrm>
        </p:grpSpPr>
        <p:pic>
          <p:nvPicPr>
            <p:cNvPr id="289" name="Google Shape;289;p51"/>
            <p:cNvPicPr preferRelativeResize="0"/>
            <p:nvPr/>
          </p:nvPicPr>
          <p:blipFill rotWithShape="1">
            <a:blip r:embed="rId6">
              <a:alphaModFix/>
            </a:blip>
            <a:srcRect b="0" l="0" r="0" t="0"/>
            <a:stretch/>
          </p:blipFill>
          <p:spPr>
            <a:xfrm>
              <a:off x="7694431" y="644502"/>
              <a:ext cx="423024" cy="398619"/>
            </a:xfrm>
            <a:prstGeom prst="rect">
              <a:avLst/>
            </a:prstGeom>
            <a:noFill/>
            <a:ln>
              <a:noFill/>
            </a:ln>
          </p:spPr>
        </p:pic>
        <p:sp>
          <p:nvSpPr>
            <p:cNvPr id="290" name="Google Shape;290;p51"/>
            <p:cNvSpPr txBox="1"/>
            <p:nvPr/>
          </p:nvSpPr>
          <p:spPr>
            <a:xfrm>
              <a:off x="8117455" y="657656"/>
              <a:ext cx="60305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1" lang="es-AR" sz="1400" u="none" cap="none" strike="noStrike">
                  <a:solidFill>
                    <a:schemeClr val="accent1"/>
                  </a:solidFill>
                  <a:latin typeface="Arial"/>
                  <a:ea typeface="Arial"/>
                  <a:cs typeface="Arial"/>
                  <a:sym typeface="Arial"/>
                </a:rPr>
                <a:t>Ej 20</a:t>
              </a:r>
              <a:endParaRPr b="1" i="1" sz="1400" u="none" cap="none" strike="noStrike">
                <a:solidFill>
                  <a:schemeClr val="accent1"/>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Ejemplos sentencias SQL</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296" name="Google Shape;296;p16"/>
          <p:cNvSpPr txBox="1"/>
          <p:nvPr/>
        </p:nvSpPr>
        <p:spPr>
          <a:xfrm>
            <a:off x="370649" y="948513"/>
            <a:ext cx="8456828" cy="28973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id="297" name="Google Shape;297;p16"/>
          <p:cNvSpPr txBox="1"/>
          <p:nvPr/>
        </p:nvSpPr>
        <p:spPr>
          <a:xfrm>
            <a:off x="523049" y="1100913"/>
            <a:ext cx="8456828" cy="2897345"/>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1" i="0" lang="es-AR" sz="1400" u="none" cap="none" strike="noStrike">
                <a:solidFill>
                  <a:schemeClr val="accent1"/>
                </a:solidFill>
                <a:latin typeface="Montserrat"/>
                <a:ea typeface="Montserrat"/>
                <a:cs typeface="Montserrat"/>
                <a:sym typeface="Montserrat"/>
              </a:rPr>
              <a:t>DE ESCRITURA</a:t>
            </a:r>
            <a:endParaRPr b="0" i="0" sz="1400" u="none" cap="none" strike="noStrike">
              <a:solidFill>
                <a:srgbClr val="000000"/>
              </a:solidFill>
              <a:latin typeface="Montserrat"/>
              <a:ea typeface="Montserrat"/>
              <a:cs typeface="Montserrat"/>
              <a:sym typeface="Montserrat"/>
            </a:endParaRPr>
          </a:p>
          <a:p>
            <a:pPr indent="-357188" lvl="1" marL="8143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Supongamos que tenemos una tabla de empleados y que queremos introducir un nuevo empleado, para ello realizamos la consulta:</a:t>
            </a:r>
            <a:endParaRPr b="0" i="0" sz="1400" u="none" cap="none" strike="noStrike">
              <a:solidFill>
                <a:srgbClr val="000000"/>
              </a:solidFill>
              <a:latin typeface="Arial"/>
              <a:ea typeface="Arial"/>
              <a:cs typeface="Arial"/>
              <a:sym typeface="Arial"/>
            </a:endParaRPr>
          </a:p>
          <a:p>
            <a:pPr indent="-268288" lvl="1" marL="814388" marR="0" rtl="0" algn="l">
              <a:lnSpc>
                <a:spcPct val="100000"/>
              </a:lnSpc>
              <a:spcBef>
                <a:spcPts val="600"/>
              </a:spcBef>
              <a:spcAft>
                <a:spcPts val="0"/>
              </a:spcAft>
              <a:buClr>
                <a:schemeClr val="dk2"/>
              </a:buClr>
              <a:buSzPts val="1400"/>
              <a:buFont typeface="Noto Sans Symbols"/>
              <a:buNone/>
            </a:pPr>
            <a:r>
              <a:t/>
            </a:r>
            <a:endParaRPr b="0" i="0" sz="1400" u="none" cap="none" strike="noStrike">
              <a:solidFill>
                <a:srgbClr val="000000"/>
              </a:solidFill>
              <a:latin typeface="Montserrat"/>
              <a:ea typeface="Montserrat"/>
              <a:cs typeface="Montserrat"/>
              <a:sym typeface="Montserrat"/>
            </a:endParaRPr>
          </a:p>
          <a:p>
            <a:pPr indent="-268288" lvl="1" marL="814388" marR="0" rtl="0" algn="l">
              <a:lnSpc>
                <a:spcPct val="100000"/>
              </a:lnSpc>
              <a:spcBef>
                <a:spcPts val="600"/>
              </a:spcBef>
              <a:spcAft>
                <a:spcPts val="0"/>
              </a:spcAft>
              <a:buClr>
                <a:schemeClr val="dk2"/>
              </a:buClr>
              <a:buSzPts val="1400"/>
              <a:buFont typeface="Noto Sans Symbols"/>
              <a:buNone/>
            </a:pPr>
            <a:r>
              <a:t/>
            </a:r>
            <a:endParaRPr b="0" i="0" sz="1400" u="none" cap="none" strike="noStrike">
              <a:solidFill>
                <a:srgbClr val="000000"/>
              </a:solidFill>
              <a:latin typeface="Montserrat"/>
              <a:ea typeface="Montserrat"/>
              <a:cs typeface="Montserrat"/>
              <a:sym typeface="Montserrat"/>
            </a:endParaRPr>
          </a:p>
          <a:p>
            <a:pPr indent="-268288" lvl="1" marL="814388" marR="0" rtl="0" algn="l">
              <a:lnSpc>
                <a:spcPct val="100000"/>
              </a:lnSpc>
              <a:spcBef>
                <a:spcPts val="600"/>
              </a:spcBef>
              <a:spcAft>
                <a:spcPts val="0"/>
              </a:spcAft>
              <a:buClr>
                <a:schemeClr val="dk2"/>
              </a:buClr>
              <a:buSzPts val="1400"/>
              <a:buFont typeface="Noto Sans Symbols"/>
              <a:buNone/>
            </a:pPr>
            <a:r>
              <a:t/>
            </a:r>
            <a:endParaRPr b="0" i="0" sz="1400" u="none" cap="none" strike="noStrike">
              <a:solidFill>
                <a:srgbClr val="000000"/>
              </a:solidFill>
              <a:latin typeface="Montserrat"/>
              <a:ea typeface="Montserrat"/>
              <a:cs typeface="Montserrat"/>
              <a:sym typeface="Montserrat"/>
            </a:endParaRPr>
          </a:p>
          <a:p>
            <a:pPr indent="-268288" lvl="1" marL="814388" marR="0" rtl="0" algn="l">
              <a:lnSpc>
                <a:spcPct val="100000"/>
              </a:lnSpc>
              <a:spcBef>
                <a:spcPts val="600"/>
              </a:spcBef>
              <a:spcAft>
                <a:spcPts val="0"/>
              </a:spcAft>
              <a:buClr>
                <a:schemeClr val="dk2"/>
              </a:buClr>
              <a:buSzPts val="1400"/>
              <a:buFont typeface="Noto Sans Symbols"/>
              <a:buNone/>
            </a:pPr>
            <a:r>
              <a:t/>
            </a:r>
            <a:endParaRPr b="0" i="0" sz="1400" u="none" cap="none" strike="noStrike">
              <a:solidFill>
                <a:srgbClr val="000000"/>
              </a:solidFill>
              <a:latin typeface="Montserrat"/>
              <a:ea typeface="Montserrat"/>
              <a:cs typeface="Montserrat"/>
              <a:sym typeface="Montserrat"/>
            </a:endParaRPr>
          </a:p>
          <a:p>
            <a:pPr indent="-357188" lvl="1" marL="814388" marR="0" rtl="0" algn="l">
              <a:lnSpc>
                <a:spcPct val="100000"/>
              </a:lnSpc>
              <a:spcBef>
                <a:spcPts val="600"/>
              </a:spcBef>
              <a:spcAft>
                <a:spcPts val="60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El resultado de esta consulta sería la inserción de un nuevo registro en la tabla empleados.</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298" name="Google Shape;298;p1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299" name="Google Shape;299;p1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0" name="Google Shape;300;p16"/>
          <p:cNvPicPr preferRelativeResize="0"/>
          <p:nvPr/>
        </p:nvPicPr>
        <p:blipFill rotWithShape="1">
          <a:blip r:embed="rId3">
            <a:alphaModFix/>
          </a:blip>
          <a:srcRect b="0" l="0" r="0" t="0"/>
          <a:stretch/>
        </p:blipFill>
        <p:spPr>
          <a:xfrm>
            <a:off x="1443355" y="1998345"/>
            <a:ext cx="7080250" cy="933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2"/>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Sentencias SQL</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306" name="Google Shape;306;p12"/>
          <p:cNvSpPr txBox="1"/>
          <p:nvPr/>
        </p:nvSpPr>
        <p:spPr>
          <a:xfrm>
            <a:off x="523049" y="1100914"/>
            <a:ext cx="8456828" cy="1189614"/>
          </a:xfrm>
          <a:prstGeom prst="rect">
            <a:avLst/>
          </a:prstGeom>
          <a:noFill/>
          <a:ln>
            <a:noFill/>
          </a:ln>
        </p:spPr>
        <p:txBody>
          <a:bodyPr anchorCtr="0" anchor="t" bIns="91425" lIns="91425" spcFirstLastPara="1" rIns="91425" wrap="square" tIns="91425">
            <a:noAutofit/>
          </a:bodyPr>
          <a:lstStyle/>
          <a:p>
            <a:pPr indent="-357188" lvl="1" marL="357188" marR="0" rtl="0" algn="l">
              <a:lnSpc>
                <a:spcPct val="100000"/>
              </a:lnSpc>
              <a:spcBef>
                <a:spcPts val="0"/>
              </a:spcBef>
              <a:spcAft>
                <a:spcPts val="0"/>
              </a:spcAft>
              <a:buClr>
                <a:schemeClr val="dk2"/>
              </a:buClr>
              <a:buSzPts val="1400"/>
              <a:buFont typeface="Noto Sans Symbols"/>
              <a:buChar char="❑"/>
            </a:pPr>
            <a:r>
              <a:rPr b="1" i="0" lang="es-AR" sz="1400" u="none" cap="none" strike="noStrike">
                <a:solidFill>
                  <a:schemeClr val="accent1"/>
                </a:solidFill>
                <a:latin typeface="Montserrat"/>
                <a:ea typeface="Montserrat"/>
                <a:cs typeface="Montserrat"/>
                <a:sym typeface="Montserrat"/>
              </a:rPr>
              <a:t>DE MODIFICACIÓN</a:t>
            </a:r>
            <a:endParaRPr b="0" i="0" sz="1400" u="none" cap="none" strike="noStrike">
              <a:solidFill>
                <a:srgbClr val="000000"/>
              </a:solidFill>
              <a:latin typeface="Arial"/>
              <a:ea typeface="Arial"/>
              <a:cs typeface="Arial"/>
              <a:sym typeface="Arial"/>
            </a:endParaRPr>
          </a:p>
          <a:p>
            <a:pPr indent="-357188" lvl="1" marL="814388" marR="0" rtl="0" algn="l">
              <a:lnSpc>
                <a:spcPct val="100000"/>
              </a:lnSpc>
              <a:spcBef>
                <a:spcPts val="600"/>
              </a:spcBef>
              <a:spcAft>
                <a:spcPts val="0"/>
              </a:spcAft>
              <a:buClr>
                <a:schemeClr val="dk2"/>
              </a:buClr>
              <a:buSzPts val="1400"/>
              <a:buFont typeface="Noto Sans Symbols"/>
              <a:buChar char="❑"/>
            </a:pPr>
            <a:r>
              <a:rPr b="1" i="0" lang="es-AR" sz="1400" u="none" cap="none" strike="noStrike">
                <a:solidFill>
                  <a:srgbClr val="000000"/>
                </a:solidFill>
                <a:latin typeface="Montserrat"/>
                <a:ea typeface="Montserrat"/>
                <a:cs typeface="Montserrat"/>
                <a:sym typeface="Montserrat"/>
              </a:rPr>
              <a:t>UPDATE: </a:t>
            </a:r>
            <a:r>
              <a:rPr b="0" i="0" lang="es-AR" sz="1400" u="none" cap="none" strike="noStrike">
                <a:solidFill>
                  <a:srgbClr val="000000"/>
                </a:solidFill>
                <a:latin typeface="Montserrat"/>
                <a:ea typeface="Montserrat"/>
                <a:cs typeface="Montserrat"/>
                <a:sym typeface="Montserrat"/>
              </a:rPr>
              <a:t>es utilizada para especificar en que tabla se pretende modificar un dato.</a:t>
            </a:r>
            <a:endParaRPr b="0" i="0" sz="1400" u="none" cap="none" strike="noStrike">
              <a:solidFill>
                <a:srgbClr val="000000"/>
              </a:solidFill>
              <a:latin typeface="Arial"/>
              <a:ea typeface="Arial"/>
              <a:cs typeface="Arial"/>
              <a:sym typeface="Arial"/>
            </a:endParaRPr>
          </a:p>
          <a:p>
            <a:pPr indent="-357188" lvl="1" marL="814388" marR="0" rtl="0" algn="l">
              <a:lnSpc>
                <a:spcPct val="100000"/>
              </a:lnSpc>
              <a:spcBef>
                <a:spcPts val="600"/>
              </a:spcBef>
              <a:spcAft>
                <a:spcPts val="600"/>
              </a:spcAft>
              <a:buClr>
                <a:schemeClr val="dk2"/>
              </a:buClr>
              <a:buSzPts val="1400"/>
              <a:buFont typeface="Noto Sans Symbols"/>
              <a:buChar char="❑"/>
            </a:pPr>
            <a:r>
              <a:rPr b="1" i="0" lang="es-AR" sz="1400" u="none" cap="none" strike="noStrike">
                <a:solidFill>
                  <a:srgbClr val="000000"/>
                </a:solidFill>
                <a:latin typeface="Montserrat"/>
                <a:ea typeface="Montserrat"/>
                <a:cs typeface="Montserrat"/>
                <a:sym typeface="Montserrat"/>
              </a:rPr>
              <a:t>SET : </a:t>
            </a:r>
            <a:r>
              <a:rPr b="0" i="0" lang="es-AR" sz="1400" u="none" cap="none" strike="noStrike">
                <a:solidFill>
                  <a:srgbClr val="000000"/>
                </a:solidFill>
                <a:latin typeface="Montserrat"/>
                <a:ea typeface="Montserrat"/>
                <a:cs typeface="Montserrat"/>
                <a:sym typeface="Montserrat"/>
              </a:rPr>
              <a:t>Se utiliza en conjunto con </a:t>
            </a:r>
            <a:r>
              <a:rPr b="1" i="0" lang="es-AR" sz="1400" u="none" cap="none" strike="noStrike">
                <a:solidFill>
                  <a:srgbClr val="000000"/>
                </a:solidFill>
                <a:latin typeface="Montserrat"/>
                <a:ea typeface="Montserrat"/>
                <a:cs typeface="Montserrat"/>
                <a:sym typeface="Montserrat"/>
              </a:rPr>
              <a:t>UPDATE</a:t>
            </a:r>
            <a:r>
              <a:rPr b="0" i="0" lang="es-AR" sz="1400" u="none" cap="none" strike="noStrike">
                <a:solidFill>
                  <a:srgbClr val="000000"/>
                </a:solidFill>
                <a:latin typeface="Montserrat"/>
                <a:ea typeface="Montserrat"/>
                <a:cs typeface="Montserrat"/>
                <a:sym typeface="Montserrat"/>
              </a:rPr>
              <a:t> para especificar cuál será el nuevo valor/dato para el campo de ese/os registro/s en particular.</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307" name="Google Shape;307;p1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308" name="Google Shape;308;p1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2"/>
          <p:cNvSpPr/>
          <p:nvPr/>
        </p:nvSpPr>
        <p:spPr>
          <a:xfrm>
            <a:off x="1526151" y="3233897"/>
            <a:ext cx="6450624" cy="1111934"/>
          </a:xfrm>
          <a:prstGeom prst="roundRect">
            <a:avLst>
              <a:gd fmla="val 16667" name="adj"/>
            </a:avLst>
          </a:prstGeom>
          <a:solidFill>
            <a:srgbClr val="F2F2F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AR" sz="1400" u="none" cap="none" strike="noStrike">
                <a:solidFill>
                  <a:srgbClr val="9D66F9"/>
                </a:solidFill>
                <a:latin typeface="Montserrat"/>
                <a:ea typeface="Montserrat"/>
                <a:cs typeface="Montserrat"/>
                <a:sym typeface="Montserrat"/>
              </a:rPr>
              <a:t>¡CUIDADO! Si no hay cláusula WHERE lo que ocurrirá es que se actualizarán todas las T-uplas de la tabla.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s-AR" sz="1400" u="none" cap="none" strike="noStrike">
                <a:solidFill>
                  <a:srgbClr val="9D66F9"/>
                </a:solidFill>
                <a:latin typeface="Montserrat"/>
                <a:ea typeface="Montserrat"/>
                <a:cs typeface="Montserrat"/>
                <a:sym typeface="Montserrat"/>
              </a:rPr>
              <a:t>Esto es un error muy común que cometen algunos usuarios de base de datos.</a:t>
            </a:r>
            <a:endParaRPr b="0" i="0" sz="1400" u="none" cap="none" strike="noStrike">
              <a:solidFill>
                <a:srgbClr val="9D66F9"/>
              </a:solidFill>
              <a:latin typeface="Montserrat"/>
              <a:ea typeface="Montserrat"/>
              <a:cs typeface="Montserrat"/>
              <a:sym typeface="Montserrat"/>
            </a:endParaRPr>
          </a:p>
        </p:txBody>
      </p:sp>
      <p:sp>
        <p:nvSpPr>
          <p:cNvPr id="310" name="Google Shape;310;p12"/>
          <p:cNvSpPr txBox="1"/>
          <p:nvPr/>
        </p:nvSpPr>
        <p:spPr>
          <a:xfrm>
            <a:off x="965235" y="2290528"/>
            <a:ext cx="7717038" cy="50362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s-AR" sz="1200" u="none" cap="none" strike="noStrike">
                <a:solidFill>
                  <a:srgbClr val="9D66F9"/>
                </a:solidFill>
                <a:latin typeface="Montserrat"/>
                <a:ea typeface="Montserrat"/>
                <a:cs typeface="Montserrat"/>
                <a:sym typeface="Montserrat"/>
              </a:rPr>
              <a:t>Para hacer un UPDATE vamos a la tabla donde queremos actualizar los datos – Clic derecho – Send to SQL Editor – Update Statement</a:t>
            </a:r>
            <a:endParaRPr b="1" i="0" sz="1200" u="none" cap="none" strike="noStrike">
              <a:solidFill>
                <a:srgbClr val="9D66F9"/>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2"/>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Sentencias SQL</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316" name="Google Shape;316;p52"/>
          <p:cNvSpPr txBox="1"/>
          <p:nvPr/>
        </p:nvSpPr>
        <p:spPr>
          <a:xfrm>
            <a:off x="523049" y="1100914"/>
            <a:ext cx="8456828" cy="345842"/>
          </a:xfrm>
          <a:prstGeom prst="rect">
            <a:avLst/>
          </a:prstGeom>
          <a:noFill/>
          <a:ln>
            <a:noFill/>
          </a:ln>
        </p:spPr>
        <p:txBody>
          <a:bodyPr anchorCtr="0" anchor="t" bIns="91425" lIns="91425" spcFirstLastPara="1" rIns="91425" wrap="square" tIns="91425">
            <a:noAutofit/>
          </a:bodyPr>
          <a:lstStyle/>
          <a:p>
            <a:pPr indent="-357188" lvl="1" marL="357188" marR="0" rtl="0" algn="l">
              <a:lnSpc>
                <a:spcPct val="100000"/>
              </a:lnSpc>
              <a:spcBef>
                <a:spcPts val="0"/>
              </a:spcBef>
              <a:spcAft>
                <a:spcPts val="0"/>
              </a:spcAft>
              <a:buClr>
                <a:schemeClr val="dk2"/>
              </a:buClr>
              <a:buSzPts val="1400"/>
              <a:buFont typeface="Noto Sans Symbols"/>
              <a:buChar char="❑"/>
            </a:pPr>
            <a:r>
              <a:rPr b="1" i="0" lang="es-AR" sz="1400" u="none" cap="none" strike="noStrike">
                <a:solidFill>
                  <a:schemeClr val="accent1"/>
                </a:solidFill>
                <a:latin typeface="Montserrat"/>
                <a:ea typeface="Montserrat"/>
                <a:cs typeface="Montserrat"/>
                <a:sym typeface="Montserrat"/>
              </a:rPr>
              <a:t>DE MODIFICACIÓN: ejemplo</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317" name="Google Shape;317;p5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318" name="Google Shape;318;p5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9" name="Google Shape;319;p52"/>
          <p:cNvPicPr preferRelativeResize="0"/>
          <p:nvPr/>
        </p:nvPicPr>
        <p:blipFill rotWithShape="1">
          <a:blip r:embed="rId3">
            <a:alphaModFix/>
          </a:blip>
          <a:srcRect b="0" l="0" r="0" t="0"/>
          <a:stretch/>
        </p:blipFill>
        <p:spPr>
          <a:xfrm>
            <a:off x="1852611" y="3553869"/>
            <a:ext cx="5438775" cy="285750"/>
          </a:xfrm>
          <a:prstGeom prst="rect">
            <a:avLst/>
          </a:prstGeom>
          <a:noFill/>
          <a:ln>
            <a:noFill/>
          </a:ln>
        </p:spPr>
      </p:pic>
      <p:pic>
        <p:nvPicPr>
          <p:cNvPr id="320" name="Google Shape;320;p52"/>
          <p:cNvPicPr preferRelativeResize="0"/>
          <p:nvPr/>
        </p:nvPicPr>
        <p:blipFill rotWithShape="1">
          <a:blip r:embed="rId4">
            <a:alphaModFix/>
          </a:blip>
          <a:srcRect b="0" l="0" r="0" t="0"/>
          <a:stretch/>
        </p:blipFill>
        <p:spPr>
          <a:xfrm>
            <a:off x="1624010" y="1665801"/>
            <a:ext cx="5895975" cy="1323975"/>
          </a:xfrm>
          <a:prstGeom prst="rect">
            <a:avLst/>
          </a:prstGeom>
          <a:noFill/>
          <a:ln>
            <a:noFill/>
          </a:ln>
        </p:spPr>
      </p:pic>
      <p:pic>
        <p:nvPicPr>
          <p:cNvPr id="321" name="Google Shape;321;p52"/>
          <p:cNvPicPr preferRelativeResize="0"/>
          <p:nvPr/>
        </p:nvPicPr>
        <p:blipFill rotWithShape="1">
          <a:blip r:embed="rId5">
            <a:alphaModFix/>
          </a:blip>
          <a:srcRect b="0" l="0" r="0" t="0"/>
          <a:stretch/>
        </p:blipFill>
        <p:spPr>
          <a:xfrm>
            <a:off x="1851100" y="4088313"/>
            <a:ext cx="5800725" cy="285750"/>
          </a:xfrm>
          <a:prstGeom prst="rect">
            <a:avLst/>
          </a:prstGeom>
          <a:noFill/>
          <a:ln>
            <a:noFill/>
          </a:ln>
        </p:spPr>
      </p:pic>
      <p:sp>
        <p:nvSpPr>
          <p:cNvPr id="322" name="Google Shape;322;p52"/>
          <p:cNvSpPr txBox="1"/>
          <p:nvPr/>
        </p:nvSpPr>
        <p:spPr>
          <a:xfrm>
            <a:off x="650857" y="4034722"/>
            <a:ext cx="1200243" cy="33934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9D66F9"/>
                </a:solidFill>
                <a:latin typeface="Montserrat"/>
                <a:ea typeface="Montserrat"/>
                <a:cs typeface="Montserrat"/>
                <a:sym typeface="Montserrat"/>
              </a:rPr>
              <a:t>Actualizado</a:t>
            </a:r>
            <a:endParaRPr b="0" i="0" sz="1200" u="none" cap="none" strike="noStrike">
              <a:solidFill>
                <a:srgbClr val="9D66F9"/>
              </a:solidFill>
              <a:latin typeface="Arial"/>
              <a:ea typeface="Arial"/>
              <a:cs typeface="Arial"/>
              <a:sym typeface="Arial"/>
            </a:endParaRPr>
          </a:p>
        </p:txBody>
      </p:sp>
      <p:sp>
        <p:nvSpPr>
          <p:cNvPr id="323" name="Google Shape;323;p52"/>
          <p:cNvSpPr txBox="1"/>
          <p:nvPr/>
        </p:nvSpPr>
        <p:spPr>
          <a:xfrm>
            <a:off x="1009969" y="3527073"/>
            <a:ext cx="841131" cy="33934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9D66F9"/>
                </a:solidFill>
                <a:latin typeface="Montserrat"/>
                <a:ea typeface="Montserrat"/>
                <a:cs typeface="Montserrat"/>
                <a:sym typeface="Montserrat"/>
              </a:rPr>
              <a:t>Original</a:t>
            </a:r>
            <a:endParaRPr b="0" i="0" sz="1200" u="none" cap="none" strike="noStrike">
              <a:solidFill>
                <a:srgbClr val="9D66F9"/>
              </a:solidFill>
              <a:latin typeface="Arial"/>
              <a:ea typeface="Arial"/>
              <a:cs typeface="Arial"/>
              <a:sym typeface="Arial"/>
            </a:endParaRPr>
          </a:p>
        </p:txBody>
      </p:sp>
      <p:sp>
        <p:nvSpPr>
          <p:cNvPr id="324" name="Google Shape;324;p52"/>
          <p:cNvSpPr/>
          <p:nvPr/>
        </p:nvSpPr>
        <p:spPr>
          <a:xfrm>
            <a:off x="3332284" y="2674196"/>
            <a:ext cx="1063869" cy="413132"/>
          </a:xfrm>
          <a:prstGeom prst="ellipse">
            <a:avLst/>
          </a:prstGeom>
          <a:noFill/>
          <a:ln cap="flat" cmpd="sng" w="25400">
            <a:solidFill>
              <a:srgbClr val="724AB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5" name="Google Shape;325;p52"/>
          <p:cNvSpPr/>
          <p:nvPr/>
        </p:nvSpPr>
        <p:spPr>
          <a:xfrm>
            <a:off x="2215662" y="3103685"/>
            <a:ext cx="1635369" cy="413238"/>
          </a:xfrm>
          <a:custGeom>
            <a:rect b="b" l="l" r="r" t="t"/>
            <a:pathLst>
              <a:path extrusionOk="0" h="413238" w="1635369">
                <a:moveTo>
                  <a:pt x="1635369" y="0"/>
                </a:moveTo>
                <a:lnTo>
                  <a:pt x="1635369" y="175846"/>
                </a:lnTo>
                <a:lnTo>
                  <a:pt x="0" y="175846"/>
                </a:lnTo>
                <a:lnTo>
                  <a:pt x="0" y="413238"/>
                </a:lnTo>
              </a:path>
            </a:pathLst>
          </a:custGeom>
          <a:noFill/>
          <a:ln cap="flat" cmpd="sng" w="25400">
            <a:solidFill>
              <a:srgbClr val="724AB5"/>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6" name="Google Shape;326;p52"/>
          <p:cNvSpPr/>
          <p:nvPr/>
        </p:nvSpPr>
        <p:spPr>
          <a:xfrm>
            <a:off x="7168294" y="2201905"/>
            <a:ext cx="246184" cy="534179"/>
          </a:xfrm>
          <a:prstGeom prst="rightBrace">
            <a:avLst>
              <a:gd fmla="val 8333" name="adj1"/>
              <a:gd fmla="val 50000" name="adj2"/>
            </a:avLst>
          </a:prstGeom>
          <a:noFill/>
          <a:ln cap="flat" cmpd="sng" w="9525">
            <a:solidFill>
              <a:srgbClr val="985FF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27" name="Google Shape;327;p52"/>
          <p:cNvSpPr txBox="1"/>
          <p:nvPr/>
        </p:nvSpPr>
        <p:spPr>
          <a:xfrm>
            <a:off x="7519985" y="2091267"/>
            <a:ext cx="1320645" cy="78703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9D66F9"/>
                </a:solidFill>
                <a:latin typeface="Montserrat"/>
                <a:ea typeface="Montserrat"/>
                <a:cs typeface="Montserrat"/>
                <a:sym typeface="Montserrat"/>
              </a:rPr>
              <a:t>Campos a modificar y nuevos valores</a:t>
            </a:r>
            <a:endParaRPr b="0" i="0" sz="1200" u="none" cap="none" strike="noStrike">
              <a:solidFill>
                <a:srgbClr val="9D66F9"/>
              </a:solidFill>
              <a:latin typeface="Arial"/>
              <a:ea typeface="Arial"/>
              <a:cs typeface="Arial"/>
              <a:sym typeface="Arial"/>
            </a:endParaRPr>
          </a:p>
        </p:txBody>
      </p:sp>
      <p:sp>
        <p:nvSpPr>
          <p:cNvPr id="328" name="Google Shape;328;p52"/>
          <p:cNvSpPr/>
          <p:nvPr/>
        </p:nvSpPr>
        <p:spPr>
          <a:xfrm>
            <a:off x="4565768" y="2710981"/>
            <a:ext cx="246184" cy="278796"/>
          </a:xfrm>
          <a:prstGeom prst="rightBrace">
            <a:avLst>
              <a:gd fmla="val 8333" name="adj1"/>
              <a:gd fmla="val 50000" name="adj2"/>
            </a:avLst>
          </a:prstGeom>
          <a:noFill/>
          <a:ln cap="flat" cmpd="sng" w="9525">
            <a:solidFill>
              <a:srgbClr val="985FF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29" name="Google Shape;329;p52"/>
          <p:cNvSpPr txBox="1"/>
          <p:nvPr/>
        </p:nvSpPr>
        <p:spPr>
          <a:xfrm>
            <a:off x="4834664" y="2677337"/>
            <a:ext cx="2456722" cy="36074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9D66F9"/>
                </a:solidFill>
                <a:latin typeface="Montserrat"/>
                <a:ea typeface="Montserrat"/>
                <a:cs typeface="Montserrat"/>
                <a:sym typeface="Montserrat"/>
              </a:rPr>
              <a:t>Condición </a:t>
            </a:r>
            <a:r>
              <a:rPr b="1" i="1" lang="es-AR" sz="1200" u="none" cap="none" strike="noStrike">
                <a:solidFill>
                  <a:srgbClr val="9D66F9"/>
                </a:solidFill>
                <a:latin typeface="Montserrat"/>
                <a:ea typeface="Montserrat"/>
                <a:cs typeface="Montserrat"/>
                <a:sym typeface="Montserrat"/>
              </a:rPr>
              <a:t>(fundamental)</a:t>
            </a:r>
            <a:endParaRPr b="0" i="0" sz="1200" u="none" cap="none" strike="noStrike">
              <a:solidFill>
                <a:srgbClr val="9D66F9"/>
              </a:solidFill>
              <a:latin typeface="Arial"/>
              <a:ea typeface="Arial"/>
              <a:cs typeface="Arial"/>
              <a:sym typeface="Arial"/>
            </a:endParaRPr>
          </a:p>
        </p:txBody>
      </p:sp>
      <p:grpSp>
        <p:nvGrpSpPr>
          <p:cNvPr id="330" name="Google Shape;330;p52"/>
          <p:cNvGrpSpPr/>
          <p:nvPr/>
        </p:nvGrpSpPr>
        <p:grpSpPr>
          <a:xfrm>
            <a:off x="6480959" y="566231"/>
            <a:ext cx="2587398" cy="398619"/>
            <a:chOff x="7694431" y="644502"/>
            <a:chExt cx="2587398" cy="398619"/>
          </a:xfrm>
        </p:grpSpPr>
        <p:pic>
          <p:nvPicPr>
            <p:cNvPr id="331" name="Google Shape;331;p52"/>
            <p:cNvPicPr preferRelativeResize="0"/>
            <p:nvPr/>
          </p:nvPicPr>
          <p:blipFill rotWithShape="1">
            <a:blip r:embed="rId6">
              <a:alphaModFix/>
            </a:blip>
            <a:srcRect b="0" l="0" r="0" t="0"/>
            <a:stretch/>
          </p:blipFill>
          <p:spPr>
            <a:xfrm>
              <a:off x="7694431" y="644502"/>
              <a:ext cx="423024" cy="398619"/>
            </a:xfrm>
            <a:prstGeom prst="rect">
              <a:avLst/>
            </a:prstGeom>
            <a:noFill/>
            <a:ln>
              <a:noFill/>
            </a:ln>
          </p:spPr>
        </p:pic>
        <p:sp>
          <p:nvSpPr>
            <p:cNvPr id="332" name="Google Shape;332;p52"/>
            <p:cNvSpPr txBox="1"/>
            <p:nvPr/>
          </p:nvSpPr>
          <p:spPr>
            <a:xfrm>
              <a:off x="8117455" y="657656"/>
              <a:ext cx="216437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1" lang="es-AR" sz="1400" u="none" cap="none" strike="noStrike">
                  <a:solidFill>
                    <a:schemeClr val="accent1"/>
                  </a:solidFill>
                  <a:latin typeface="Arial"/>
                  <a:ea typeface="Arial"/>
                  <a:cs typeface="Arial"/>
                  <a:sym typeface="Arial"/>
                </a:rPr>
                <a:t>Actualizar este registro</a:t>
              </a:r>
              <a:endParaRPr b="1" i="1" sz="1400" u="none" cap="none" strike="noStrike">
                <a:solidFill>
                  <a:schemeClr val="accent1"/>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7"/>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Ejemplos sentencias SQL</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338" name="Google Shape;338;p17"/>
          <p:cNvSpPr txBox="1"/>
          <p:nvPr/>
        </p:nvSpPr>
        <p:spPr>
          <a:xfrm>
            <a:off x="370649" y="948513"/>
            <a:ext cx="8456828" cy="28973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id="339" name="Google Shape;339;p17"/>
          <p:cNvSpPr txBox="1"/>
          <p:nvPr/>
        </p:nvSpPr>
        <p:spPr>
          <a:xfrm>
            <a:off x="523049" y="1100913"/>
            <a:ext cx="8456828" cy="2897345"/>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1" i="0" lang="es-AR" sz="1400" u="none" cap="none" strike="noStrike">
                <a:solidFill>
                  <a:schemeClr val="accent1"/>
                </a:solidFill>
                <a:latin typeface="Montserrat"/>
                <a:ea typeface="Montserrat"/>
                <a:cs typeface="Montserrat"/>
                <a:sym typeface="Montserrat"/>
              </a:rPr>
              <a:t>DE MODIFICACIÓN</a:t>
            </a:r>
            <a:endParaRPr b="0" i="0" sz="1400" u="none" cap="none" strike="noStrike">
              <a:solidFill>
                <a:srgbClr val="000000"/>
              </a:solidFill>
              <a:latin typeface="Montserrat"/>
              <a:ea typeface="Montserrat"/>
              <a:cs typeface="Montserrat"/>
              <a:sym typeface="Montserrat"/>
            </a:endParaRPr>
          </a:p>
          <a:p>
            <a:pPr indent="-357188" lvl="1" marL="8143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Supongamos que tenemos la tabla empleados y queremos modificar la fecha de nacimiento de “Juan Perez” que tiene el id empleado 1.</a:t>
            </a:r>
            <a:endParaRPr b="0" i="0" sz="1400" u="none" cap="none" strike="noStrike">
              <a:solidFill>
                <a:srgbClr val="000000"/>
              </a:solidFill>
              <a:latin typeface="Arial"/>
              <a:ea typeface="Arial"/>
              <a:cs typeface="Arial"/>
              <a:sym typeface="Arial"/>
            </a:endParaRPr>
          </a:p>
          <a:p>
            <a:pPr indent="-268288" lvl="1" marL="814388" marR="0" rtl="0" algn="l">
              <a:lnSpc>
                <a:spcPct val="100000"/>
              </a:lnSpc>
              <a:spcBef>
                <a:spcPts val="600"/>
              </a:spcBef>
              <a:spcAft>
                <a:spcPts val="0"/>
              </a:spcAft>
              <a:buClr>
                <a:schemeClr val="dk2"/>
              </a:buClr>
              <a:buSzPts val="1400"/>
              <a:buFont typeface="Noto Sans Symbols"/>
              <a:buNone/>
            </a:pPr>
            <a:r>
              <a:t/>
            </a:r>
            <a:endParaRPr b="0" i="0" sz="1400" u="none" cap="none" strike="noStrike">
              <a:solidFill>
                <a:srgbClr val="000000"/>
              </a:solidFill>
              <a:latin typeface="Montserrat"/>
              <a:ea typeface="Montserrat"/>
              <a:cs typeface="Montserrat"/>
              <a:sym typeface="Montserrat"/>
            </a:endParaRPr>
          </a:p>
          <a:p>
            <a:pPr indent="-268288" lvl="1" marL="814388" marR="0" rtl="0" algn="l">
              <a:lnSpc>
                <a:spcPct val="100000"/>
              </a:lnSpc>
              <a:spcBef>
                <a:spcPts val="600"/>
              </a:spcBef>
              <a:spcAft>
                <a:spcPts val="0"/>
              </a:spcAft>
              <a:buClr>
                <a:schemeClr val="dk2"/>
              </a:buClr>
              <a:buSzPts val="1400"/>
              <a:buFont typeface="Noto Sans Symbols"/>
              <a:buNone/>
            </a:pPr>
            <a:r>
              <a:t/>
            </a:r>
            <a:endParaRPr b="0" i="0" sz="1400" u="none" cap="none" strike="noStrike">
              <a:solidFill>
                <a:srgbClr val="000000"/>
              </a:solidFill>
              <a:latin typeface="Montserrat"/>
              <a:ea typeface="Montserrat"/>
              <a:cs typeface="Montserrat"/>
              <a:sym typeface="Montserrat"/>
            </a:endParaRPr>
          </a:p>
          <a:p>
            <a:pPr indent="-268288" lvl="1" marL="814388" marR="0" rtl="0" algn="l">
              <a:lnSpc>
                <a:spcPct val="100000"/>
              </a:lnSpc>
              <a:spcBef>
                <a:spcPts val="600"/>
              </a:spcBef>
              <a:spcAft>
                <a:spcPts val="0"/>
              </a:spcAft>
              <a:buClr>
                <a:schemeClr val="dk2"/>
              </a:buClr>
              <a:buSzPts val="1400"/>
              <a:buFont typeface="Noto Sans Symbols"/>
              <a:buNone/>
            </a:pPr>
            <a:r>
              <a:t/>
            </a:r>
            <a:endParaRPr b="0" i="0" sz="1400" u="none" cap="none" strike="noStrike">
              <a:solidFill>
                <a:srgbClr val="000000"/>
              </a:solidFill>
              <a:latin typeface="Montserrat"/>
              <a:ea typeface="Montserrat"/>
              <a:cs typeface="Montserrat"/>
              <a:sym typeface="Montserrat"/>
            </a:endParaRPr>
          </a:p>
          <a:p>
            <a:pPr indent="-268288" lvl="1" marL="814388" marR="0" rtl="0" algn="l">
              <a:lnSpc>
                <a:spcPct val="100000"/>
              </a:lnSpc>
              <a:spcBef>
                <a:spcPts val="600"/>
              </a:spcBef>
              <a:spcAft>
                <a:spcPts val="0"/>
              </a:spcAft>
              <a:buClr>
                <a:schemeClr val="dk2"/>
              </a:buClr>
              <a:buSzPts val="1400"/>
              <a:buFont typeface="Noto Sans Symbols"/>
              <a:buNone/>
            </a:pPr>
            <a:r>
              <a:t/>
            </a:r>
            <a:endParaRPr b="0" i="0" sz="1400" u="none" cap="none" strike="noStrike">
              <a:solidFill>
                <a:srgbClr val="000000"/>
              </a:solidFill>
              <a:latin typeface="Montserrat"/>
              <a:ea typeface="Montserrat"/>
              <a:cs typeface="Montserrat"/>
              <a:sym typeface="Montserrat"/>
            </a:endParaRPr>
          </a:p>
          <a:p>
            <a:pPr indent="-357188" lvl="1" marL="814388" marR="0" rtl="0" algn="l">
              <a:lnSpc>
                <a:spcPct val="100000"/>
              </a:lnSpc>
              <a:spcBef>
                <a:spcPts val="600"/>
              </a:spcBef>
              <a:spcAft>
                <a:spcPts val="60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Si no colocamos la cláusula WHERE, se modificarían las fechas de nacimiento de TODOS los registros de la tabla.</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340" name="Google Shape;340;p1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341" name="Google Shape;341;p1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42" name="Google Shape;342;p17"/>
          <p:cNvPicPr preferRelativeResize="0"/>
          <p:nvPr/>
        </p:nvPicPr>
        <p:blipFill rotWithShape="1">
          <a:blip r:embed="rId3">
            <a:alphaModFix/>
          </a:blip>
          <a:srcRect b="0" l="0" r="0" t="0"/>
          <a:stretch/>
        </p:blipFill>
        <p:spPr>
          <a:xfrm>
            <a:off x="1432561" y="1997452"/>
            <a:ext cx="4671060" cy="105081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3"/>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Sentencias SQL</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348" name="Google Shape;348;p13"/>
          <p:cNvSpPr txBox="1"/>
          <p:nvPr/>
        </p:nvSpPr>
        <p:spPr>
          <a:xfrm>
            <a:off x="370649" y="948513"/>
            <a:ext cx="8456828" cy="28973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id="349" name="Google Shape;349;p13"/>
          <p:cNvSpPr txBox="1"/>
          <p:nvPr/>
        </p:nvSpPr>
        <p:spPr>
          <a:xfrm>
            <a:off x="523049" y="1100913"/>
            <a:ext cx="8456828" cy="2897345"/>
          </a:xfrm>
          <a:prstGeom prst="rect">
            <a:avLst/>
          </a:prstGeom>
          <a:noFill/>
          <a:ln>
            <a:noFill/>
          </a:ln>
        </p:spPr>
        <p:txBody>
          <a:bodyPr anchorCtr="0" anchor="t" bIns="91425" lIns="91425" spcFirstLastPara="1" rIns="91425" wrap="square" tIns="91425">
            <a:noAutofit/>
          </a:bodyPr>
          <a:lstStyle/>
          <a:p>
            <a:pPr indent="-357188" lvl="1" marL="357188" marR="0" rtl="0" algn="l">
              <a:lnSpc>
                <a:spcPct val="100000"/>
              </a:lnSpc>
              <a:spcBef>
                <a:spcPts val="0"/>
              </a:spcBef>
              <a:spcAft>
                <a:spcPts val="0"/>
              </a:spcAft>
              <a:buClr>
                <a:schemeClr val="dk2"/>
              </a:buClr>
              <a:buSzPts val="1400"/>
              <a:buFont typeface="Noto Sans Symbols"/>
              <a:buChar char="❑"/>
            </a:pPr>
            <a:r>
              <a:rPr b="1" i="0" lang="es-AR" sz="1400" u="none" cap="none" strike="noStrike">
                <a:solidFill>
                  <a:schemeClr val="accent1"/>
                </a:solidFill>
                <a:latin typeface="Montserrat"/>
                <a:ea typeface="Montserrat"/>
                <a:cs typeface="Montserrat"/>
                <a:sym typeface="Montserrat"/>
              </a:rPr>
              <a:t>DE BAJA</a:t>
            </a:r>
            <a:endParaRPr b="0" i="0" sz="1400" u="none" cap="none" strike="noStrike">
              <a:solidFill>
                <a:srgbClr val="000000"/>
              </a:solidFill>
              <a:latin typeface="Arial"/>
              <a:ea typeface="Arial"/>
              <a:cs typeface="Arial"/>
              <a:sym typeface="Arial"/>
            </a:endParaRPr>
          </a:p>
          <a:p>
            <a:pPr indent="-357188" lvl="1" marL="814388" marR="0" rtl="0" algn="l">
              <a:lnSpc>
                <a:spcPct val="100000"/>
              </a:lnSpc>
              <a:spcBef>
                <a:spcPts val="600"/>
              </a:spcBef>
              <a:spcAft>
                <a:spcPts val="600"/>
              </a:spcAft>
              <a:buClr>
                <a:schemeClr val="dk2"/>
              </a:buClr>
              <a:buSzPts val="1400"/>
              <a:buFont typeface="Noto Sans Symbols"/>
              <a:buChar char="❑"/>
            </a:pPr>
            <a:r>
              <a:rPr b="1" i="0" lang="es-AR" sz="1400" u="none" cap="none" strike="noStrike">
                <a:solidFill>
                  <a:srgbClr val="000000"/>
                </a:solidFill>
                <a:latin typeface="Montserrat"/>
                <a:ea typeface="Montserrat"/>
                <a:cs typeface="Montserrat"/>
                <a:sym typeface="Montserrat"/>
              </a:rPr>
              <a:t>DELETE:</a:t>
            </a:r>
            <a:r>
              <a:rPr b="0" i="0" lang="es-AR" sz="1400" u="none" cap="none" strike="noStrike">
                <a:solidFill>
                  <a:srgbClr val="000000"/>
                </a:solidFill>
                <a:latin typeface="Montserrat"/>
                <a:ea typeface="Montserrat"/>
                <a:cs typeface="Montserrat"/>
                <a:sym typeface="Montserrat"/>
              </a:rPr>
              <a:t> es utilizada para eliminar uno o varios registro/s de una tabla de forma permanente.</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350" name="Google Shape;350;p1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351" name="Google Shape;351;p1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3"/>
          <p:cNvSpPr/>
          <p:nvPr/>
        </p:nvSpPr>
        <p:spPr>
          <a:xfrm>
            <a:off x="1501140" y="3494634"/>
            <a:ext cx="6450624" cy="1111934"/>
          </a:xfrm>
          <a:prstGeom prst="roundRect">
            <a:avLst>
              <a:gd fmla="val 16667" name="adj"/>
            </a:avLst>
          </a:prstGeom>
          <a:solidFill>
            <a:srgbClr val="F2F2F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AR" sz="1400" u="none" cap="none" strike="noStrike">
                <a:solidFill>
                  <a:srgbClr val="9D66F9"/>
                </a:solidFill>
                <a:latin typeface="Montserrat"/>
                <a:ea typeface="Montserrat"/>
                <a:cs typeface="Montserrat"/>
                <a:sym typeface="Montserrat"/>
              </a:rPr>
              <a:t>Acá hacemos la misma salvedad que en el caso del UPDATE, </a:t>
            </a:r>
            <a:r>
              <a:rPr b="1" i="0" lang="es-AR" sz="1400" u="none" cap="none" strike="noStrike">
                <a:solidFill>
                  <a:srgbClr val="9D66F9"/>
                </a:solidFill>
                <a:latin typeface="Montserrat"/>
                <a:ea typeface="Montserrat"/>
                <a:cs typeface="Montserrat"/>
                <a:sym typeface="Montserrat"/>
              </a:rPr>
              <a:t>si no se usa la cláusula WHERE lo que ocurrirá es que se eliminarán TODAS las T-uplas de la tabla y la misma quedará vacía</a:t>
            </a:r>
            <a:r>
              <a:rPr b="0" i="0" lang="es-AR" sz="1400" u="none" cap="none" strike="noStrike">
                <a:solidFill>
                  <a:srgbClr val="9D66F9"/>
                </a:solidFill>
                <a:latin typeface="Montserrat"/>
                <a:ea typeface="Montserrat"/>
                <a:cs typeface="Montserrat"/>
                <a:sym typeface="Montserrat"/>
              </a:rPr>
              <a:t>, lo que no es la intención habitual.</a:t>
            </a:r>
            <a:endParaRPr b="0" i="0" sz="1400" u="none" cap="none" strike="noStrike">
              <a:solidFill>
                <a:srgbClr val="9D66F9"/>
              </a:solidFill>
              <a:latin typeface="Montserrat"/>
              <a:ea typeface="Montserrat"/>
              <a:cs typeface="Montserrat"/>
              <a:sym typeface="Montserrat"/>
            </a:endParaRPr>
          </a:p>
        </p:txBody>
      </p:sp>
      <p:sp>
        <p:nvSpPr>
          <p:cNvPr id="353" name="Google Shape;353;p13"/>
          <p:cNvSpPr txBox="1"/>
          <p:nvPr/>
        </p:nvSpPr>
        <p:spPr>
          <a:xfrm>
            <a:off x="1110439" y="2045962"/>
            <a:ext cx="7717038" cy="50362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s-AR" sz="1200" u="none" cap="none" strike="noStrike">
                <a:solidFill>
                  <a:srgbClr val="9D66F9"/>
                </a:solidFill>
                <a:latin typeface="Montserrat"/>
                <a:ea typeface="Montserrat"/>
                <a:cs typeface="Montserrat"/>
                <a:sym typeface="Montserrat"/>
              </a:rPr>
              <a:t>Para hacer un DELETE vamos a la tabla donde queremos eliminar el/los registros – Clic derecho – Send to SQL Editor – Delete Statement</a:t>
            </a:r>
            <a:endParaRPr b="1" i="0" sz="1200" u="none" cap="none" strike="noStrike">
              <a:solidFill>
                <a:srgbClr val="9D66F9"/>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3"/>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Sentencias SQL</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359" name="Google Shape;359;p53"/>
          <p:cNvSpPr txBox="1"/>
          <p:nvPr/>
        </p:nvSpPr>
        <p:spPr>
          <a:xfrm>
            <a:off x="523049" y="1100914"/>
            <a:ext cx="8456828" cy="420300"/>
          </a:xfrm>
          <a:prstGeom prst="rect">
            <a:avLst/>
          </a:prstGeom>
          <a:noFill/>
          <a:ln>
            <a:noFill/>
          </a:ln>
        </p:spPr>
        <p:txBody>
          <a:bodyPr anchorCtr="0" anchor="t" bIns="91425" lIns="91425" spcFirstLastPara="1" rIns="91425" wrap="square" tIns="91425">
            <a:noAutofit/>
          </a:bodyPr>
          <a:lstStyle/>
          <a:p>
            <a:pPr indent="-357188" lvl="1" marL="357188" marR="0" rtl="0" algn="l">
              <a:lnSpc>
                <a:spcPct val="100000"/>
              </a:lnSpc>
              <a:spcBef>
                <a:spcPts val="0"/>
              </a:spcBef>
              <a:spcAft>
                <a:spcPts val="0"/>
              </a:spcAft>
              <a:buClr>
                <a:schemeClr val="dk2"/>
              </a:buClr>
              <a:buSzPts val="1400"/>
              <a:buFont typeface="Noto Sans Symbols"/>
              <a:buChar char="❑"/>
            </a:pPr>
            <a:r>
              <a:rPr b="1" i="0" lang="es-AR" sz="1400" u="none" cap="none" strike="noStrike">
                <a:solidFill>
                  <a:schemeClr val="accent1"/>
                </a:solidFill>
                <a:latin typeface="Montserrat"/>
                <a:ea typeface="Montserrat"/>
                <a:cs typeface="Montserrat"/>
                <a:sym typeface="Montserrat"/>
              </a:rPr>
              <a:t>DE BAJA: ejemplo</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360" name="Google Shape;360;p5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361" name="Google Shape;361;p5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2" name="Google Shape;362;p53"/>
          <p:cNvPicPr preferRelativeResize="0"/>
          <p:nvPr/>
        </p:nvPicPr>
        <p:blipFill rotWithShape="1">
          <a:blip r:embed="rId3">
            <a:alphaModFix/>
          </a:blip>
          <a:srcRect b="0" l="0" r="0" t="0"/>
          <a:stretch/>
        </p:blipFill>
        <p:spPr>
          <a:xfrm>
            <a:off x="2120045" y="1615118"/>
            <a:ext cx="4657725" cy="533400"/>
          </a:xfrm>
          <a:prstGeom prst="rect">
            <a:avLst/>
          </a:prstGeom>
          <a:noFill/>
          <a:ln>
            <a:noFill/>
          </a:ln>
        </p:spPr>
      </p:pic>
      <p:pic>
        <p:nvPicPr>
          <p:cNvPr id="363" name="Google Shape;363;p53"/>
          <p:cNvPicPr preferRelativeResize="0"/>
          <p:nvPr/>
        </p:nvPicPr>
        <p:blipFill rotWithShape="1">
          <a:blip r:embed="rId4">
            <a:alphaModFix/>
          </a:blip>
          <a:srcRect b="0" l="0" r="0" t="0"/>
          <a:stretch/>
        </p:blipFill>
        <p:spPr>
          <a:xfrm>
            <a:off x="2285268" y="2480062"/>
            <a:ext cx="4591050" cy="409575"/>
          </a:xfrm>
          <a:prstGeom prst="rect">
            <a:avLst/>
          </a:prstGeom>
          <a:noFill/>
          <a:ln>
            <a:noFill/>
          </a:ln>
        </p:spPr>
      </p:pic>
      <p:sp>
        <p:nvSpPr>
          <p:cNvPr id="364" name="Google Shape;364;p53"/>
          <p:cNvSpPr/>
          <p:nvPr/>
        </p:nvSpPr>
        <p:spPr>
          <a:xfrm>
            <a:off x="4751463" y="1881819"/>
            <a:ext cx="246184" cy="266700"/>
          </a:xfrm>
          <a:prstGeom prst="rightBrace">
            <a:avLst>
              <a:gd fmla="val 8333" name="adj1"/>
              <a:gd fmla="val 50000" name="adj2"/>
            </a:avLst>
          </a:prstGeom>
          <a:noFill/>
          <a:ln cap="flat" cmpd="sng" w="9525">
            <a:solidFill>
              <a:srgbClr val="985FF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65" name="Google Shape;365;p53"/>
          <p:cNvSpPr txBox="1"/>
          <p:nvPr/>
        </p:nvSpPr>
        <p:spPr>
          <a:xfrm>
            <a:off x="4997647" y="1852758"/>
            <a:ext cx="2268415" cy="27569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9D66F9"/>
                </a:solidFill>
                <a:latin typeface="Montserrat"/>
                <a:ea typeface="Montserrat"/>
                <a:cs typeface="Montserrat"/>
                <a:sym typeface="Montserrat"/>
              </a:rPr>
              <a:t>Criterio para eliminar</a:t>
            </a:r>
            <a:endParaRPr b="0" i="0" sz="1200" u="none" cap="none" strike="noStrike">
              <a:solidFill>
                <a:srgbClr val="9D66F9"/>
              </a:solidFill>
              <a:latin typeface="Arial"/>
              <a:ea typeface="Arial"/>
              <a:cs typeface="Arial"/>
              <a:sym typeface="Arial"/>
            </a:endParaRPr>
          </a:p>
        </p:txBody>
      </p:sp>
      <p:sp>
        <p:nvSpPr>
          <p:cNvPr id="366" name="Google Shape;366;p53"/>
          <p:cNvSpPr txBox="1"/>
          <p:nvPr/>
        </p:nvSpPr>
        <p:spPr>
          <a:xfrm>
            <a:off x="2548209" y="2870548"/>
            <a:ext cx="4063606" cy="275695"/>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s-AR" sz="1200" u="none" cap="none" strike="noStrike">
                <a:solidFill>
                  <a:srgbClr val="9D66F9"/>
                </a:solidFill>
                <a:latin typeface="Montserrat"/>
                <a:ea typeface="Montserrat"/>
                <a:cs typeface="Montserrat"/>
                <a:sym typeface="Montserrat"/>
              </a:rPr>
              <a:t>El registro con id = 3 ha sido eliminado</a:t>
            </a:r>
            <a:endParaRPr b="0" i="0" sz="1200" u="none" cap="none" strike="noStrike">
              <a:solidFill>
                <a:srgbClr val="9D66F9"/>
              </a:solidFill>
              <a:latin typeface="Arial"/>
              <a:ea typeface="Arial"/>
              <a:cs typeface="Arial"/>
              <a:sym typeface="Arial"/>
            </a:endParaRPr>
          </a:p>
        </p:txBody>
      </p:sp>
      <p:grpSp>
        <p:nvGrpSpPr>
          <p:cNvPr id="367" name="Google Shape;367;p53"/>
          <p:cNvGrpSpPr/>
          <p:nvPr/>
        </p:nvGrpSpPr>
        <p:grpSpPr>
          <a:xfrm>
            <a:off x="6480959" y="566231"/>
            <a:ext cx="2439922" cy="398619"/>
            <a:chOff x="7694431" y="644502"/>
            <a:chExt cx="2439922" cy="398619"/>
          </a:xfrm>
        </p:grpSpPr>
        <p:pic>
          <p:nvPicPr>
            <p:cNvPr id="368" name="Google Shape;368;p53"/>
            <p:cNvPicPr preferRelativeResize="0"/>
            <p:nvPr/>
          </p:nvPicPr>
          <p:blipFill rotWithShape="1">
            <a:blip r:embed="rId5">
              <a:alphaModFix/>
            </a:blip>
            <a:srcRect b="0" l="0" r="0" t="0"/>
            <a:stretch/>
          </p:blipFill>
          <p:spPr>
            <a:xfrm>
              <a:off x="7694431" y="644502"/>
              <a:ext cx="423024" cy="398619"/>
            </a:xfrm>
            <a:prstGeom prst="rect">
              <a:avLst/>
            </a:prstGeom>
            <a:noFill/>
            <a:ln>
              <a:noFill/>
            </a:ln>
          </p:spPr>
        </p:pic>
        <p:sp>
          <p:nvSpPr>
            <p:cNvPr id="369" name="Google Shape;369;p53"/>
            <p:cNvSpPr txBox="1"/>
            <p:nvPr/>
          </p:nvSpPr>
          <p:spPr>
            <a:xfrm>
              <a:off x="8117455" y="657656"/>
              <a:ext cx="201689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1" lang="es-AR" sz="1400" u="none" cap="none" strike="noStrike">
                  <a:solidFill>
                    <a:schemeClr val="accent1"/>
                  </a:solidFill>
                  <a:latin typeface="Arial"/>
                  <a:ea typeface="Arial"/>
                  <a:cs typeface="Arial"/>
                  <a:sym typeface="Arial"/>
                </a:rPr>
                <a:t>Eliminar este registro</a:t>
              </a:r>
              <a:endParaRPr b="1" i="1" sz="1400" u="none" cap="none" strike="noStrike">
                <a:solidFill>
                  <a:schemeClr val="accent1"/>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18"/>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Ejemplos sentencias SQL</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375" name="Google Shape;375;p18"/>
          <p:cNvSpPr txBox="1"/>
          <p:nvPr/>
        </p:nvSpPr>
        <p:spPr>
          <a:xfrm>
            <a:off x="370649" y="948513"/>
            <a:ext cx="8456828" cy="28973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id="376" name="Google Shape;376;p18"/>
          <p:cNvSpPr txBox="1"/>
          <p:nvPr/>
        </p:nvSpPr>
        <p:spPr>
          <a:xfrm>
            <a:off x="523049" y="1100913"/>
            <a:ext cx="8456828" cy="2897345"/>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1" i="0" lang="es-AR" sz="1400" u="none" cap="none" strike="noStrike">
                <a:solidFill>
                  <a:schemeClr val="accent1"/>
                </a:solidFill>
                <a:latin typeface="Montserrat"/>
                <a:ea typeface="Montserrat"/>
                <a:cs typeface="Montserrat"/>
                <a:sym typeface="Montserrat"/>
              </a:rPr>
              <a:t>DE BAJA</a:t>
            </a:r>
            <a:endParaRPr b="0" i="0" sz="1400" u="none" cap="none" strike="noStrike">
              <a:solidFill>
                <a:srgbClr val="000000"/>
              </a:solidFill>
              <a:latin typeface="Montserrat"/>
              <a:ea typeface="Montserrat"/>
              <a:cs typeface="Montserrat"/>
              <a:sym typeface="Montserrat"/>
            </a:endParaRPr>
          </a:p>
          <a:p>
            <a:pPr indent="-357188" lvl="1" marL="8143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Supongamos que tenemos la tabla empleados y queremos eliminar al empleado con la id 3.</a:t>
            </a:r>
            <a:endParaRPr b="0" i="0" sz="1400" u="none" cap="none" strike="noStrike">
              <a:solidFill>
                <a:srgbClr val="000000"/>
              </a:solidFill>
              <a:latin typeface="Arial"/>
              <a:ea typeface="Arial"/>
              <a:cs typeface="Arial"/>
              <a:sym typeface="Arial"/>
            </a:endParaRPr>
          </a:p>
          <a:p>
            <a:pPr indent="-268288" lvl="1" marL="814388" marR="0" rtl="0" algn="l">
              <a:lnSpc>
                <a:spcPct val="100000"/>
              </a:lnSpc>
              <a:spcBef>
                <a:spcPts val="600"/>
              </a:spcBef>
              <a:spcAft>
                <a:spcPts val="0"/>
              </a:spcAft>
              <a:buClr>
                <a:schemeClr val="dk2"/>
              </a:buClr>
              <a:buSzPts val="1400"/>
              <a:buFont typeface="Noto Sans Symbols"/>
              <a:buNone/>
            </a:pPr>
            <a:r>
              <a:t/>
            </a:r>
            <a:endParaRPr b="0" i="0" sz="1400" u="none" cap="none" strike="noStrike">
              <a:solidFill>
                <a:srgbClr val="000000"/>
              </a:solidFill>
              <a:latin typeface="Montserrat"/>
              <a:ea typeface="Montserrat"/>
              <a:cs typeface="Montserrat"/>
              <a:sym typeface="Montserrat"/>
            </a:endParaRPr>
          </a:p>
          <a:p>
            <a:pPr indent="-268288" lvl="1" marL="814388" marR="0" rtl="0" algn="l">
              <a:lnSpc>
                <a:spcPct val="100000"/>
              </a:lnSpc>
              <a:spcBef>
                <a:spcPts val="600"/>
              </a:spcBef>
              <a:spcAft>
                <a:spcPts val="0"/>
              </a:spcAft>
              <a:buClr>
                <a:schemeClr val="dk2"/>
              </a:buClr>
              <a:buSzPts val="1400"/>
              <a:buFont typeface="Noto Sans Symbols"/>
              <a:buNone/>
            </a:pPr>
            <a:r>
              <a:t/>
            </a:r>
            <a:endParaRPr b="0" i="0" sz="1400" u="none" cap="none" strike="noStrike">
              <a:solidFill>
                <a:srgbClr val="000000"/>
              </a:solidFill>
              <a:latin typeface="Montserrat"/>
              <a:ea typeface="Montserrat"/>
              <a:cs typeface="Montserrat"/>
              <a:sym typeface="Montserrat"/>
            </a:endParaRPr>
          </a:p>
          <a:p>
            <a:pPr indent="-268288" lvl="1" marL="814388" marR="0" rtl="0" algn="l">
              <a:lnSpc>
                <a:spcPct val="100000"/>
              </a:lnSpc>
              <a:spcBef>
                <a:spcPts val="600"/>
              </a:spcBef>
              <a:spcAft>
                <a:spcPts val="0"/>
              </a:spcAft>
              <a:buClr>
                <a:schemeClr val="dk2"/>
              </a:buClr>
              <a:buSzPts val="1400"/>
              <a:buFont typeface="Noto Sans Symbols"/>
              <a:buNone/>
            </a:pPr>
            <a:r>
              <a:t/>
            </a:r>
            <a:endParaRPr b="0" i="0" sz="1400" u="none" cap="none" strike="noStrike">
              <a:solidFill>
                <a:srgbClr val="000000"/>
              </a:solidFill>
              <a:latin typeface="Montserrat"/>
              <a:ea typeface="Montserrat"/>
              <a:cs typeface="Montserrat"/>
              <a:sym typeface="Montserrat"/>
            </a:endParaRPr>
          </a:p>
          <a:p>
            <a:pPr indent="-268288" lvl="1" marL="814388" marR="0" rtl="0" algn="l">
              <a:lnSpc>
                <a:spcPct val="100000"/>
              </a:lnSpc>
              <a:spcBef>
                <a:spcPts val="600"/>
              </a:spcBef>
              <a:spcAft>
                <a:spcPts val="0"/>
              </a:spcAft>
              <a:buClr>
                <a:schemeClr val="dk2"/>
              </a:buClr>
              <a:buSzPts val="1400"/>
              <a:buFont typeface="Noto Sans Symbols"/>
              <a:buNone/>
            </a:pPr>
            <a:r>
              <a:t/>
            </a:r>
            <a:endParaRPr b="0" i="0" sz="1400" u="none" cap="none" strike="noStrike">
              <a:solidFill>
                <a:srgbClr val="000000"/>
              </a:solidFill>
              <a:latin typeface="Montserrat"/>
              <a:ea typeface="Montserrat"/>
              <a:cs typeface="Montserrat"/>
              <a:sym typeface="Montserrat"/>
            </a:endParaRPr>
          </a:p>
          <a:p>
            <a:pPr indent="-357188" lvl="1" marL="814388" marR="0" rtl="0" algn="l">
              <a:lnSpc>
                <a:spcPct val="100000"/>
              </a:lnSpc>
              <a:spcBef>
                <a:spcPts val="600"/>
              </a:spcBef>
              <a:spcAft>
                <a:spcPts val="60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Si no colocamos la cláusula WHERE, se eliminarían TODOS los registros de la tabla empleado.</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377" name="Google Shape;377;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378" name="Google Shape;378;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79" name="Google Shape;379;p18"/>
          <p:cNvPicPr preferRelativeResize="0"/>
          <p:nvPr/>
        </p:nvPicPr>
        <p:blipFill rotWithShape="1">
          <a:blip r:embed="rId3">
            <a:alphaModFix/>
          </a:blip>
          <a:srcRect b="0" l="0" r="0" t="0"/>
          <a:stretch/>
        </p:blipFill>
        <p:spPr>
          <a:xfrm>
            <a:off x="2725017" y="1839185"/>
            <a:ext cx="4052887" cy="111601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4"/>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Modificando la estructura de la tablas</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385" name="Google Shape;385;p54"/>
          <p:cNvSpPr txBox="1"/>
          <p:nvPr/>
        </p:nvSpPr>
        <p:spPr>
          <a:xfrm>
            <a:off x="523049" y="1100914"/>
            <a:ext cx="8456828" cy="2240164"/>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1" i="0" lang="es-AR" sz="1400" u="none" cap="none" strike="noStrike">
                <a:solidFill>
                  <a:schemeClr val="accent1"/>
                </a:solidFill>
                <a:latin typeface="Montserrat"/>
                <a:ea typeface="Montserrat"/>
                <a:cs typeface="Montserrat"/>
                <a:sym typeface="Montserrat"/>
              </a:rPr>
              <a:t>CREATE STATEMENT</a:t>
            </a:r>
            <a:endParaRPr b="0" i="0" sz="1400" u="none" cap="none" strike="noStrike">
              <a:solidFill>
                <a:srgbClr val="000000"/>
              </a:solidFill>
              <a:latin typeface="Montserrat"/>
              <a:ea typeface="Montserrat"/>
              <a:cs typeface="Montserrat"/>
              <a:sym typeface="Montserrat"/>
            </a:endParaRPr>
          </a:p>
          <a:p>
            <a:pPr indent="-357188" lvl="1" marL="8143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Permite crear una tabla.</a:t>
            </a:r>
            <a:endParaRPr b="0" i="0" sz="1400" u="none" cap="none" strike="noStrike">
              <a:solidFill>
                <a:srgbClr val="000000"/>
              </a:solidFill>
              <a:latin typeface="Arial"/>
              <a:ea typeface="Arial"/>
              <a:cs typeface="Arial"/>
              <a:sym typeface="Arial"/>
            </a:endParaRPr>
          </a:p>
          <a:p>
            <a:pPr indent="-268288" lvl="1" marL="814388" marR="0" rtl="0" algn="l">
              <a:lnSpc>
                <a:spcPct val="100000"/>
              </a:lnSpc>
              <a:spcBef>
                <a:spcPts val="600"/>
              </a:spcBef>
              <a:spcAft>
                <a:spcPts val="0"/>
              </a:spcAft>
              <a:buClr>
                <a:schemeClr val="dk2"/>
              </a:buClr>
              <a:buSzPts val="1400"/>
              <a:buFont typeface="Noto Sans Symbols"/>
              <a:buNone/>
            </a:pPr>
            <a:r>
              <a:t/>
            </a:r>
            <a:endParaRPr b="0" i="0" sz="1400" u="none" cap="none" strike="noStrike">
              <a:solidFill>
                <a:srgbClr val="000000"/>
              </a:solidFill>
              <a:latin typeface="Montserrat"/>
              <a:ea typeface="Montserrat"/>
              <a:cs typeface="Montserrat"/>
              <a:sym typeface="Montserrat"/>
            </a:endParaRPr>
          </a:p>
          <a:p>
            <a:pPr indent="-357188" lvl="0" marL="357188" marR="0" rtl="0" algn="l">
              <a:lnSpc>
                <a:spcPct val="100000"/>
              </a:lnSpc>
              <a:spcBef>
                <a:spcPts val="0"/>
              </a:spcBef>
              <a:spcAft>
                <a:spcPts val="0"/>
              </a:spcAft>
              <a:buClr>
                <a:schemeClr val="dk2"/>
              </a:buClr>
              <a:buSzPts val="1400"/>
              <a:buFont typeface="Noto Sans Symbols"/>
              <a:buChar char="❑"/>
            </a:pPr>
            <a:r>
              <a:rPr b="1" i="0" lang="es-AR" sz="1400" u="none" cap="none" strike="noStrike">
                <a:solidFill>
                  <a:schemeClr val="accent1"/>
                </a:solidFill>
                <a:latin typeface="Montserrat"/>
                <a:ea typeface="Montserrat"/>
                <a:cs typeface="Montserrat"/>
                <a:sym typeface="Montserrat"/>
              </a:rPr>
              <a:t>ALTER TABLE</a:t>
            </a:r>
            <a:endParaRPr b="0" i="0" sz="1400" u="none" cap="none" strike="noStrike">
              <a:solidFill>
                <a:srgbClr val="000000"/>
              </a:solidFill>
              <a:latin typeface="Montserrat"/>
              <a:ea typeface="Montserrat"/>
              <a:cs typeface="Montserrat"/>
              <a:sym typeface="Montserrat"/>
            </a:endParaRPr>
          </a:p>
          <a:p>
            <a:pPr indent="-357188" lvl="1" marL="8143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Permite realizar cambios en la tabla.</a:t>
            </a:r>
            <a:endParaRPr b="0" i="0" sz="1400" u="none" cap="none" strike="noStrike">
              <a:solidFill>
                <a:srgbClr val="000000"/>
              </a:solidFill>
              <a:latin typeface="Arial"/>
              <a:ea typeface="Arial"/>
              <a:cs typeface="Arial"/>
              <a:sym typeface="Arial"/>
            </a:endParaRPr>
          </a:p>
          <a:p>
            <a:pPr indent="-268288" lvl="1" marL="814388" marR="0" rtl="0" algn="l">
              <a:lnSpc>
                <a:spcPct val="100000"/>
              </a:lnSpc>
              <a:spcBef>
                <a:spcPts val="600"/>
              </a:spcBef>
              <a:spcAft>
                <a:spcPts val="0"/>
              </a:spcAft>
              <a:buClr>
                <a:schemeClr val="dk2"/>
              </a:buClr>
              <a:buSzPts val="1400"/>
              <a:buFont typeface="Noto Sans Symbols"/>
              <a:buNone/>
            </a:pPr>
            <a:r>
              <a:t/>
            </a:r>
            <a:endParaRPr b="0" i="0" sz="1400" u="none" cap="none" strike="noStrike">
              <a:solidFill>
                <a:srgbClr val="000000"/>
              </a:solidFill>
              <a:latin typeface="Montserrat"/>
              <a:ea typeface="Montserrat"/>
              <a:cs typeface="Montserrat"/>
              <a:sym typeface="Montserrat"/>
            </a:endParaRPr>
          </a:p>
          <a:p>
            <a:pPr indent="-357188" lvl="0" marL="357188" marR="0" rtl="0" algn="l">
              <a:lnSpc>
                <a:spcPct val="100000"/>
              </a:lnSpc>
              <a:spcBef>
                <a:spcPts val="0"/>
              </a:spcBef>
              <a:spcAft>
                <a:spcPts val="0"/>
              </a:spcAft>
              <a:buClr>
                <a:schemeClr val="dk2"/>
              </a:buClr>
              <a:buSzPts val="1400"/>
              <a:buFont typeface="Noto Sans Symbols"/>
              <a:buChar char="❑"/>
            </a:pPr>
            <a:r>
              <a:rPr b="1" i="0" lang="es-AR" sz="1400" u="none" cap="none" strike="noStrike">
                <a:solidFill>
                  <a:schemeClr val="accent1"/>
                </a:solidFill>
                <a:latin typeface="Montserrat"/>
                <a:ea typeface="Montserrat"/>
                <a:cs typeface="Montserrat"/>
                <a:sym typeface="Montserrat"/>
              </a:rPr>
              <a:t>DROP TABLE</a:t>
            </a:r>
            <a:endParaRPr b="0" i="0" sz="1400" u="none" cap="none" strike="noStrike">
              <a:solidFill>
                <a:srgbClr val="000000"/>
              </a:solidFill>
              <a:latin typeface="Montserrat"/>
              <a:ea typeface="Montserrat"/>
              <a:cs typeface="Montserrat"/>
              <a:sym typeface="Montserrat"/>
            </a:endParaRPr>
          </a:p>
          <a:p>
            <a:pPr indent="-357188" lvl="1" marL="8143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Permite eliminar una tabla.</a:t>
            </a:r>
            <a:endParaRPr b="0" i="0" sz="1400" u="none" cap="none" strike="noStrike">
              <a:solidFill>
                <a:srgbClr val="000000"/>
              </a:solidFill>
              <a:latin typeface="Arial"/>
              <a:ea typeface="Arial"/>
              <a:cs typeface="Arial"/>
              <a:sym typeface="Arial"/>
            </a:endParaRPr>
          </a:p>
          <a:p>
            <a:pPr indent="-268288" lvl="1" marL="814388" marR="0" rtl="0" algn="l">
              <a:lnSpc>
                <a:spcPct val="100000"/>
              </a:lnSpc>
              <a:spcBef>
                <a:spcPts val="600"/>
              </a:spcBef>
              <a:spcAft>
                <a:spcPts val="0"/>
              </a:spcAft>
              <a:buClr>
                <a:schemeClr val="dk2"/>
              </a:buClr>
              <a:buSzPts val="1400"/>
              <a:buFont typeface="Noto Sans Symbols"/>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386" name="Google Shape;386;p5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387" name="Google Shape;387;p5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8" name="Google Shape;388;p54"/>
          <p:cNvGrpSpPr/>
          <p:nvPr/>
        </p:nvGrpSpPr>
        <p:grpSpPr>
          <a:xfrm>
            <a:off x="7575030" y="521350"/>
            <a:ext cx="1423618" cy="398619"/>
            <a:chOff x="7694431" y="644502"/>
            <a:chExt cx="1423618" cy="398619"/>
          </a:xfrm>
        </p:grpSpPr>
        <p:pic>
          <p:nvPicPr>
            <p:cNvPr id="389" name="Google Shape;389;p54"/>
            <p:cNvPicPr preferRelativeResize="0"/>
            <p:nvPr/>
          </p:nvPicPr>
          <p:blipFill rotWithShape="1">
            <a:blip r:embed="rId3">
              <a:alphaModFix/>
            </a:blip>
            <a:srcRect b="0" l="0" r="0" t="0"/>
            <a:stretch/>
          </p:blipFill>
          <p:spPr>
            <a:xfrm>
              <a:off x="7694431" y="644502"/>
              <a:ext cx="423024" cy="398619"/>
            </a:xfrm>
            <a:prstGeom prst="rect">
              <a:avLst/>
            </a:prstGeom>
            <a:noFill/>
            <a:ln>
              <a:noFill/>
            </a:ln>
          </p:spPr>
        </p:pic>
        <p:sp>
          <p:nvSpPr>
            <p:cNvPr id="390" name="Google Shape;390;p54"/>
            <p:cNvSpPr txBox="1"/>
            <p:nvPr/>
          </p:nvSpPr>
          <p:spPr>
            <a:xfrm>
              <a:off x="8117455" y="657656"/>
              <a:ext cx="100059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1" lang="es-AR" sz="1400" u="none" cap="none" strike="noStrike">
                  <a:solidFill>
                    <a:schemeClr val="accent1"/>
                  </a:solidFill>
                  <a:latin typeface="Arial"/>
                  <a:ea typeface="Arial"/>
                  <a:cs typeface="Arial"/>
                  <a:sym typeface="Arial"/>
                </a:rPr>
                <a:t>Ej 19 y 21</a:t>
              </a:r>
              <a:endParaRPr b="1" i="1" sz="1400" u="none" cap="none" strike="noStrike">
                <a:solidFill>
                  <a:schemeClr val="accent1"/>
                </a:solidFill>
                <a:latin typeface="Arial"/>
                <a:ea typeface="Arial"/>
                <a:cs typeface="Arial"/>
                <a:sym typeface="Aria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19"/>
          <p:cNvSpPr txBox="1"/>
          <p:nvPr/>
        </p:nvSpPr>
        <p:spPr>
          <a:xfrm>
            <a:off x="370649" y="948513"/>
            <a:ext cx="8456828" cy="28973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pic>
        <p:nvPicPr>
          <p:cNvPr descr="https://lh6.googleusercontent.com/-HeUtoJzb5A73vW63Ks-zRNdW_y8JRTUC6GngQm41w3WO1ct4LjtidczbNmV94Cibwwdap-MNIO9nOkqOM2D9SB_XPVSBcUCrr-hKm_k2gWl6QAT-kglc8wdccKiVgGOFKhEKP6xeW8" id="396" name="Google Shape;396;p19"/>
          <p:cNvPicPr preferRelativeResize="0"/>
          <p:nvPr/>
        </p:nvPicPr>
        <p:blipFill rotWithShape="1">
          <a:blip r:embed="rId3">
            <a:alphaModFix/>
          </a:blip>
          <a:srcRect b="0" l="0" r="0" t="0"/>
          <a:stretch/>
        </p:blipFill>
        <p:spPr>
          <a:xfrm>
            <a:off x="1191895" y="45720"/>
            <a:ext cx="6715125" cy="50387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4"/>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Cliente-Servidor en Bases de Datos</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84" name="Google Shape;84;p4"/>
          <p:cNvSpPr txBox="1"/>
          <p:nvPr/>
        </p:nvSpPr>
        <p:spPr>
          <a:xfrm>
            <a:off x="370649" y="948513"/>
            <a:ext cx="8456828" cy="28973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id="85" name="Google Shape;85;p4"/>
          <p:cNvSpPr txBox="1"/>
          <p:nvPr/>
        </p:nvSpPr>
        <p:spPr>
          <a:xfrm>
            <a:off x="523049" y="1100913"/>
            <a:ext cx="8456828" cy="2897345"/>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60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Las bases de datos en general utilizan la arquitectura Cliente-Servidor para proveer servicios de almacenamiento de información a determinados usuarios (Clientes).</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86" name="Google Shape;86;p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87" name="Google Shape;87;p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8" name="Google Shape;88;p4"/>
          <p:cNvPicPr preferRelativeResize="0"/>
          <p:nvPr/>
        </p:nvPicPr>
        <p:blipFill rotWithShape="1">
          <a:blip r:embed="rId3">
            <a:alphaModFix/>
          </a:blip>
          <a:srcRect b="0" l="0" r="0" t="0"/>
          <a:stretch/>
        </p:blipFill>
        <p:spPr>
          <a:xfrm>
            <a:off x="1725930" y="1666436"/>
            <a:ext cx="5692140" cy="321564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5"/>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Cláusula JOIN</a:t>
            </a:r>
            <a:br>
              <a:rPr b="1" i="0" lang="es-AR" sz="2500" u="none" cap="none" strike="noStrike">
                <a:solidFill>
                  <a:schemeClr val="accent1"/>
                </a:solidFill>
                <a:latin typeface="Montserrat ExtraBold"/>
                <a:ea typeface="Montserrat ExtraBold"/>
                <a:cs typeface="Montserrat ExtraBold"/>
                <a:sym typeface="Montserrat ExtraBold"/>
              </a:rPr>
            </a:b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402" name="Google Shape;402;p25"/>
          <p:cNvSpPr txBox="1"/>
          <p:nvPr/>
        </p:nvSpPr>
        <p:spPr>
          <a:xfrm>
            <a:off x="342074" y="929463"/>
            <a:ext cx="8456828" cy="148988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403" name="Google Shape;403;p2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404" name="Google Shape;404;p2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5"/>
          <p:cNvSpPr txBox="1"/>
          <p:nvPr/>
        </p:nvSpPr>
        <p:spPr>
          <a:xfrm>
            <a:off x="523049" y="1100913"/>
            <a:ext cx="8456828" cy="1318437"/>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El </a:t>
            </a:r>
            <a:r>
              <a:rPr b="1" i="0" lang="es-AR" sz="1400" u="none" cap="none" strike="noStrike">
                <a:solidFill>
                  <a:srgbClr val="000000"/>
                </a:solidFill>
                <a:latin typeface="Montserrat"/>
                <a:ea typeface="Montserrat"/>
                <a:cs typeface="Montserrat"/>
                <a:sym typeface="Montserrat"/>
              </a:rPr>
              <a:t>JOIN</a:t>
            </a:r>
            <a:r>
              <a:rPr b="0" i="0" lang="es-AR" sz="1400" u="none" cap="none" strike="noStrike">
                <a:solidFill>
                  <a:srgbClr val="000000"/>
                </a:solidFill>
                <a:latin typeface="Montserrat"/>
                <a:ea typeface="Montserrat"/>
                <a:cs typeface="Montserrat"/>
                <a:sym typeface="Montserrat"/>
              </a:rPr>
              <a:t> se utiliza para indicar la manera en que se están relacionando las tablas, es decir, con qué atributos se está plasmando la relación entre ellas.</a:t>
            </a:r>
            <a:endParaRPr b="0" i="0" sz="1400" u="none" cap="none" strike="noStrike">
              <a:solidFill>
                <a:schemeClr val="dk1"/>
              </a:solidFill>
              <a:latin typeface="Montserrat"/>
              <a:ea typeface="Montserrat"/>
              <a:cs typeface="Montserrat"/>
              <a:sym typeface="Montserrat"/>
            </a:endParaRPr>
          </a:p>
          <a:p>
            <a:pPr indent="-357188" lvl="1" marL="814388" marR="0" rtl="0" algn="l">
              <a:lnSpc>
                <a:spcPct val="100000"/>
              </a:lnSpc>
              <a:spcBef>
                <a:spcPts val="600"/>
              </a:spcBef>
              <a:spcAft>
                <a:spcPts val="600"/>
              </a:spcAft>
              <a:buClr>
                <a:schemeClr val="dk2"/>
              </a:buClr>
              <a:buSzPts val="1400"/>
              <a:buFont typeface="Montserrat"/>
              <a:buNone/>
            </a:pPr>
            <a:r>
              <a:rPr b="1" i="0" lang="es-AR" sz="1400" u="none" cap="none" strike="noStrike">
                <a:solidFill>
                  <a:schemeClr val="dk2"/>
                </a:solidFill>
                <a:latin typeface="Montserrat"/>
                <a:ea typeface="Montserrat"/>
                <a:cs typeface="Montserrat"/>
                <a:sym typeface="Montserrat"/>
              </a:rPr>
              <a:t>SELECT campo1, campo2, ...,campoN FROM tabla1</a:t>
            </a:r>
            <a:br>
              <a:rPr b="1" i="0" lang="es-AR" sz="1400" u="none" cap="none" strike="noStrike">
                <a:solidFill>
                  <a:schemeClr val="dk2"/>
                </a:solidFill>
                <a:latin typeface="Montserrat"/>
                <a:ea typeface="Montserrat"/>
                <a:cs typeface="Montserrat"/>
                <a:sym typeface="Montserrat"/>
              </a:rPr>
            </a:br>
            <a:r>
              <a:rPr b="1" i="0" lang="es-AR" sz="1400" u="none" cap="none" strike="noStrike">
                <a:solidFill>
                  <a:schemeClr val="dk2"/>
                </a:solidFill>
                <a:latin typeface="Montserrat"/>
                <a:ea typeface="Montserrat"/>
                <a:cs typeface="Montserrat"/>
                <a:sym typeface="Montserrat"/>
              </a:rPr>
              <a:t>  JOIN tabla2 ON tabla1.campo1 = tabla2.campo2</a:t>
            </a:r>
            <a:br>
              <a:rPr b="1" i="0" lang="es-AR" sz="1400" u="none" cap="none" strike="noStrike">
                <a:solidFill>
                  <a:schemeClr val="dk2"/>
                </a:solidFill>
                <a:latin typeface="Montserrat"/>
                <a:ea typeface="Montserrat"/>
                <a:cs typeface="Montserrat"/>
                <a:sym typeface="Montserrat"/>
              </a:rPr>
            </a:br>
            <a:r>
              <a:rPr b="1" i="0" lang="es-AR" sz="1400" u="none" cap="none" strike="noStrike">
                <a:solidFill>
                  <a:schemeClr val="dk2"/>
                </a:solidFill>
                <a:latin typeface="Montserrat"/>
                <a:ea typeface="Montserrat"/>
                <a:cs typeface="Montserrat"/>
                <a:sym typeface="Montserrat"/>
              </a:rPr>
              <a:t>  JOIN tabla3 ON tabla2.campo3 = tabla3.campo4</a:t>
            </a:r>
            <a:endParaRPr b="0" i="0" sz="1400" u="none" cap="none" strike="noStrike">
              <a:solidFill>
                <a:srgbClr val="000000"/>
              </a:solidFill>
              <a:latin typeface="Arial"/>
              <a:ea typeface="Arial"/>
              <a:cs typeface="Arial"/>
              <a:sym typeface="Arial"/>
            </a:endParaRPr>
          </a:p>
        </p:txBody>
      </p:sp>
      <p:sp>
        <p:nvSpPr>
          <p:cNvPr id="406" name="Google Shape;406;p25"/>
          <p:cNvSpPr txBox="1"/>
          <p:nvPr/>
        </p:nvSpPr>
        <p:spPr>
          <a:xfrm>
            <a:off x="523049" y="2419349"/>
            <a:ext cx="8275853" cy="168592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0000"/>
                </a:solidFill>
                <a:latin typeface="Montserrat"/>
                <a:ea typeface="Montserrat"/>
                <a:cs typeface="Montserrat"/>
                <a:sym typeface="Montserrat"/>
              </a:rPr>
              <a:t>¿Por qué tenemos que relacionar? Para no duplicar datos. Si tenemos una tabla </a:t>
            </a:r>
            <a:r>
              <a:rPr b="1" i="0" lang="es-AR" sz="1400" u="none" cap="none" strike="noStrike">
                <a:solidFill>
                  <a:srgbClr val="000000"/>
                </a:solidFill>
                <a:latin typeface="Montserrat"/>
                <a:ea typeface="Montserrat"/>
                <a:cs typeface="Montserrat"/>
                <a:sym typeface="Montserrat"/>
              </a:rPr>
              <a:t>escuelas</a:t>
            </a:r>
            <a:r>
              <a:rPr b="0" i="0" lang="es-AR" sz="1400" u="none" cap="none" strike="noStrike">
                <a:solidFill>
                  <a:srgbClr val="000000"/>
                </a:solidFill>
                <a:latin typeface="Montserrat"/>
                <a:ea typeface="Montserrat"/>
                <a:cs typeface="Montserrat"/>
                <a:sym typeface="Montserrat"/>
              </a:rPr>
              <a:t> y un alumno que pertenece una escuela no debemos repetir los datos de la escuela en la tabla alumnos.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0000"/>
                </a:solidFill>
                <a:latin typeface="Montserrat"/>
                <a:ea typeface="Montserrat"/>
                <a:cs typeface="Montserrat"/>
                <a:sym typeface="Montserrat"/>
              </a:rPr>
              <a:t>Las tablas deben estar </a:t>
            </a:r>
            <a:r>
              <a:rPr b="1" i="0" lang="es-AR" sz="1400" u="none" cap="none" strike="noStrike">
                <a:solidFill>
                  <a:srgbClr val="000000"/>
                </a:solidFill>
                <a:latin typeface="Montserrat"/>
                <a:ea typeface="Montserrat"/>
                <a:cs typeface="Montserrat"/>
                <a:sym typeface="Montserrat"/>
              </a:rPr>
              <a:t>normalizadas</a:t>
            </a:r>
            <a:r>
              <a:rPr b="0" i="0" lang="es-AR" sz="1400" u="none" cap="none" strike="noStrike">
                <a:solidFill>
                  <a:srgbClr val="000000"/>
                </a:solidFill>
                <a:latin typeface="Montserrat"/>
                <a:ea typeface="Montserrat"/>
                <a:cs typeface="Montserrat"/>
                <a:sym typeface="Montserrat"/>
              </a:rPr>
              <a:t>, esto quiere decir que los datos deben estar almacenados en forma eficiente para poder hacer consultas más rápidas, para que la BD no pese tanto, para que las tablas no tengan tantos campos (esto es área del diseño de BD).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0000"/>
                </a:solidFill>
                <a:latin typeface="Montserrat"/>
                <a:ea typeface="Montserrat"/>
                <a:cs typeface="Montserrat"/>
                <a:sym typeface="Montserrat"/>
              </a:rPr>
              <a:t>Para unir las tablas vamos a necesitar </a:t>
            </a:r>
            <a:r>
              <a:rPr b="1" i="0" lang="es-AR" sz="1400" u="none" cap="none" strike="noStrike">
                <a:solidFill>
                  <a:srgbClr val="000000"/>
                </a:solidFill>
                <a:latin typeface="Montserrat"/>
                <a:ea typeface="Montserrat"/>
                <a:cs typeface="Montserrat"/>
                <a:sym typeface="Montserrat"/>
              </a:rPr>
              <a:t>un dato </a:t>
            </a:r>
            <a:r>
              <a:rPr b="0" i="0" lang="es-AR" sz="1400" u="none" cap="none" strike="noStrike">
                <a:solidFill>
                  <a:srgbClr val="000000"/>
                </a:solidFill>
                <a:latin typeface="Montserrat"/>
                <a:ea typeface="Montserrat"/>
                <a:cs typeface="Montserrat"/>
                <a:sym typeface="Montserrat"/>
              </a:rPr>
              <a:t>que relacione a ambas tablas, que las una.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5"/>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INNER JOIN</a:t>
            </a:r>
            <a:br>
              <a:rPr b="1" i="0" lang="es-AR" sz="2500" u="none" cap="none" strike="noStrike">
                <a:solidFill>
                  <a:schemeClr val="accent1"/>
                </a:solidFill>
                <a:latin typeface="Montserrat ExtraBold"/>
                <a:ea typeface="Montserrat ExtraBold"/>
                <a:cs typeface="Montserrat ExtraBold"/>
                <a:sym typeface="Montserrat ExtraBold"/>
              </a:rPr>
            </a:b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412" name="Google Shape;412;p55"/>
          <p:cNvSpPr txBox="1"/>
          <p:nvPr/>
        </p:nvSpPr>
        <p:spPr>
          <a:xfrm>
            <a:off x="342074" y="929463"/>
            <a:ext cx="8456828" cy="99458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413" name="Google Shape;413;p5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414" name="Google Shape;414;p5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55"/>
          <p:cNvSpPr txBox="1"/>
          <p:nvPr/>
        </p:nvSpPr>
        <p:spPr>
          <a:xfrm>
            <a:off x="523049" y="1100913"/>
            <a:ext cx="8456828" cy="823137"/>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1" i="0" lang="es-AR" sz="1400" u="none" cap="none" strike="noStrike">
                <a:solidFill>
                  <a:srgbClr val="000000"/>
                </a:solidFill>
                <a:latin typeface="Montserrat"/>
                <a:ea typeface="Montserrat"/>
                <a:cs typeface="Montserrat"/>
                <a:sym typeface="Montserrat"/>
              </a:rPr>
              <a:t>INNER</a:t>
            </a:r>
            <a:r>
              <a:rPr b="0" i="0" lang="es-AR" sz="1400" u="none" cap="none" strike="noStrike">
                <a:solidFill>
                  <a:srgbClr val="000000"/>
                </a:solidFill>
                <a:latin typeface="Montserrat"/>
                <a:ea typeface="Montserrat"/>
                <a:cs typeface="Montserrat"/>
                <a:sym typeface="Montserrat"/>
              </a:rPr>
              <a:t> </a:t>
            </a:r>
            <a:r>
              <a:rPr b="1" i="0" lang="es-AR" sz="1400" u="none" cap="none" strike="noStrike">
                <a:solidFill>
                  <a:srgbClr val="000000"/>
                </a:solidFill>
                <a:latin typeface="Montserrat"/>
                <a:ea typeface="Montserrat"/>
                <a:cs typeface="Montserrat"/>
                <a:sym typeface="Montserrat"/>
              </a:rPr>
              <a:t>JOIN</a:t>
            </a:r>
            <a:r>
              <a:rPr b="0" i="0" lang="es-AR" sz="1400" u="none" cap="none" strike="noStrike">
                <a:solidFill>
                  <a:srgbClr val="000000"/>
                </a:solidFill>
                <a:latin typeface="Montserrat"/>
                <a:ea typeface="Montserrat"/>
                <a:cs typeface="Montserrat"/>
                <a:sym typeface="Montserrat"/>
              </a:rPr>
              <a:t> traerá solamente los registros que coincidan entre ambas tablas. Por ejemplo: si una escuela no tiene alumnos relacionados esa consulta no los traerá, del mismo modo si un alumnos no tiene asignada una escuela tampoco lo mostrará. </a:t>
            </a:r>
            <a:endParaRPr b="0" i="0" sz="1400" u="none" cap="none" strike="noStrike">
              <a:solidFill>
                <a:srgbClr val="000000"/>
              </a:solidFill>
              <a:latin typeface="Arial"/>
              <a:ea typeface="Arial"/>
              <a:cs typeface="Arial"/>
              <a:sym typeface="Arial"/>
            </a:endParaRPr>
          </a:p>
        </p:txBody>
      </p:sp>
      <p:pic>
        <p:nvPicPr>
          <p:cNvPr id="416" name="Google Shape;416;p55"/>
          <p:cNvPicPr preferRelativeResize="0"/>
          <p:nvPr/>
        </p:nvPicPr>
        <p:blipFill rotWithShape="1">
          <a:blip r:embed="rId3">
            <a:alphaModFix/>
          </a:blip>
          <a:srcRect b="0" l="0" r="0" t="0"/>
          <a:stretch/>
        </p:blipFill>
        <p:spPr>
          <a:xfrm>
            <a:off x="1001619" y="2005311"/>
            <a:ext cx="7428006" cy="1437678"/>
          </a:xfrm>
          <a:prstGeom prst="rect">
            <a:avLst/>
          </a:prstGeom>
          <a:noFill/>
          <a:ln>
            <a:noFill/>
          </a:ln>
        </p:spPr>
      </p:pic>
      <p:sp>
        <p:nvSpPr>
          <p:cNvPr id="417" name="Google Shape;417;p55"/>
          <p:cNvSpPr txBox="1"/>
          <p:nvPr/>
        </p:nvSpPr>
        <p:spPr>
          <a:xfrm>
            <a:off x="933450" y="3596463"/>
            <a:ext cx="6162675" cy="82313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9D66F9"/>
                </a:solidFill>
                <a:latin typeface="Montserrat"/>
                <a:ea typeface="Montserrat"/>
                <a:cs typeface="Montserrat"/>
                <a:sym typeface="Montserrat"/>
              </a:rPr>
              <a:t>Utilizo </a:t>
            </a:r>
            <a:r>
              <a:rPr b="1" i="1" lang="es-AR" sz="1200" u="none" cap="none" strike="noStrike">
                <a:solidFill>
                  <a:srgbClr val="9D66F9"/>
                </a:solidFill>
                <a:latin typeface="Montserrat"/>
                <a:ea typeface="Montserrat"/>
                <a:cs typeface="Montserrat"/>
                <a:sym typeface="Montserrat"/>
              </a:rPr>
              <a:t>alias de </a:t>
            </a:r>
            <a:r>
              <a:rPr b="0" i="0" lang="es-AR" sz="1200" u="none" cap="none" strike="noStrike">
                <a:solidFill>
                  <a:srgbClr val="9D66F9"/>
                </a:solidFill>
                <a:latin typeface="Montserrat"/>
                <a:ea typeface="Montserrat"/>
                <a:cs typeface="Montserrat"/>
                <a:sym typeface="Montserrat"/>
              </a:rPr>
              <a:t>tabla para identificarlas más fácilmente. Dentro del INNER JOIN establezco que de la tabla escuelas el campo id_escuela de la tabla alumnos está relacionado con el campo id de la tabla escuela.</a:t>
            </a:r>
            <a:endParaRPr b="0" i="0" sz="1200" u="none" cap="none" strike="noStrike">
              <a:solidFill>
                <a:srgbClr val="9D66F9"/>
              </a:solidFill>
              <a:latin typeface="Arial"/>
              <a:ea typeface="Arial"/>
              <a:cs typeface="Arial"/>
              <a:sym typeface="Arial"/>
            </a:endParaRPr>
          </a:p>
        </p:txBody>
      </p:sp>
      <p:pic>
        <p:nvPicPr>
          <p:cNvPr descr="https://lh3.googleusercontent.com/MfqkPZQNjxpnOiEALQkflA1Ajw2d-gPEvVO9MNzJ-o5CE92H1UjWgueDIqYjh4WZRoPh1utIP7KMQISCjFBLfndDg6e9o4DbdLQm7gPmNP_q5lDuRh8JwZwu5-f-Kg054wSex4dgkLQ" id="418" name="Google Shape;418;p55"/>
          <p:cNvPicPr preferRelativeResize="0"/>
          <p:nvPr/>
        </p:nvPicPr>
        <p:blipFill rotWithShape="1">
          <a:blip r:embed="rId4">
            <a:alphaModFix/>
          </a:blip>
          <a:srcRect b="38614" l="36409" r="35822" t="25042"/>
          <a:stretch/>
        </p:blipFill>
        <p:spPr>
          <a:xfrm>
            <a:off x="7196599" y="3590925"/>
            <a:ext cx="1233026" cy="1269722"/>
          </a:xfrm>
          <a:prstGeom prst="rect">
            <a:avLst/>
          </a:prstGeom>
          <a:noFill/>
          <a:ln>
            <a:noFill/>
          </a:ln>
        </p:spPr>
      </p:pic>
      <p:grpSp>
        <p:nvGrpSpPr>
          <p:cNvPr id="419" name="Google Shape;419;p55"/>
          <p:cNvGrpSpPr/>
          <p:nvPr/>
        </p:nvGrpSpPr>
        <p:grpSpPr>
          <a:xfrm>
            <a:off x="7101302" y="521350"/>
            <a:ext cx="1423618" cy="398619"/>
            <a:chOff x="7694431" y="644502"/>
            <a:chExt cx="1423618" cy="398619"/>
          </a:xfrm>
        </p:grpSpPr>
        <p:pic>
          <p:nvPicPr>
            <p:cNvPr id="420" name="Google Shape;420;p55"/>
            <p:cNvPicPr preferRelativeResize="0"/>
            <p:nvPr/>
          </p:nvPicPr>
          <p:blipFill rotWithShape="1">
            <a:blip r:embed="rId5">
              <a:alphaModFix/>
            </a:blip>
            <a:srcRect b="0" l="0" r="0" t="0"/>
            <a:stretch/>
          </p:blipFill>
          <p:spPr>
            <a:xfrm>
              <a:off x="7694431" y="644502"/>
              <a:ext cx="423024" cy="398619"/>
            </a:xfrm>
            <a:prstGeom prst="rect">
              <a:avLst/>
            </a:prstGeom>
            <a:noFill/>
            <a:ln>
              <a:noFill/>
            </a:ln>
          </p:spPr>
        </p:pic>
        <p:sp>
          <p:nvSpPr>
            <p:cNvPr id="421" name="Google Shape;421;p55"/>
            <p:cNvSpPr txBox="1"/>
            <p:nvPr/>
          </p:nvSpPr>
          <p:spPr>
            <a:xfrm>
              <a:off x="8117455" y="657656"/>
              <a:ext cx="100059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1" lang="es-AR" sz="1400" u="none" cap="none" strike="noStrike">
                  <a:solidFill>
                    <a:schemeClr val="accent1"/>
                  </a:solidFill>
                  <a:latin typeface="Arial"/>
                  <a:ea typeface="Arial"/>
                  <a:cs typeface="Arial"/>
                  <a:sym typeface="Arial"/>
                </a:rPr>
                <a:t>Ej 13 y 14</a:t>
              </a:r>
              <a:endParaRPr b="1" i="1" sz="1400" u="none" cap="none" strike="noStrike">
                <a:solidFill>
                  <a:schemeClr val="accent1"/>
                </a:solidFill>
                <a:latin typeface="Arial"/>
                <a:ea typeface="Arial"/>
                <a:cs typeface="Arial"/>
                <a:sym typeface="Arial"/>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6"/>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LEFT JOIN</a:t>
            </a:r>
            <a:br>
              <a:rPr b="1" i="0" lang="es-AR" sz="2500" u="none" cap="none" strike="noStrike">
                <a:solidFill>
                  <a:schemeClr val="accent1"/>
                </a:solidFill>
                <a:latin typeface="Montserrat ExtraBold"/>
                <a:ea typeface="Montserrat ExtraBold"/>
                <a:cs typeface="Montserrat ExtraBold"/>
                <a:sym typeface="Montserrat ExtraBold"/>
              </a:rPr>
            </a:b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427" name="Google Shape;427;p56"/>
          <p:cNvSpPr txBox="1"/>
          <p:nvPr/>
        </p:nvSpPr>
        <p:spPr>
          <a:xfrm>
            <a:off x="342074" y="929463"/>
            <a:ext cx="8456828" cy="99458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428" name="Google Shape;428;p5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429" name="Google Shape;429;p5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56"/>
          <p:cNvSpPr txBox="1"/>
          <p:nvPr/>
        </p:nvSpPr>
        <p:spPr>
          <a:xfrm>
            <a:off x="523049" y="1100913"/>
            <a:ext cx="8456828" cy="823137"/>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1" i="0" lang="es-AR" sz="1400" u="none" cap="none" strike="noStrike">
                <a:solidFill>
                  <a:srgbClr val="000000"/>
                </a:solidFill>
                <a:latin typeface="Montserrat"/>
                <a:ea typeface="Montserrat"/>
                <a:cs typeface="Montserrat"/>
                <a:sym typeface="Montserrat"/>
              </a:rPr>
              <a:t>LEFT</a:t>
            </a:r>
            <a:r>
              <a:rPr b="0" i="0" lang="es-AR" sz="1400" u="none" cap="none" strike="noStrike">
                <a:solidFill>
                  <a:srgbClr val="000000"/>
                </a:solidFill>
                <a:latin typeface="Montserrat"/>
                <a:ea typeface="Montserrat"/>
                <a:cs typeface="Montserrat"/>
                <a:sym typeface="Montserrat"/>
              </a:rPr>
              <a:t> </a:t>
            </a:r>
            <a:r>
              <a:rPr b="1" i="0" lang="es-AR" sz="1400" u="none" cap="none" strike="noStrike">
                <a:solidFill>
                  <a:srgbClr val="000000"/>
                </a:solidFill>
                <a:latin typeface="Montserrat"/>
                <a:ea typeface="Montserrat"/>
                <a:cs typeface="Montserrat"/>
                <a:sym typeface="Montserrat"/>
              </a:rPr>
              <a:t>JOIN</a:t>
            </a:r>
            <a:r>
              <a:rPr b="0" i="0" lang="es-AR" sz="1400" u="none" cap="none" strike="noStrike">
                <a:solidFill>
                  <a:srgbClr val="000000"/>
                </a:solidFill>
                <a:latin typeface="Montserrat"/>
                <a:ea typeface="Montserrat"/>
                <a:cs typeface="Montserrat"/>
                <a:sym typeface="Montserrat"/>
              </a:rPr>
              <a:t> tiene como condición que figure en, al menos una tabla. Left indica que va a tomar como tabla principal la de la izquierda. De esa tabla muestra todos los registros, sin importar si tiene registros asociados en la otra tabla.</a:t>
            </a:r>
            <a:endParaRPr b="0" i="0" sz="1400" u="none" cap="none" strike="noStrike">
              <a:solidFill>
                <a:srgbClr val="000000"/>
              </a:solidFill>
              <a:latin typeface="Arial"/>
              <a:ea typeface="Arial"/>
              <a:cs typeface="Arial"/>
              <a:sym typeface="Arial"/>
            </a:endParaRPr>
          </a:p>
        </p:txBody>
      </p:sp>
      <p:pic>
        <p:nvPicPr>
          <p:cNvPr descr="https://lh3.googleusercontent.com/MfqkPZQNjxpnOiEALQkflA1Ajw2d-gPEvVO9MNzJ-o5CE92H1UjWgueDIqYjh4WZRoPh1utIP7KMQISCjFBLfndDg6e9o4DbdLQm7gPmNP_q5lDuRh8JwZwu5-f-Kg054wSex4dgkLQ" id="431" name="Google Shape;431;p56"/>
          <p:cNvPicPr preferRelativeResize="0"/>
          <p:nvPr/>
        </p:nvPicPr>
        <p:blipFill rotWithShape="1">
          <a:blip r:embed="rId3">
            <a:alphaModFix/>
          </a:blip>
          <a:srcRect b="23277" l="0" r="72020" t="39327"/>
          <a:stretch/>
        </p:blipFill>
        <p:spPr>
          <a:xfrm>
            <a:off x="7188804" y="3405962"/>
            <a:ext cx="1288446" cy="1299387"/>
          </a:xfrm>
          <a:prstGeom prst="rect">
            <a:avLst/>
          </a:prstGeom>
          <a:noFill/>
          <a:ln>
            <a:noFill/>
          </a:ln>
        </p:spPr>
      </p:pic>
      <p:pic>
        <p:nvPicPr>
          <p:cNvPr id="432" name="Google Shape;432;p56"/>
          <p:cNvPicPr preferRelativeResize="0"/>
          <p:nvPr/>
        </p:nvPicPr>
        <p:blipFill rotWithShape="1">
          <a:blip r:embed="rId4">
            <a:alphaModFix/>
          </a:blip>
          <a:srcRect b="0" l="0" r="0" t="0"/>
          <a:stretch/>
        </p:blipFill>
        <p:spPr>
          <a:xfrm>
            <a:off x="1013342" y="2017953"/>
            <a:ext cx="7886700" cy="1033380"/>
          </a:xfrm>
          <a:prstGeom prst="rect">
            <a:avLst/>
          </a:prstGeom>
          <a:noFill/>
          <a:ln>
            <a:noFill/>
          </a:ln>
        </p:spPr>
      </p:pic>
      <p:pic>
        <p:nvPicPr>
          <p:cNvPr id="433" name="Google Shape;433;p56"/>
          <p:cNvPicPr preferRelativeResize="0"/>
          <p:nvPr/>
        </p:nvPicPr>
        <p:blipFill rotWithShape="1">
          <a:blip r:embed="rId5">
            <a:alphaModFix/>
          </a:blip>
          <a:srcRect b="0" l="0" r="0" t="0"/>
          <a:stretch/>
        </p:blipFill>
        <p:spPr>
          <a:xfrm>
            <a:off x="1013342" y="3136704"/>
            <a:ext cx="2295525" cy="1943100"/>
          </a:xfrm>
          <a:prstGeom prst="rect">
            <a:avLst/>
          </a:prstGeom>
          <a:noFill/>
          <a:ln>
            <a:noFill/>
          </a:ln>
        </p:spPr>
      </p:pic>
      <p:sp>
        <p:nvSpPr>
          <p:cNvPr id="434" name="Google Shape;434;p56"/>
          <p:cNvSpPr txBox="1"/>
          <p:nvPr/>
        </p:nvSpPr>
        <p:spPr>
          <a:xfrm>
            <a:off x="3308867" y="3184895"/>
            <a:ext cx="3558658" cy="70130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9D66F9"/>
                </a:solidFill>
                <a:latin typeface="Montserrat"/>
                <a:ea typeface="Montserrat"/>
                <a:cs typeface="Montserrat"/>
                <a:sym typeface="Montserrat"/>
              </a:rPr>
              <a:t>El último alumno no tiene escuela asociada o tiene una escuela asociada que no existe.</a:t>
            </a:r>
            <a:endParaRPr b="0" i="0" sz="1200" u="none" cap="none" strike="noStrike">
              <a:solidFill>
                <a:srgbClr val="9D66F9"/>
              </a:solidFill>
              <a:latin typeface="Arial"/>
              <a:ea typeface="Arial"/>
              <a:cs typeface="Arial"/>
              <a:sym typeface="Arial"/>
            </a:endParaRPr>
          </a:p>
        </p:txBody>
      </p:sp>
      <p:grpSp>
        <p:nvGrpSpPr>
          <p:cNvPr id="435" name="Google Shape;435;p56"/>
          <p:cNvGrpSpPr/>
          <p:nvPr/>
        </p:nvGrpSpPr>
        <p:grpSpPr>
          <a:xfrm>
            <a:off x="7611256" y="521350"/>
            <a:ext cx="1026073" cy="398619"/>
            <a:chOff x="7694431" y="644502"/>
            <a:chExt cx="1026073" cy="398619"/>
          </a:xfrm>
        </p:grpSpPr>
        <p:pic>
          <p:nvPicPr>
            <p:cNvPr id="436" name="Google Shape;436;p56"/>
            <p:cNvPicPr preferRelativeResize="0"/>
            <p:nvPr/>
          </p:nvPicPr>
          <p:blipFill rotWithShape="1">
            <a:blip r:embed="rId6">
              <a:alphaModFix/>
            </a:blip>
            <a:srcRect b="0" l="0" r="0" t="0"/>
            <a:stretch/>
          </p:blipFill>
          <p:spPr>
            <a:xfrm>
              <a:off x="7694431" y="644502"/>
              <a:ext cx="423024" cy="398619"/>
            </a:xfrm>
            <a:prstGeom prst="rect">
              <a:avLst/>
            </a:prstGeom>
            <a:noFill/>
            <a:ln>
              <a:noFill/>
            </a:ln>
          </p:spPr>
        </p:pic>
        <p:sp>
          <p:nvSpPr>
            <p:cNvPr id="437" name="Google Shape;437;p56"/>
            <p:cNvSpPr txBox="1"/>
            <p:nvPr/>
          </p:nvSpPr>
          <p:spPr>
            <a:xfrm>
              <a:off x="8117455" y="657656"/>
              <a:ext cx="60305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1" lang="es-AR" sz="1400" u="none" cap="none" strike="noStrike">
                  <a:solidFill>
                    <a:schemeClr val="accent1"/>
                  </a:solidFill>
                  <a:latin typeface="Arial"/>
                  <a:ea typeface="Arial"/>
                  <a:cs typeface="Arial"/>
                  <a:sym typeface="Arial"/>
                </a:rPr>
                <a:t>Ej 15</a:t>
              </a:r>
              <a:endParaRPr b="1" i="1" sz="1400" u="none" cap="none" strike="noStrike">
                <a:solidFill>
                  <a:schemeClr val="accent1"/>
                </a:solidFill>
                <a:latin typeface="Arial"/>
                <a:ea typeface="Arial"/>
                <a:cs typeface="Arial"/>
                <a:sym typeface="Arial"/>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7"/>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RIGHT JOIN</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443" name="Google Shape;443;p57"/>
          <p:cNvSpPr txBox="1"/>
          <p:nvPr/>
        </p:nvSpPr>
        <p:spPr>
          <a:xfrm>
            <a:off x="342074" y="929463"/>
            <a:ext cx="8456828" cy="99458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444" name="Google Shape;444;p5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445" name="Google Shape;445;p5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57"/>
          <p:cNvSpPr txBox="1"/>
          <p:nvPr/>
        </p:nvSpPr>
        <p:spPr>
          <a:xfrm>
            <a:off x="523049" y="1100913"/>
            <a:ext cx="8456828" cy="823137"/>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1" i="0" lang="es-AR" sz="1400" u="none" cap="none" strike="noStrike">
                <a:solidFill>
                  <a:srgbClr val="000000"/>
                </a:solidFill>
                <a:latin typeface="Montserrat"/>
                <a:ea typeface="Montserrat"/>
                <a:cs typeface="Montserrat"/>
                <a:sym typeface="Montserrat"/>
              </a:rPr>
              <a:t>RIGHT</a:t>
            </a:r>
            <a:r>
              <a:rPr b="0" i="0" lang="es-AR" sz="1400" u="none" cap="none" strike="noStrike">
                <a:solidFill>
                  <a:srgbClr val="000000"/>
                </a:solidFill>
                <a:latin typeface="Montserrat"/>
                <a:ea typeface="Montserrat"/>
                <a:cs typeface="Montserrat"/>
                <a:sym typeface="Montserrat"/>
              </a:rPr>
              <a:t> </a:t>
            </a:r>
            <a:r>
              <a:rPr b="1" i="0" lang="es-AR" sz="1400" u="none" cap="none" strike="noStrike">
                <a:solidFill>
                  <a:srgbClr val="000000"/>
                </a:solidFill>
                <a:latin typeface="Montserrat"/>
                <a:ea typeface="Montserrat"/>
                <a:cs typeface="Montserrat"/>
                <a:sym typeface="Montserrat"/>
              </a:rPr>
              <a:t>JOIN</a:t>
            </a:r>
            <a:r>
              <a:rPr b="0" i="0" lang="es-AR" sz="1400" u="none" cap="none" strike="noStrike">
                <a:solidFill>
                  <a:srgbClr val="000000"/>
                </a:solidFill>
                <a:latin typeface="Montserrat"/>
                <a:ea typeface="Montserrat"/>
                <a:cs typeface="Montserrat"/>
                <a:sym typeface="Montserrat"/>
              </a:rPr>
              <a:t> tiene como condición que figure en, al menos una tabla. Right indica que va a tomar como tabla principal la de la derecha. De esa tabla muestra todos los registros, sin importar si tiene registros asociados en la otra tabla.</a:t>
            </a:r>
            <a:endParaRPr b="0" i="0" sz="1400" u="none" cap="none" strike="noStrike">
              <a:solidFill>
                <a:srgbClr val="000000"/>
              </a:solidFill>
              <a:latin typeface="Arial"/>
              <a:ea typeface="Arial"/>
              <a:cs typeface="Arial"/>
              <a:sym typeface="Arial"/>
            </a:endParaRPr>
          </a:p>
        </p:txBody>
      </p:sp>
      <p:pic>
        <p:nvPicPr>
          <p:cNvPr descr="https://lh3.googleusercontent.com/MfqkPZQNjxpnOiEALQkflA1Ajw2d-gPEvVO9MNzJ-o5CE92H1UjWgueDIqYjh4WZRoPh1utIP7KMQISCjFBLfndDg6e9o4DbdLQm7gPmNP_q5lDuRh8JwZwu5-f-Kg054wSex4dgkLQ" id="447" name="Google Shape;447;p57"/>
          <p:cNvPicPr preferRelativeResize="0"/>
          <p:nvPr/>
        </p:nvPicPr>
        <p:blipFill rotWithShape="1">
          <a:blip r:embed="rId3">
            <a:alphaModFix/>
          </a:blip>
          <a:srcRect b="22856" l="71285" r="0" t="38488"/>
          <a:stretch/>
        </p:blipFill>
        <p:spPr>
          <a:xfrm>
            <a:off x="7368343" y="3514561"/>
            <a:ext cx="1194631" cy="1265228"/>
          </a:xfrm>
          <a:prstGeom prst="rect">
            <a:avLst/>
          </a:prstGeom>
          <a:noFill/>
          <a:ln>
            <a:noFill/>
          </a:ln>
        </p:spPr>
      </p:pic>
      <p:sp>
        <p:nvSpPr>
          <p:cNvPr id="448" name="Google Shape;448;p57"/>
          <p:cNvSpPr txBox="1"/>
          <p:nvPr/>
        </p:nvSpPr>
        <p:spPr>
          <a:xfrm>
            <a:off x="4610099" y="3184895"/>
            <a:ext cx="2257425" cy="70130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9D66F9"/>
                </a:solidFill>
                <a:latin typeface="Montserrat"/>
                <a:ea typeface="Montserrat"/>
                <a:cs typeface="Montserrat"/>
                <a:sym typeface="Montserrat"/>
              </a:rPr>
              <a:t>Los últimos dos alumnos no tienen escuela asignada o tienen una escuela asignada que no existe.</a:t>
            </a:r>
            <a:endParaRPr b="0" i="0" sz="1200" u="none" cap="none" strike="noStrike">
              <a:solidFill>
                <a:srgbClr val="9D66F9"/>
              </a:solidFill>
              <a:latin typeface="Arial"/>
              <a:ea typeface="Arial"/>
              <a:cs typeface="Arial"/>
              <a:sym typeface="Arial"/>
            </a:endParaRPr>
          </a:p>
        </p:txBody>
      </p:sp>
      <p:pic>
        <p:nvPicPr>
          <p:cNvPr id="449" name="Google Shape;449;p57"/>
          <p:cNvPicPr preferRelativeResize="0"/>
          <p:nvPr/>
        </p:nvPicPr>
        <p:blipFill rotWithShape="1">
          <a:blip r:embed="rId4">
            <a:alphaModFix/>
          </a:blip>
          <a:srcRect b="0" l="0" r="0" t="0"/>
          <a:stretch/>
        </p:blipFill>
        <p:spPr>
          <a:xfrm>
            <a:off x="717310" y="3066623"/>
            <a:ext cx="3892789" cy="1713166"/>
          </a:xfrm>
          <a:prstGeom prst="rect">
            <a:avLst/>
          </a:prstGeom>
          <a:noFill/>
          <a:ln>
            <a:noFill/>
          </a:ln>
        </p:spPr>
      </p:pic>
      <p:pic>
        <p:nvPicPr>
          <p:cNvPr id="450" name="Google Shape;450;p57"/>
          <p:cNvPicPr preferRelativeResize="0"/>
          <p:nvPr/>
        </p:nvPicPr>
        <p:blipFill rotWithShape="1">
          <a:blip r:embed="rId5">
            <a:alphaModFix/>
          </a:blip>
          <a:srcRect b="0" l="0" r="0" t="0"/>
          <a:stretch/>
        </p:blipFill>
        <p:spPr>
          <a:xfrm>
            <a:off x="860938" y="1918658"/>
            <a:ext cx="7702036" cy="1116353"/>
          </a:xfrm>
          <a:prstGeom prst="rect">
            <a:avLst/>
          </a:prstGeom>
          <a:noFill/>
          <a:ln>
            <a:noFill/>
          </a:ln>
        </p:spPr>
      </p:pic>
      <p:grpSp>
        <p:nvGrpSpPr>
          <p:cNvPr id="451" name="Google Shape;451;p57"/>
          <p:cNvGrpSpPr/>
          <p:nvPr/>
        </p:nvGrpSpPr>
        <p:grpSpPr>
          <a:xfrm>
            <a:off x="7611256" y="521350"/>
            <a:ext cx="1026073" cy="398619"/>
            <a:chOff x="7694431" y="644502"/>
            <a:chExt cx="1026073" cy="398619"/>
          </a:xfrm>
        </p:grpSpPr>
        <p:pic>
          <p:nvPicPr>
            <p:cNvPr id="452" name="Google Shape;452;p57"/>
            <p:cNvPicPr preferRelativeResize="0"/>
            <p:nvPr/>
          </p:nvPicPr>
          <p:blipFill rotWithShape="1">
            <a:blip r:embed="rId6">
              <a:alphaModFix/>
            </a:blip>
            <a:srcRect b="0" l="0" r="0" t="0"/>
            <a:stretch/>
          </p:blipFill>
          <p:spPr>
            <a:xfrm>
              <a:off x="7694431" y="644502"/>
              <a:ext cx="423024" cy="398619"/>
            </a:xfrm>
            <a:prstGeom prst="rect">
              <a:avLst/>
            </a:prstGeom>
            <a:noFill/>
            <a:ln>
              <a:noFill/>
            </a:ln>
          </p:spPr>
        </p:pic>
        <p:sp>
          <p:nvSpPr>
            <p:cNvPr id="453" name="Google Shape;453;p57"/>
            <p:cNvSpPr txBox="1"/>
            <p:nvPr/>
          </p:nvSpPr>
          <p:spPr>
            <a:xfrm>
              <a:off x="8117455" y="657656"/>
              <a:ext cx="60305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1" lang="es-AR" sz="1400" u="none" cap="none" strike="noStrike">
                  <a:solidFill>
                    <a:schemeClr val="accent1"/>
                  </a:solidFill>
                  <a:latin typeface="Arial"/>
                  <a:ea typeface="Arial"/>
                  <a:cs typeface="Arial"/>
                  <a:sym typeface="Arial"/>
                </a:rPr>
                <a:t>Ej 16</a:t>
              </a:r>
              <a:endParaRPr b="1" i="1" sz="1400" u="none" cap="none" strike="noStrike">
                <a:solidFill>
                  <a:schemeClr val="accent1"/>
                </a:solidFill>
                <a:latin typeface="Arial"/>
                <a:ea typeface="Arial"/>
                <a:cs typeface="Arial"/>
                <a:sym typeface="Arial"/>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6"/>
          <p:cNvSpPr txBox="1"/>
          <p:nvPr/>
        </p:nvSpPr>
        <p:spPr>
          <a:xfrm>
            <a:off x="370649" y="948513"/>
            <a:ext cx="8456828" cy="28973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pic>
        <p:nvPicPr>
          <p:cNvPr descr="https://lh3.googleusercontent.com/MfqkPZQNjxpnOiEALQkflA1Ajw2d-gPEvVO9MNzJ-o5CE92H1UjWgueDIqYjh4WZRoPh1utIP7KMQISCjFBLfndDg6e9o4DbdLQm7gPmNP_q5lDuRh8JwZwu5-f-Kg054wSex4dgkLQ" id="459" name="Google Shape;459;p26"/>
          <p:cNvPicPr preferRelativeResize="0"/>
          <p:nvPr/>
        </p:nvPicPr>
        <p:blipFill rotWithShape="1">
          <a:blip r:embed="rId3">
            <a:alphaModFix/>
          </a:blip>
          <a:srcRect b="0" l="0" r="0" t="0"/>
          <a:stretch/>
        </p:blipFill>
        <p:spPr>
          <a:xfrm>
            <a:off x="1711759" y="274319"/>
            <a:ext cx="5762826" cy="45339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29"/>
          <p:cNvSpPr txBox="1"/>
          <p:nvPr/>
        </p:nvSpPr>
        <p:spPr>
          <a:xfrm>
            <a:off x="370649" y="948513"/>
            <a:ext cx="8456828" cy="28973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pic>
        <p:nvPicPr>
          <p:cNvPr descr="https://lh6.googleusercontent.com/-HeUtoJzb5A73vW63Ks-zRNdW_y8JRTUC6GngQm41w3WO1ct4LjtidczbNmV94Cibwwdap-MNIO9nOkqOM2D9SB_XPVSBcUCrr-hKm_k2gWl6QAT-kglc8wdccKiVgGOFKhEKP6xeW8" id="465" name="Google Shape;465;p29"/>
          <p:cNvPicPr preferRelativeResize="0"/>
          <p:nvPr/>
        </p:nvPicPr>
        <p:blipFill rotWithShape="1">
          <a:blip r:embed="rId3">
            <a:alphaModFix/>
          </a:blip>
          <a:srcRect b="0" l="0" r="0" t="0"/>
          <a:stretch/>
        </p:blipFill>
        <p:spPr>
          <a:xfrm>
            <a:off x="1191895" y="45720"/>
            <a:ext cx="6715125" cy="50387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0"/>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USO DE FUNCIONES AGREGADAS</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471" name="Google Shape;471;p3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472" name="Google Shape;472;p3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30"/>
          <p:cNvSpPr txBox="1"/>
          <p:nvPr/>
        </p:nvSpPr>
        <p:spPr>
          <a:xfrm>
            <a:off x="523049" y="1100913"/>
            <a:ext cx="8456828" cy="2897345"/>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Las funciones de agregación más comunes disponibles en el lenguaje son:</a:t>
            </a:r>
            <a:endParaRPr b="0" i="0" sz="1400" u="none" cap="none" strike="noStrike">
              <a:solidFill>
                <a:srgbClr val="000000"/>
              </a:solidFill>
              <a:latin typeface="Arial"/>
              <a:ea typeface="Arial"/>
              <a:cs typeface="Arial"/>
              <a:sym typeface="Arial"/>
            </a:endParaRPr>
          </a:p>
          <a:p>
            <a:pPr indent="-357188" lvl="1" marL="8143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chemeClr val="dk2"/>
                </a:solidFill>
                <a:latin typeface="Montserrat"/>
                <a:ea typeface="Montserrat"/>
                <a:cs typeface="Montserrat"/>
                <a:sym typeface="Montserrat"/>
              </a:rPr>
              <a:t>SUM</a:t>
            </a:r>
            <a:endParaRPr b="0" i="0" sz="1400" u="none" cap="none" strike="noStrike">
              <a:solidFill>
                <a:schemeClr val="dk2"/>
              </a:solidFill>
              <a:latin typeface="Montserrat"/>
              <a:ea typeface="Montserrat"/>
              <a:cs typeface="Montserrat"/>
              <a:sym typeface="Montserrat"/>
            </a:endParaRPr>
          </a:p>
          <a:p>
            <a:pPr indent="-357188" lvl="1" marL="8143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chemeClr val="dk2"/>
                </a:solidFill>
                <a:latin typeface="Montserrat"/>
                <a:ea typeface="Montserrat"/>
                <a:cs typeface="Montserrat"/>
                <a:sym typeface="Montserrat"/>
              </a:rPr>
              <a:t>AVG</a:t>
            </a:r>
            <a:endParaRPr b="0" i="0" sz="1400" u="none" cap="none" strike="noStrike">
              <a:solidFill>
                <a:schemeClr val="dk2"/>
              </a:solidFill>
              <a:latin typeface="Montserrat"/>
              <a:ea typeface="Montserrat"/>
              <a:cs typeface="Montserrat"/>
              <a:sym typeface="Montserrat"/>
            </a:endParaRPr>
          </a:p>
          <a:p>
            <a:pPr indent="-357188" lvl="1" marL="8143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chemeClr val="dk2"/>
                </a:solidFill>
                <a:latin typeface="Montserrat"/>
                <a:ea typeface="Montserrat"/>
                <a:cs typeface="Montserrat"/>
                <a:sym typeface="Montserrat"/>
              </a:rPr>
              <a:t>MAX</a:t>
            </a:r>
            <a:endParaRPr b="0" i="0" sz="1400" u="none" cap="none" strike="noStrike">
              <a:solidFill>
                <a:srgbClr val="000000"/>
              </a:solidFill>
              <a:latin typeface="Arial"/>
              <a:ea typeface="Arial"/>
              <a:cs typeface="Arial"/>
              <a:sym typeface="Arial"/>
            </a:endParaRPr>
          </a:p>
          <a:p>
            <a:pPr indent="-357188" lvl="1" marL="8143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chemeClr val="dk2"/>
                </a:solidFill>
                <a:latin typeface="Montserrat"/>
                <a:ea typeface="Montserrat"/>
                <a:cs typeface="Montserrat"/>
                <a:sym typeface="Montserrat"/>
              </a:rPr>
              <a:t>MIN</a:t>
            </a:r>
            <a:endParaRPr b="0" i="0" sz="1400" u="none" cap="none" strike="noStrike">
              <a:solidFill>
                <a:srgbClr val="000000"/>
              </a:solidFill>
              <a:latin typeface="Arial"/>
              <a:ea typeface="Arial"/>
              <a:cs typeface="Arial"/>
              <a:sym typeface="Arial"/>
            </a:endParaRPr>
          </a:p>
          <a:p>
            <a:pPr indent="-357188" lvl="1" marL="8143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chemeClr val="dk2"/>
                </a:solidFill>
                <a:latin typeface="Montserrat"/>
                <a:ea typeface="Montserrat"/>
                <a:cs typeface="Montserrat"/>
                <a:sym typeface="Montserrat"/>
              </a:rPr>
              <a:t>COUNT</a:t>
            </a:r>
            <a:endParaRPr b="0" i="0" sz="1400" u="none" cap="none" strike="noStrike">
              <a:solidFill>
                <a:schemeClr val="dk2"/>
              </a:solidFill>
              <a:latin typeface="Montserrat"/>
              <a:ea typeface="Montserrat"/>
              <a:cs typeface="Montserrat"/>
              <a:sym typeface="Montserrat"/>
            </a:endParaRPr>
          </a:p>
          <a:p>
            <a:pPr indent="-357188" lvl="0" marL="3571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La sintaxis del uso de las funciones agregadas es como sigue:</a:t>
            </a:r>
            <a:endParaRPr b="0" i="0" sz="1400" u="none" cap="none" strike="noStrike">
              <a:solidFill>
                <a:srgbClr val="000000"/>
              </a:solidFill>
              <a:latin typeface="Arial"/>
              <a:ea typeface="Arial"/>
              <a:cs typeface="Arial"/>
              <a:sym typeface="Arial"/>
            </a:endParaRPr>
          </a:p>
          <a:p>
            <a:pPr indent="-357188" lvl="2" marL="814388" marR="0" rtl="0" algn="l">
              <a:lnSpc>
                <a:spcPct val="100000"/>
              </a:lnSpc>
              <a:spcBef>
                <a:spcPts val="600"/>
              </a:spcBef>
              <a:spcAft>
                <a:spcPts val="0"/>
              </a:spcAft>
              <a:buClr>
                <a:schemeClr val="dk2"/>
              </a:buClr>
              <a:buSzPts val="1400"/>
              <a:buFont typeface="Montserrat"/>
              <a:buNone/>
            </a:pPr>
            <a:r>
              <a:rPr b="1" i="0" lang="es-AR" sz="1400" u="none" cap="none" strike="noStrike">
                <a:solidFill>
                  <a:schemeClr val="dk2"/>
                </a:solidFill>
                <a:latin typeface="Montserrat"/>
                <a:ea typeface="Montserrat"/>
                <a:cs typeface="Montserrat"/>
                <a:sym typeface="Montserrat"/>
              </a:rPr>
              <a:t>SELECT &lt;lista de campos&gt;, función agregada</a:t>
            </a:r>
            <a:endParaRPr b="0" i="0" sz="1400" u="none" cap="none" strike="noStrike">
              <a:solidFill>
                <a:srgbClr val="000000"/>
              </a:solidFill>
              <a:latin typeface="Arial"/>
              <a:ea typeface="Arial"/>
              <a:cs typeface="Arial"/>
              <a:sym typeface="Arial"/>
            </a:endParaRPr>
          </a:p>
          <a:p>
            <a:pPr indent="-357188" lvl="2" marL="814388" marR="0" rtl="0" algn="l">
              <a:lnSpc>
                <a:spcPct val="100000"/>
              </a:lnSpc>
              <a:spcBef>
                <a:spcPts val="600"/>
              </a:spcBef>
              <a:spcAft>
                <a:spcPts val="0"/>
              </a:spcAft>
              <a:buClr>
                <a:schemeClr val="dk2"/>
              </a:buClr>
              <a:buSzPts val="1400"/>
              <a:buFont typeface="Montserrat"/>
              <a:buNone/>
            </a:pPr>
            <a:r>
              <a:rPr b="1" i="0" lang="es-AR" sz="1400" u="none" cap="none" strike="noStrike">
                <a:solidFill>
                  <a:schemeClr val="dk2"/>
                </a:solidFill>
                <a:latin typeface="Montserrat"/>
                <a:ea typeface="Montserrat"/>
                <a:cs typeface="Montserrat"/>
                <a:sym typeface="Montserrat"/>
              </a:rPr>
              <a:t>FROM &lt;tabla1 JOIN tabla2 ON….&gt;</a:t>
            </a:r>
            <a:endParaRPr b="0" i="0" sz="1400" u="none" cap="none" strike="noStrike">
              <a:solidFill>
                <a:srgbClr val="000000"/>
              </a:solidFill>
              <a:latin typeface="Arial"/>
              <a:ea typeface="Arial"/>
              <a:cs typeface="Arial"/>
              <a:sym typeface="Arial"/>
            </a:endParaRPr>
          </a:p>
          <a:p>
            <a:pPr indent="-357188" lvl="2" marL="814388" marR="0" rtl="0" algn="l">
              <a:lnSpc>
                <a:spcPct val="100000"/>
              </a:lnSpc>
              <a:spcBef>
                <a:spcPts val="600"/>
              </a:spcBef>
              <a:spcAft>
                <a:spcPts val="0"/>
              </a:spcAft>
              <a:buClr>
                <a:schemeClr val="dk2"/>
              </a:buClr>
              <a:buSzPts val="1400"/>
              <a:buFont typeface="Montserrat"/>
              <a:buNone/>
            </a:pPr>
            <a:r>
              <a:rPr b="1" i="0" lang="es-AR" sz="1400" u="none" cap="none" strike="noStrike">
                <a:solidFill>
                  <a:schemeClr val="dk2"/>
                </a:solidFill>
                <a:latin typeface="Montserrat"/>
                <a:ea typeface="Montserrat"/>
                <a:cs typeface="Montserrat"/>
                <a:sym typeface="Montserrat"/>
              </a:rPr>
              <a:t>  GROUP BY &lt;lista de campos&gt;</a:t>
            </a:r>
            <a:endParaRPr b="0" i="0" sz="1400" u="none" cap="none" strike="noStrike">
              <a:solidFill>
                <a:srgbClr val="000000"/>
              </a:solidFill>
              <a:latin typeface="Arial"/>
              <a:ea typeface="Arial"/>
              <a:cs typeface="Arial"/>
              <a:sym typeface="Arial"/>
            </a:endParaRPr>
          </a:p>
          <a:p>
            <a:pPr indent="-357188" lvl="2" marL="814388" marR="0" rtl="0" algn="l">
              <a:lnSpc>
                <a:spcPct val="100000"/>
              </a:lnSpc>
              <a:spcBef>
                <a:spcPts val="600"/>
              </a:spcBef>
              <a:spcAft>
                <a:spcPts val="600"/>
              </a:spcAft>
              <a:buClr>
                <a:schemeClr val="dk2"/>
              </a:buClr>
              <a:buSzPts val="1400"/>
              <a:buFont typeface="Montserrat"/>
              <a:buNone/>
            </a:pPr>
            <a:r>
              <a:rPr b="1" i="0" lang="es-AR" sz="1400" u="none" cap="none" strike="noStrike">
                <a:solidFill>
                  <a:schemeClr val="dk2"/>
                </a:solidFill>
                <a:latin typeface="Montserrat"/>
                <a:ea typeface="Montserrat"/>
                <a:cs typeface="Montserrat"/>
                <a:sym typeface="Montserrat"/>
              </a:rPr>
              <a:t>  [HAVING función agregada &lt;condición&gt;]</a:t>
            </a:r>
            <a:endParaRPr b="0" i="0" sz="1400" u="none" cap="none" strike="noStrike">
              <a:solidFill>
                <a:srgbClr val="000000"/>
              </a:solidFill>
              <a:latin typeface="Arial"/>
              <a:ea typeface="Arial"/>
              <a:cs typeface="Arial"/>
              <a:sym typeface="Arial"/>
            </a:endParaRPr>
          </a:p>
        </p:txBody>
      </p:sp>
      <p:grpSp>
        <p:nvGrpSpPr>
          <p:cNvPr id="474" name="Google Shape;474;p30"/>
          <p:cNvGrpSpPr/>
          <p:nvPr/>
        </p:nvGrpSpPr>
        <p:grpSpPr>
          <a:xfrm>
            <a:off x="7351531" y="608391"/>
            <a:ext cx="1423618" cy="398619"/>
            <a:chOff x="7694431" y="644502"/>
            <a:chExt cx="1423618" cy="398619"/>
          </a:xfrm>
        </p:grpSpPr>
        <p:pic>
          <p:nvPicPr>
            <p:cNvPr id="475" name="Google Shape;475;p30"/>
            <p:cNvPicPr preferRelativeResize="0"/>
            <p:nvPr/>
          </p:nvPicPr>
          <p:blipFill rotWithShape="1">
            <a:blip r:embed="rId3">
              <a:alphaModFix/>
            </a:blip>
            <a:srcRect b="0" l="0" r="0" t="0"/>
            <a:stretch/>
          </p:blipFill>
          <p:spPr>
            <a:xfrm>
              <a:off x="7694431" y="644502"/>
              <a:ext cx="423024" cy="398619"/>
            </a:xfrm>
            <a:prstGeom prst="rect">
              <a:avLst/>
            </a:prstGeom>
            <a:noFill/>
            <a:ln>
              <a:noFill/>
            </a:ln>
          </p:spPr>
        </p:pic>
        <p:sp>
          <p:nvSpPr>
            <p:cNvPr id="476" name="Google Shape;476;p30"/>
            <p:cNvSpPr txBox="1"/>
            <p:nvPr/>
          </p:nvSpPr>
          <p:spPr>
            <a:xfrm>
              <a:off x="8117455" y="657656"/>
              <a:ext cx="100059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1" lang="es-AR" sz="1400" u="none" cap="none" strike="noStrike">
                  <a:solidFill>
                    <a:schemeClr val="accent1"/>
                  </a:solidFill>
                  <a:latin typeface="Arial"/>
                  <a:ea typeface="Arial"/>
                  <a:cs typeface="Arial"/>
                  <a:sym typeface="Arial"/>
                </a:rPr>
                <a:t>Ej 23 a 30</a:t>
              </a:r>
              <a:endParaRPr b="1" i="1" sz="1400" u="none" cap="none" strike="noStrike">
                <a:solidFill>
                  <a:schemeClr val="accent1"/>
                </a:solidFill>
                <a:latin typeface="Arial"/>
                <a:ea typeface="Arial"/>
                <a:cs typeface="Arial"/>
                <a:sym typeface="Arial"/>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31"/>
          <p:cNvSpPr txBox="1"/>
          <p:nvPr/>
        </p:nvSpPr>
        <p:spPr>
          <a:xfrm>
            <a:off x="370649" y="948513"/>
            <a:ext cx="8456828" cy="28973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482" name="Google Shape;482;p3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483" name="Google Shape;483;p3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31"/>
          <p:cNvSpPr txBox="1"/>
          <p:nvPr/>
        </p:nvSpPr>
        <p:spPr>
          <a:xfrm>
            <a:off x="523049" y="1100913"/>
            <a:ext cx="8456828" cy="2897345"/>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Se utilizan conjuntamente con el </a:t>
            </a:r>
            <a:r>
              <a:rPr b="1" i="0" lang="es-AR" sz="1400" u="none" cap="none" strike="noStrike">
                <a:solidFill>
                  <a:schemeClr val="dk1"/>
                </a:solidFill>
                <a:latin typeface="Montserrat"/>
                <a:ea typeface="Montserrat"/>
                <a:cs typeface="Montserrat"/>
                <a:sym typeface="Montserrat"/>
              </a:rPr>
              <a:t>SELECT</a:t>
            </a:r>
            <a:r>
              <a:rPr b="0" i="0" lang="es-AR" sz="1400" u="none" cap="none" strike="noStrike">
                <a:solidFill>
                  <a:schemeClr val="dk1"/>
                </a:solidFill>
                <a:latin typeface="Montserrat"/>
                <a:ea typeface="Montserrat"/>
                <a:cs typeface="Montserrat"/>
                <a:sym typeface="Montserrat"/>
              </a:rPr>
              <a:t> ya que siempre van asociadas a una consulta.</a:t>
            </a:r>
            <a:endParaRPr b="0" i="0" sz="1400" u="none" cap="none" strike="noStrike">
              <a:solidFill>
                <a:srgbClr val="000000"/>
              </a:solidFill>
              <a:latin typeface="Arial"/>
              <a:ea typeface="Arial"/>
              <a:cs typeface="Arial"/>
              <a:sym typeface="Arial"/>
            </a:endParaRPr>
          </a:p>
          <a:p>
            <a:pPr indent="-357188" lvl="0" marL="3571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Además conceptualmente lo que hacen es reunir un conjunto de T-uplas de manera de juntar los datos para poder llevar a cabo la operación en cuestión (suma, promedio, cuenta, etc), por lo tanto van a agrupar T-uplas, de ahí la necesidad de la cláusula </a:t>
            </a:r>
            <a:r>
              <a:rPr b="1" i="0" lang="es-AR" sz="1400" u="none" cap="none" strike="noStrike">
                <a:solidFill>
                  <a:schemeClr val="dk1"/>
                </a:solidFill>
                <a:latin typeface="Montserrat"/>
                <a:ea typeface="Montserrat"/>
                <a:cs typeface="Montserrat"/>
                <a:sym typeface="Montserrat"/>
              </a:rPr>
              <a:t>GROUP BY</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a:p>
            <a:pPr indent="-357188" lvl="0" marL="3571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Debés tener en cuenta que la &lt;lista de campos&gt; en el GROUP BY y en el SELECT es la misma.</a:t>
            </a:r>
            <a:endParaRPr b="0" i="0" sz="1400" u="none" cap="none" strike="noStrike">
              <a:solidFill>
                <a:srgbClr val="000000"/>
              </a:solidFill>
              <a:latin typeface="Arial"/>
              <a:ea typeface="Arial"/>
              <a:cs typeface="Arial"/>
              <a:sym typeface="Arial"/>
            </a:endParaRPr>
          </a:p>
          <a:p>
            <a:pPr indent="-357188" lvl="0" marL="357188" marR="0" rtl="0" algn="l">
              <a:lnSpc>
                <a:spcPct val="100000"/>
              </a:lnSpc>
              <a:spcBef>
                <a:spcPts val="600"/>
              </a:spcBef>
              <a:spcAft>
                <a:spcPts val="60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Si no hay una lista de campos, quiere decir que vamos a obtener una suma total, por lo tanto la cláusula GROUP BY tampoco es necesaria.</a:t>
            </a:r>
            <a:endParaRPr b="1" i="0" sz="1400" u="none" cap="none" strike="noStrike">
              <a:solidFill>
                <a:schemeClr val="dk1"/>
              </a:solidFill>
              <a:latin typeface="Montserrat"/>
              <a:ea typeface="Montserrat"/>
              <a:cs typeface="Montserrat"/>
              <a:sym typeface="Montserrat"/>
            </a:endParaRPr>
          </a:p>
        </p:txBody>
      </p:sp>
      <p:sp>
        <p:nvSpPr>
          <p:cNvPr id="485" name="Google Shape;485;p31"/>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USO DE FUNCIONES AGREGADAS</a:t>
            </a:r>
            <a:endParaRPr b="1" i="0" sz="2500" u="none" cap="none" strike="noStrike">
              <a:solidFill>
                <a:schemeClr val="accent1"/>
              </a:solidFill>
              <a:latin typeface="Montserrat ExtraBold"/>
              <a:ea typeface="Montserrat ExtraBold"/>
              <a:cs typeface="Montserrat ExtraBold"/>
              <a:sym typeface="Montserrat ExtraBo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2"/>
          <p:cNvSpPr txBox="1"/>
          <p:nvPr/>
        </p:nvSpPr>
        <p:spPr>
          <a:xfrm>
            <a:off x="370649" y="948513"/>
            <a:ext cx="8456828" cy="28973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491" name="Google Shape;491;p3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492" name="Google Shape;492;p3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32"/>
          <p:cNvSpPr txBox="1"/>
          <p:nvPr/>
        </p:nvSpPr>
        <p:spPr>
          <a:xfrm>
            <a:off x="523049" y="1100913"/>
            <a:ext cx="8456828" cy="2897345"/>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Veamos ahora un ejemplo para entender cómo funciona la suma y luego lo extenderemos al resto de las funciones agregadas citadas.</a:t>
            </a:r>
            <a:endParaRPr b="0" i="0" sz="1400" u="none" cap="none" strike="noStrike">
              <a:solidFill>
                <a:srgbClr val="000000"/>
              </a:solidFill>
              <a:latin typeface="Arial"/>
              <a:ea typeface="Arial"/>
              <a:cs typeface="Arial"/>
              <a:sym typeface="Arial"/>
            </a:endParaRPr>
          </a:p>
          <a:p>
            <a:pPr indent="-357188" lvl="0" marL="3571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La sintaxis del uso de las funciones agregadas es como sigue:</a:t>
            </a:r>
            <a:endParaRPr b="0" i="0" sz="1400" u="none" cap="none" strike="noStrike">
              <a:solidFill>
                <a:srgbClr val="000000"/>
              </a:solidFill>
              <a:latin typeface="Arial"/>
              <a:ea typeface="Arial"/>
              <a:cs typeface="Arial"/>
              <a:sym typeface="Arial"/>
            </a:endParaRPr>
          </a:p>
          <a:p>
            <a:pPr indent="-357188" lvl="2" marL="814388" marR="0" rtl="0" algn="l">
              <a:lnSpc>
                <a:spcPct val="100000"/>
              </a:lnSpc>
              <a:spcBef>
                <a:spcPts val="600"/>
              </a:spcBef>
              <a:spcAft>
                <a:spcPts val="0"/>
              </a:spcAft>
              <a:buClr>
                <a:schemeClr val="dk2"/>
              </a:buClr>
              <a:buSzPts val="1400"/>
              <a:buFont typeface="Montserrat"/>
              <a:buNone/>
            </a:pPr>
            <a:r>
              <a:rPr b="1" i="0" lang="es-AR" sz="1400" u="none" cap="none" strike="noStrike">
                <a:solidFill>
                  <a:schemeClr val="dk2"/>
                </a:solidFill>
                <a:latin typeface="Montserrat"/>
                <a:ea typeface="Montserrat"/>
                <a:cs typeface="Montserrat"/>
                <a:sym typeface="Montserrat"/>
              </a:rPr>
              <a:t>SELECT SUM(cant*pr.precio) FROM pedidos_productos pp  </a:t>
            </a:r>
            <a:br>
              <a:rPr b="1" i="0" lang="es-AR" sz="1400" u="none" cap="none" strike="noStrike">
                <a:solidFill>
                  <a:schemeClr val="dk2"/>
                </a:solidFill>
                <a:latin typeface="Montserrat"/>
                <a:ea typeface="Montserrat"/>
                <a:cs typeface="Montserrat"/>
                <a:sym typeface="Montserrat"/>
              </a:rPr>
            </a:br>
            <a:r>
              <a:rPr b="1" i="0" lang="es-AR" sz="1400" u="none" cap="none" strike="noStrike">
                <a:solidFill>
                  <a:schemeClr val="dk2"/>
                </a:solidFill>
                <a:latin typeface="Montserrat"/>
                <a:ea typeface="Montserrat"/>
                <a:cs typeface="Montserrat"/>
                <a:sym typeface="Montserrat"/>
              </a:rPr>
              <a:t>  JOIN productos pr ON pp.codproducto=pr.codigo</a:t>
            </a:r>
            <a:br>
              <a:rPr b="1" i="0" lang="es-AR" sz="1400" u="none" cap="none" strike="noStrike">
                <a:solidFill>
                  <a:schemeClr val="dk2"/>
                </a:solidFill>
                <a:latin typeface="Montserrat"/>
                <a:ea typeface="Montserrat"/>
                <a:cs typeface="Montserrat"/>
                <a:sym typeface="Montserrat"/>
              </a:rPr>
            </a:br>
            <a:r>
              <a:rPr b="1" i="0" lang="es-AR" sz="1400" u="none" cap="none" strike="noStrike">
                <a:solidFill>
                  <a:schemeClr val="dk2"/>
                </a:solidFill>
                <a:latin typeface="Montserrat"/>
                <a:ea typeface="Montserrat"/>
                <a:cs typeface="Montserrat"/>
                <a:sym typeface="Montserrat"/>
              </a:rPr>
              <a:t>  JOIN pedidos p ON p.nro=pp.codpedido  </a:t>
            </a:r>
            <a:br>
              <a:rPr b="1" i="0" lang="es-AR" sz="1400" u="none" cap="none" strike="noStrike">
                <a:solidFill>
                  <a:schemeClr val="dk2"/>
                </a:solidFill>
                <a:latin typeface="Montserrat"/>
                <a:ea typeface="Montserrat"/>
                <a:cs typeface="Montserrat"/>
                <a:sym typeface="Montserrat"/>
              </a:rPr>
            </a:br>
            <a:r>
              <a:rPr b="1" i="0" lang="es-AR" sz="1400" u="none" cap="none" strike="noStrike">
                <a:solidFill>
                  <a:schemeClr val="dk2"/>
                </a:solidFill>
                <a:latin typeface="Montserrat"/>
                <a:ea typeface="Montserrat"/>
                <a:cs typeface="Montserrat"/>
                <a:sym typeface="Montserrat"/>
              </a:rPr>
              <a:t>  WHERE month(p.fecha)=1 and year(p.fecha)=2017</a:t>
            </a:r>
            <a:endParaRPr b="0" i="0" sz="1400" u="none" cap="none" strike="noStrike">
              <a:solidFill>
                <a:srgbClr val="000000"/>
              </a:solidFill>
              <a:latin typeface="Arial"/>
              <a:ea typeface="Arial"/>
              <a:cs typeface="Arial"/>
              <a:sym typeface="Arial"/>
            </a:endParaRPr>
          </a:p>
          <a:p>
            <a:pPr indent="-357188" lvl="2" marL="357188" marR="0" rtl="0" algn="l">
              <a:lnSpc>
                <a:spcPct val="100000"/>
              </a:lnSpc>
              <a:spcBef>
                <a:spcPts val="600"/>
              </a:spcBef>
              <a:spcAft>
                <a:spcPts val="60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Observá que tenemos que usar la tabla pedidos para poder usar la condición del mes= enero y el año=2017 con la fecha, la tabla productos porque necesitamos los precios y la tabla pedidos_productos porque necesitamos la cantidad comprada de cada producto por cada pedido.</a:t>
            </a:r>
            <a:endParaRPr b="0" i="0" sz="1400" u="none" cap="none" strike="noStrike">
              <a:solidFill>
                <a:srgbClr val="000000"/>
              </a:solidFill>
              <a:latin typeface="Arial"/>
              <a:ea typeface="Arial"/>
              <a:cs typeface="Arial"/>
              <a:sym typeface="Arial"/>
            </a:endParaRPr>
          </a:p>
        </p:txBody>
      </p:sp>
      <p:sp>
        <p:nvSpPr>
          <p:cNvPr id="494" name="Google Shape;494;p32"/>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USO DE FUNCIONES AGREGADAS</a:t>
            </a:r>
            <a:endParaRPr b="1" i="0" sz="2500" u="none" cap="none" strike="noStrike">
              <a:solidFill>
                <a:schemeClr val="accent1"/>
              </a:solidFill>
              <a:latin typeface="Montserrat ExtraBold"/>
              <a:ea typeface="Montserrat ExtraBold"/>
              <a:cs typeface="Montserrat ExtraBold"/>
              <a:sym typeface="Montserrat ExtraBo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3"/>
          <p:cNvSpPr txBox="1"/>
          <p:nvPr/>
        </p:nvSpPr>
        <p:spPr>
          <a:xfrm>
            <a:off x="370649" y="948513"/>
            <a:ext cx="8456828" cy="28973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500" name="Google Shape;500;p3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501" name="Google Shape;501;p3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33"/>
          <p:cNvSpPr txBox="1"/>
          <p:nvPr/>
        </p:nvSpPr>
        <p:spPr>
          <a:xfrm>
            <a:off x="523049" y="1100913"/>
            <a:ext cx="8456828" cy="2897345"/>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Si quisiéramos saber cuántas unidades se vendieron de cada producto por mes para el 2017, podríamos formularlo de la siguiente manera:</a:t>
            </a:r>
            <a:endParaRPr b="0" i="0" sz="1400" u="none" cap="none" strike="noStrike">
              <a:solidFill>
                <a:srgbClr val="000000"/>
              </a:solidFill>
              <a:latin typeface="Arial"/>
              <a:ea typeface="Arial"/>
              <a:cs typeface="Arial"/>
              <a:sym typeface="Arial"/>
            </a:endParaRPr>
          </a:p>
          <a:p>
            <a:pPr indent="-357188" lvl="2" marL="814388" marR="0" rtl="0" algn="l">
              <a:lnSpc>
                <a:spcPct val="100000"/>
              </a:lnSpc>
              <a:spcBef>
                <a:spcPts val="600"/>
              </a:spcBef>
              <a:spcAft>
                <a:spcPts val="0"/>
              </a:spcAft>
              <a:buClr>
                <a:schemeClr val="dk2"/>
              </a:buClr>
              <a:buSzPts val="1400"/>
              <a:buFont typeface="Montserrat"/>
              <a:buNone/>
            </a:pPr>
            <a:r>
              <a:rPr b="1" i="0" lang="es-AR" sz="1400" u="none" cap="none" strike="noStrike">
                <a:solidFill>
                  <a:schemeClr val="dk2"/>
                </a:solidFill>
                <a:latin typeface="Montserrat"/>
                <a:ea typeface="Montserrat"/>
                <a:cs typeface="Montserrat"/>
                <a:sym typeface="Montserrat"/>
              </a:rPr>
              <a:t>SELECT month(p.fecha) as Mes, SUM(cant) as Cantidad</a:t>
            </a:r>
            <a:br>
              <a:rPr b="1" i="0" lang="es-AR" sz="1400" u="none" cap="none" strike="noStrike">
                <a:solidFill>
                  <a:schemeClr val="dk2"/>
                </a:solidFill>
                <a:latin typeface="Montserrat"/>
                <a:ea typeface="Montserrat"/>
                <a:cs typeface="Montserrat"/>
                <a:sym typeface="Montserrat"/>
              </a:rPr>
            </a:br>
            <a:r>
              <a:rPr b="1" i="0" lang="es-AR" sz="1400" u="none" cap="none" strike="noStrike">
                <a:solidFill>
                  <a:schemeClr val="dk2"/>
                </a:solidFill>
                <a:latin typeface="Montserrat"/>
                <a:ea typeface="Montserrat"/>
                <a:cs typeface="Montserrat"/>
                <a:sym typeface="Montserrat"/>
              </a:rPr>
              <a:t>  FROM pedidos_productos pp </a:t>
            </a:r>
            <a:br>
              <a:rPr b="1" i="0" lang="es-AR" sz="1400" u="none" cap="none" strike="noStrike">
                <a:solidFill>
                  <a:schemeClr val="dk2"/>
                </a:solidFill>
                <a:latin typeface="Montserrat"/>
                <a:ea typeface="Montserrat"/>
                <a:cs typeface="Montserrat"/>
                <a:sym typeface="Montserrat"/>
              </a:rPr>
            </a:br>
            <a:r>
              <a:rPr b="1" i="0" lang="es-AR" sz="1400" u="none" cap="none" strike="noStrike">
                <a:solidFill>
                  <a:schemeClr val="dk2"/>
                </a:solidFill>
                <a:latin typeface="Montserrat"/>
                <a:ea typeface="Montserrat"/>
                <a:cs typeface="Montserrat"/>
                <a:sym typeface="Montserrat"/>
              </a:rPr>
              <a:t>  JOIN productos pr ON pp.codproducto=pr.codigo</a:t>
            </a:r>
            <a:endParaRPr b="1" i="0" sz="1400" u="none" cap="none" strike="noStrike">
              <a:solidFill>
                <a:schemeClr val="dk2"/>
              </a:solidFill>
              <a:latin typeface="Montserrat"/>
              <a:ea typeface="Montserrat"/>
              <a:cs typeface="Montserrat"/>
              <a:sym typeface="Montserrat"/>
            </a:endParaRPr>
          </a:p>
          <a:p>
            <a:pPr indent="-357188" lvl="2" marL="814388" marR="0" rtl="0" algn="l">
              <a:lnSpc>
                <a:spcPct val="100000"/>
              </a:lnSpc>
              <a:spcBef>
                <a:spcPts val="600"/>
              </a:spcBef>
              <a:spcAft>
                <a:spcPts val="600"/>
              </a:spcAft>
              <a:buClr>
                <a:schemeClr val="dk2"/>
              </a:buClr>
              <a:buSzPts val="1400"/>
              <a:buFont typeface="Montserrat"/>
              <a:buNone/>
            </a:pPr>
            <a:r>
              <a:rPr b="1" i="0" lang="es-AR" sz="1400" u="none" cap="none" strike="noStrike">
                <a:solidFill>
                  <a:schemeClr val="dk2"/>
                </a:solidFill>
                <a:latin typeface="Montserrat"/>
                <a:ea typeface="Montserrat"/>
                <a:cs typeface="Montserrat"/>
                <a:sym typeface="Montserrat"/>
              </a:rPr>
              <a:t>  JOIN pedidos p ON p.nro=pp.codpedido </a:t>
            </a:r>
            <a:br>
              <a:rPr b="1" i="0" lang="es-AR" sz="1400" u="none" cap="none" strike="noStrike">
                <a:solidFill>
                  <a:schemeClr val="dk2"/>
                </a:solidFill>
                <a:latin typeface="Montserrat"/>
                <a:ea typeface="Montserrat"/>
                <a:cs typeface="Montserrat"/>
                <a:sym typeface="Montserrat"/>
              </a:rPr>
            </a:br>
            <a:r>
              <a:rPr b="1" i="0" lang="es-AR" sz="1400" u="none" cap="none" strike="noStrike">
                <a:solidFill>
                  <a:schemeClr val="dk2"/>
                </a:solidFill>
                <a:latin typeface="Montserrat"/>
                <a:ea typeface="Montserrat"/>
                <a:cs typeface="Montserrat"/>
                <a:sym typeface="Montserrat"/>
              </a:rPr>
              <a:t>  WHERE year(p.fecha)=2017</a:t>
            </a:r>
            <a:br>
              <a:rPr b="1" i="0" lang="es-AR" sz="1400" u="none" cap="none" strike="noStrike">
                <a:solidFill>
                  <a:schemeClr val="dk2"/>
                </a:solidFill>
                <a:latin typeface="Montserrat"/>
                <a:ea typeface="Montserrat"/>
                <a:cs typeface="Montserrat"/>
                <a:sym typeface="Montserrat"/>
              </a:rPr>
            </a:br>
            <a:r>
              <a:rPr b="1" i="0" lang="es-AR" sz="1400" u="none" cap="none" strike="noStrike">
                <a:solidFill>
                  <a:schemeClr val="dk2"/>
                </a:solidFill>
                <a:latin typeface="Montserrat"/>
                <a:ea typeface="Montserrat"/>
                <a:cs typeface="Montserrat"/>
                <a:sym typeface="Montserrat"/>
              </a:rPr>
              <a:t>  GROUP BY month(p.fecha)</a:t>
            </a:r>
            <a:endParaRPr b="0" i="0" sz="1400" u="none" cap="none" strike="noStrike">
              <a:solidFill>
                <a:srgbClr val="000000"/>
              </a:solidFill>
              <a:latin typeface="Arial"/>
              <a:ea typeface="Arial"/>
              <a:cs typeface="Arial"/>
              <a:sym typeface="Arial"/>
            </a:endParaRPr>
          </a:p>
        </p:txBody>
      </p:sp>
      <p:pic>
        <p:nvPicPr>
          <p:cNvPr descr="https://lh3.googleusercontent.com/ajfqLyDMAQ7KY4VxYWz_q2jQaavgFiFSrJPwK2v2l40l-Ml7U9R65ZFPbcojbuh2NUMW363IP56xQL5l8J_rRflpslffnyBUZz-aKLXdE_zT2xj4jEROVPTmomezbguIxGYJWKJzrLs" id="503" name="Google Shape;503;p33"/>
          <p:cNvPicPr preferRelativeResize="0"/>
          <p:nvPr/>
        </p:nvPicPr>
        <p:blipFill rotWithShape="1">
          <a:blip r:embed="rId3">
            <a:alphaModFix/>
          </a:blip>
          <a:srcRect b="0" l="0" r="0" t="0"/>
          <a:stretch/>
        </p:blipFill>
        <p:spPr>
          <a:xfrm>
            <a:off x="5413375" y="2622232"/>
            <a:ext cx="1876425" cy="2095501"/>
          </a:xfrm>
          <a:prstGeom prst="rect">
            <a:avLst/>
          </a:prstGeom>
          <a:noFill/>
          <a:ln>
            <a:noFill/>
          </a:ln>
        </p:spPr>
      </p:pic>
      <p:sp>
        <p:nvSpPr>
          <p:cNvPr id="504" name="Google Shape;504;p33"/>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USO DE FUNCIONES AGREGADAS</a:t>
            </a:r>
            <a:endParaRPr b="1" i="0" sz="2500" u="none" cap="none" strike="noStrike">
              <a:solidFill>
                <a:schemeClr val="accent1"/>
              </a:solidFill>
              <a:latin typeface="Montserrat ExtraBold"/>
              <a:ea typeface="Montserrat ExtraBold"/>
              <a:cs typeface="Montserrat ExtraBold"/>
              <a:sym typeface="Montserrat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5"/>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¿Cómo un cliente se conecta a un servidor de BD?</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94" name="Google Shape;94;p5"/>
          <p:cNvSpPr txBox="1"/>
          <p:nvPr/>
        </p:nvSpPr>
        <p:spPr>
          <a:xfrm>
            <a:off x="370649" y="948513"/>
            <a:ext cx="8456828" cy="28973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id="95" name="Google Shape;95;p5"/>
          <p:cNvSpPr txBox="1"/>
          <p:nvPr/>
        </p:nvSpPr>
        <p:spPr>
          <a:xfrm>
            <a:off x="523049" y="1100913"/>
            <a:ext cx="8456828" cy="2897345"/>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El software intermediario, entre un usuario y el servidor que provee el servicio de almacenamiento en bases de datos, es conocido como </a:t>
            </a:r>
            <a:r>
              <a:rPr b="1" i="0" lang="es-AR" sz="1400" u="none" cap="none" strike="noStrike">
                <a:solidFill>
                  <a:srgbClr val="000000"/>
                </a:solidFill>
                <a:latin typeface="Montserrat"/>
                <a:ea typeface="Montserrat"/>
                <a:cs typeface="Montserrat"/>
                <a:sym typeface="Montserrat"/>
              </a:rPr>
              <a:t>SGBD</a:t>
            </a:r>
            <a:r>
              <a:rPr b="0" i="0" lang="es-AR" sz="1400" u="none" cap="none" strike="noStrike">
                <a:solidFill>
                  <a:srgbClr val="000000"/>
                </a:solidFill>
                <a:latin typeface="Montserrat"/>
                <a:ea typeface="Montserrat"/>
                <a:cs typeface="Montserrat"/>
                <a:sym typeface="Montserrat"/>
              </a:rPr>
              <a:t> (Sistema Gestor de Bases de Datos).</a:t>
            </a:r>
            <a:endParaRPr b="0" i="0" sz="1400" u="none" cap="none" strike="noStrike">
              <a:solidFill>
                <a:srgbClr val="000000"/>
              </a:solidFill>
              <a:latin typeface="Arial"/>
              <a:ea typeface="Arial"/>
              <a:cs typeface="Arial"/>
              <a:sym typeface="Arial"/>
            </a:endParaRPr>
          </a:p>
          <a:p>
            <a:pPr indent="-357188" lvl="0" marL="357188" marR="0" rtl="0" algn="l">
              <a:lnSpc>
                <a:spcPct val="100000"/>
              </a:lnSpc>
              <a:spcBef>
                <a:spcPts val="600"/>
              </a:spcBef>
              <a:spcAft>
                <a:spcPts val="60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A través de los SGBD, los usuarios pueden hacer </a:t>
            </a:r>
            <a:r>
              <a:rPr b="1" i="0" lang="es-AR" sz="1400" u="none" cap="none" strike="noStrike">
                <a:solidFill>
                  <a:srgbClr val="000000"/>
                </a:solidFill>
                <a:latin typeface="Montserrat"/>
                <a:ea typeface="Montserrat"/>
                <a:cs typeface="Montserrat"/>
                <a:sym typeface="Montserrat"/>
              </a:rPr>
              <a:t>CONSULTAS</a:t>
            </a:r>
            <a:r>
              <a:rPr b="0" i="0" lang="es-AR" sz="1400" u="none" cap="none" strike="noStrike">
                <a:solidFill>
                  <a:srgbClr val="000000"/>
                </a:solidFill>
                <a:latin typeface="Montserrat"/>
                <a:ea typeface="Montserrat"/>
                <a:cs typeface="Montserrat"/>
                <a:sym typeface="Montserrat"/>
              </a:rPr>
              <a:t> en lenguaje </a:t>
            </a:r>
            <a:r>
              <a:rPr b="1" i="0" lang="es-AR" sz="1400" u="none" cap="none" strike="noStrike">
                <a:solidFill>
                  <a:srgbClr val="000000"/>
                </a:solidFill>
                <a:latin typeface="Montserrat"/>
                <a:ea typeface="Montserrat"/>
                <a:cs typeface="Montserrat"/>
                <a:sym typeface="Montserrat"/>
              </a:rPr>
              <a:t>SQL </a:t>
            </a:r>
            <a:r>
              <a:rPr b="0" i="0" lang="es-AR" sz="1400" u="none" cap="none" strike="noStrike">
                <a:solidFill>
                  <a:srgbClr val="000000"/>
                </a:solidFill>
                <a:latin typeface="Montserrat"/>
                <a:ea typeface="Montserrat"/>
                <a:cs typeface="Montserrat"/>
                <a:sym typeface="Montserrat"/>
              </a:rPr>
              <a:t>(Lenguaje de Consulta Estructurada, </a:t>
            </a:r>
            <a:r>
              <a:rPr b="0" i="1" lang="es-AR" sz="1400" u="none" cap="none" strike="noStrike">
                <a:solidFill>
                  <a:srgbClr val="000000"/>
                </a:solidFill>
                <a:latin typeface="Montserrat"/>
                <a:ea typeface="Montserrat"/>
                <a:cs typeface="Montserrat"/>
                <a:sym typeface="Montserrat"/>
              </a:rPr>
              <a:t>Structured Query Language </a:t>
            </a:r>
            <a:r>
              <a:rPr b="0" i="0" lang="es-AR" sz="1400" u="none" cap="none" strike="noStrike">
                <a:solidFill>
                  <a:srgbClr val="000000"/>
                </a:solidFill>
                <a:latin typeface="Montserrat"/>
                <a:ea typeface="Montserrat"/>
                <a:cs typeface="Montserrat"/>
                <a:sym typeface="Montserrat"/>
              </a:rPr>
              <a:t>en inglés) para así realizar, por ejemplo, operaciones de lectura de datos.</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96" name="Google Shape;96;p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97" name="Google Shape;97;p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8" name="Google Shape;98;p5"/>
          <p:cNvPicPr preferRelativeResize="0"/>
          <p:nvPr/>
        </p:nvPicPr>
        <p:blipFill rotWithShape="1">
          <a:blip r:embed="rId3">
            <a:alphaModFix/>
          </a:blip>
          <a:srcRect b="0" l="0" r="0" t="0"/>
          <a:stretch/>
        </p:blipFill>
        <p:spPr>
          <a:xfrm>
            <a:off x="2718893" y="2549585"/>
            <a:ext cx="3706215" cy="211835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34"/>
          <p:cNvSpPr txBox="1"/>
          <p:nvPr/>
        </p:nvSpPr>
        <p:spPr>
          <a:xfrm>
            <a:off x="370649" y="948513"/>
            <a:ext cx="8456828" cy="28973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510" name="Google Shape;510;p3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511" name="Google Shape;511;p3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34"/>
          <p:cNvSpPr txBox="1"/>
          <p:nvPr/>
        </p:nvSpPr>
        <p:spPr>
          <a:xfrm>
            <a:off x="523049" y="1100913"/>
            <a:ext cx="8456828" cy="2897345"/>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Si hubiéramos querido saber los pedidos cuyo total fuera superior a $ 1000 hubiéramos tenido que hacer lo siguiente:</a:t>
            </a:r>
            <a:endParaRPr b="0" i="0" sz="1400" u="none" cap="none" strike="noStrike">
              <a:solidFill>
                <a:srgbClr val="000000"/>
              </a:solidFill>
              <a:latin typeface="Arial"/>
              <a:ea typeface="Arial"/>
              <a:cs typeface="Arial"/>
              <a:sym typeface="Arial"/>
            </a:endParaRPr>
          </a:p>
          <a:p>
            <a:pPr indent="-357188" lvl="2" marL="814388" marR="0" rtl="0" algn="l">
              <a:lnSpc>
                <a:spcPct val="100000"/>
              </a:lnSpc>
              <a:spcBef>
                <a:spcPts val="600"/>
              </a:spcBef>
              <a:spcAft>
                <a:spcPts val="600"/>
              </a:spcAft>
              <a:buClr>
                <a:schemeClr val="dk2"/>
              </a:buClr>
              <a:buSzPts val="1400"/>
              <a:buFont typeface="Montserrat"/>
              <a:buNone/>
            </a:pPr>
            <a:r>
              <a:rPr b="1" i="0" lang="es-AR" sz="1400" u="none" cap="none" strike="noStrike">
                <a:solidFill>
                  <a:schemeClr val="dk2"/>
                </a:solidFill>
                <a:latin typeface="Montserrat"/>
                <a:ea typeface="Montserrat"/>
                <a:cs typeface="Montserrat"/>
                <a:sym typeface="Montserrat"/>
              </a:rPr>
              <a:t>SELECT p.Nro, SUM(cant*precio) as total FROM pedidos_productos pp  </a:t>
            </a:r>
            <a:br>
              <a:rPr b="1" i="0" lang="es-AR" sz="1400" u="none" cap="none" strike="noStrike">
                <a:solidFill>
                  <a:schemeClr val="dk2"/>
                </a:solidFill>
                <a:latin typeface="Montserrat"/>
                <a:ea typeface="Montserrat"/>
                <a:cs typeface="Montserrat"/>
                <a:sym typeface="Montserrat"/>
              </a:rPr>
            </a:br>
            <a:r>
              <a:rPr b="1" i="0" lang="es-AR" sz="1400" u="none" cap="none" strike="noStrike">
                <a:solidFill>
                  <a:schemeClr val="dk2"/>
                </a:solidFill>
                <a:latin typeface="Montserrat"/>
                <a:ea typeface="Montserrat"/>
                <a:cs typeface="Montserrat"/>
                <a:sym typeface="Montserrat"/>
              </a:rPr>
              <a:t>  JOIN productos pr ON pp.codproducto=pr.codigo</a:t>
            </a:r>
            <a:br>
              <a:rPr b="1" i="0" lang="es-AR" sz="1400" u="none" cap="none" strike="noStrike">
                <a:solidFill>
                  <a:schemeClr val="dk2"/>
                </a:solidFill>
                <a:latin typeface="Montserrat"/>
                <a:ea typeface="Montserrat"/>
                <a:cs typeface="Montserrat"/>
                <a:sym typeface="Montserrat"/>
              </a:rPr>
            </a:br>
            <a:r>
              <a:rPr b="1" i="0" lang="es-AR" sz="1400" u="none" cap="none" strike="noStrike">
                <a:solidFill>
                  <a:schemeClr val="dk2"/>
                </a:solidFill>
                <a:latin typeface="Montserrat"/>
                <a:ea typeface="Montserrat"/>
                <a:cs typeface="Montserrat"/>
                <a:sym typeface="Montserrat"/>
              </a:rPr>
              <a:t>  JOIN pedidos p ON p.nro=pp.codpedido  </a:t>
            </a:r>
            <a:br>
              <a:rPr b="1" i="0" lang="es-AR" sz="1400" u="none" cap="none" strike="noStrike">
                <a:solidFill>
                  <a:schemeClr val="dk2"/>
                </a:solidFill>
                <a:latin typeface="Montserrat"/>
                <a:ea typeface="Montserrat"/>
                <a:cs typeface="Montserrat"/>
                <a:sym typeface="Montserrat"/>
              </a:rPr>
            </a:br>
            <a:r>
              <a:rPr b="1" i="0" lang="es-AR" sz="1400" u="none" cap="none" strike="noStrike">
                <a:solidFill>
                  <a:schemeClr val="dk2"/>
                </a:solidFill>
                <a:latin typeface="Montserrat"/>
                <a:ea typeface="Montserrat"/>
                <a:cs typeface="Montserrat"/>
                <a:sym typeface="Montserrat"/>
              </a:rPr>
              <a:t>  GROUP BY p.nro</a:t>
            </a:r>
            <a:br>
              <a:rPr b="1" i="0" lang="es-AR" sz="1400" u="none" cap="none" strike="noStrike">
                <a:solidFill>
                  <a:schemeClr val="dk2"/>
                </a:solidFill>
                <a:latin typeface="Montserrat"/>
                <a:ea typeface="Montserrat"/>
                <a:cs typeface="Montserrat"/>
                <a:sym typeface="Montserrat"/>
              </a:rPr>
            </a:br>
            <a:r>
              <a:rPr b="1" i="0" lang="es-AR" sz="1400" u="none" cap="none" strike="noStrike">
                <a:solidFill>
                  <a:schemeClr val="dk2"/>
                </a:solidFill>
                <a:latin typeface="Montserrat"/>
                <a:ea typeface="Montserrat"/>
                <a:cs typeface="Montserrat"/>
                <a:sym typeface="Montserrat"/>
              </a:rPr>
              <a:t>  HAVING SUM(cant*precio)&gt;1000</a:t>
            </a:r>
            <a:endParaRPr b="0" i="0" sz="1400" u="none" cap="none" strike="noStrike">
              <a:solidFill>
                <a:srgbClr val="000000"/>
              </a:solidFill>
              <a:latin typeface="Arial"/>
              <a:ea typeface="Arial"/>
              <a:cs typeface="Arial"/>
              <a:sym typeface="Arial"/>
            </a:endParaRPr>
          </a:p>
        </p:txBody>
      </p:sp>
      <p:sp>
        <p:nvSpPr>
          <p:cNvPr id="513" name="Google Shape;513;p34"/>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USO DE FUNCIONES AGREGADAS</a:t>
            </a:r>
            <a:endParaRPr b="1" i="0" sz="2500" u="none" cap="none" strike="noStrike">
              <a:solidFill>
                <a:schemeClr val="accent1"/>
              </a:solidFill>
              <a:latin typeface="Montserrat ExtraBold"/>
              <a:ea typeface="Montserrat ExtraBold"/>
              <a:cs typeface="Montserrat ExtraBold"/>
              <a:sym typeface="Montserrat ExtraBo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35"/>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000" u="none" cap="none" strike="noStrike">
                <a:solidFill>
                  <a:schemeClr val="accent1"/>
                </a:solidFill>
                <a:latin typeface="Montserrat ExtraBold"/>
                <a:ea typeface="Montserrat ExtraBold"/>
                <a:cs typeface="Montserrat ExtraBold"/>
                <a:sym typeface="Montserrat ExtraBold"/>
              </a:rPr>
              <a:t>ENTENDIENDO LAS CLÁUSULAS HAVING Y WHERE</a:t>
            </a:r>
            <a:endParaRPr b="1" i="0" sz="2000" u="none" cap="none" strike="noStrike">
              <a:solidFill>
                <a:schemeClr val="accent1"/>
              </a:solidFill>
              <a:latin typeface="Montserrat ExtraBold"/>
              <a:ea typeface="Montserrat ExtraBold"/>
              <a:cs typeface="Montserrat ExtraBold"/>
              <a:sym typeface="Montserrat ExtraBold"/>
            </a:endParaRPr>
          </a:p>
        </p:txBody>
      </p:sp>
      <p:sp>
        <p:nvSpPr>
          <p:cNvPr id="519" name="Google Shape;519;p35"/>
          <p:cNvSpPr txBox="1"/>
          <p:nvPr/>
        </p:nvSpPr>
        <p:spPr>
          <a:xfrm>
            <a:off x="370649" y="948513"/>
            <a:ext cx="8456828" cy="28973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520" name="Google Shape;520;p3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521" name="Google Shape;521;p3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35"/>
          <p:cNvSpPr txBox="1"/>
          <p:nvPr/>
        </p:nvSpPr>
        <p:spPr>
          <a:xfrm>
            <a:off x="523049" y="1100913"/>
            <a:ext cx="8456828" cy="2897345"/>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1" i="0" lang="es-AR" sz="1400" u="none" cap="none" strike="noStrike">
                <a:solidFill>
                  <a:schemeClr val="dk1"/>
                </a:solidFill>
                <a:latin typeface="Montserrat"/>
                <a:ea typeface="Montserrat"/>
                <a:cs typeface="Montserrat"/>
                <a:sym typeface="Montserrat"/>
              </a:rPr>
              <a:t>WHERE </a:t>
            </a:r>
            <a:r>
              <a:rPr b="0" i="0" lang="es-AR" sz="1400" u="none" cap="none" strike="noStrike">
                <a:solidFill>
                  <a:schemeClr val="dk1"/>
                </a:solidFill>
                <a:latin typeface="Montserrat"/>
                <a:ea typeface="Montserrat"/>
                <a:cs typeface="Montserrat"/>
                <a:sym typeface="Montserrat"/>
              </a:rPr>
              <a:t>opera sobre registros individuales, mientras que </a:t>
            </a:r>
            <a:r>
              <a:rPr b="1" i="0" lang="es-AR" sz="1400" u="none" cap="none" strike="noStrike">
                <a:solidFill>
                  <a:schemeClr val="dk1"/>
                </a:solidFill>
                <a:latin typeface="Montserrat"/>
                <a:ea typeface="Montserrat"/>
                <a:cs typeface="Montserrat"/>
                <a:sym typeface="Montserrat"/>
              </a:rPr>
              <a:t>HAVING </a:t>
            </a:r>
            <a:r>
              <a:rPr b="0" i="0" lang="es-AR" sz="1400" u="none" cap="none" strike="noStrike">
                <a:solidFill>
                  <a:schemeClr val="dk1"/>
                </a:solidFill>
                <a:latin typeface="Montserrat"/>
                <a:ea typeface="Montserrat"/>
                <a:cs typeface="Montserrat"/>
                <a:sym typeface="Montserrat"/>
              </a:rPr>
              <a:t>lo hace sobre un grupo de registros.</a:t>
            </a:r>
            <a:endParaRPr b="0" i="0" sz="1400" u="none" cap="none" strike="noStrike">
              <a:solidFill>
                <a:srgbClr val="000000"/>
              </a:solidFill>
              <a:latin typeface="Arial"/>
              <a:ea typeface="Arial"/>
              <a:cs typeface="Arial"/>
              <a:sym typeface="Arial"/>
            </a:endParaRPr>
          </a:p>
          <a:p>
            <a:pPr indent="-357188" lvl="0" marL="3571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La anterior es la diferencia principal entre estas dos cláusulas. Con WHERE podemos establecer una condición usando registros individuales, aquellos que cumplan con esta condición serán seleccionados (eliminados o actualizados); ahora bien, con HAVING podemos establecer una condición sobre un grupo de registros, algo muy importante es que HAVING acostumbra ir acompañado de la cláusula GROUP BY. Esto último es así dado que HAVING opera sobre los grupos que nos “retorna” GROUP BY.</a:t>
            </a:r>
            <a:endParaRPr b="0" i="0" sz="1400" u="none" cap="none" strike="noStrike">
              <a:solidFill>
                <a:srgbClr val="000000"/>
              </a:solidFill>
              <a:latin typeface="Arial"/>
              <a:ea typeface="Arial"/>
              <a:cs typeface="Arial"/>
              <a:sym typeface="Arial"/>
            </a:endParaRPr>
          </a:p>
          <a:p>
            <a:pPr indent="-357188" lvl="0" marL="3571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Entonces: WHERE sobre registros individuales y HAVING sobre grupos de registros, sin embargo no hay nada mejor para interiorizar y terminar de entender un concepto que un buen ejemplo, y eso es precisamente lo que vamos a hacer a continuación.</a:t>
            </a:r>
            <a:endParaRPr b="0" i="0" sz="1400" u="none" cap="none" strike="noStrike">
              <a:solidFill>
                <a:srgbClr val="000000"/>
              </a:solidFill>
              <a:latin typeface="Arial"/>
              <a:ea typeface="Arial"/>
              <a:cs typeface="Arial"/>
              <a:sym typeface="Arial"/>
            </a:endParaRPr>
          </a:p>
          <a:p>
            <a:pPr indent="-357188" lvl="0" marL="357188" marR="0" rtl="0" algn="l">
              <a:lnSpc>
                <a:spcPct val="100000"/>
              </a:lnSpc>
              <a:spcBef>
                <a:spcPts val="600"/>
              </a:spcBef>
              <a:spcAft>
                <a:spcPts val="60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Quizá te estés preguntando ¿cuándo usar HAVING o WHERE?, desde mi punto de vista, deberíamos usar HAVING solo cuando se vea implicado el uso de funciones de grupo (AVG, SUM, COUNT, MAX, MIN), debido a que con WHERE no podemos realizar condiciones que impliquen estas funciones.</a:t>
            </a:r>
            <a:endParaRPr b="0" i="0" sz="1400" u="none" cap="none" strike="noStrike">
              <a:solidFill>
                <a:srgbClr val="000000"/>
              </a:solidFill>
              <a:latin typeface="Arial"/>
              <a:ea typeface="Arial"/>
              <a:cs typeface="Arial"/>
              <a:sym typeface="Arial"/>
            </a:endParaRPr>
          </a:p>
        </p:txBody>
      </p:sp>
      <p:grpSp>
        <p:nvGrpSpPr>
          <p:cNvPr id="523" name="Google Shape;523;p35"/>
          <p:cNvGrpSpPr/>
          <p:nvPr/>
        </p:nvGrpSpPr>
        <p:grpSpPr>
          <a:xfrm>
            <a:off x="7555218" y="540016"/>
            <a:ext cx="1026073" cy="398619"/>
            <a:chOff x="7694431" y="644502"/>
            <a:chExt cx="1026073" cy="398619"/>
          </a:xfrm>
        </p:grpSpPr>
        <p:pic>
          <p:nvPicPr>
            <p:cNvPr id="524" name="Google Shape;524;p35"/>
            <p:cNvPicPr preferRelativeResize="0"/>
            <p:nvPr/>
          </p:nvPicPr>
          <p:blipFill rotWithShape="1">
            <a:blip r:embed="rId3">
              <a:alphaModFix/>
            </a:blip>
            <a:srcRect b="0" l="0" r="0" t="0"/>
            <a:stretch/>
          </p:blipFill>
          <p:spPr>
            <a:xfrm>
              <a:off x="7694431" y="644502"/>
              <a:ext cx="423024" cy="398619"/>
            </a:xfrm>
            <a:prstGeom prst="rect">
              <a:avLst/>
            </a:prstGeom>
            <a:noFill/>
            <a:ln>
              <a:noFill/>
            </a:ln>
          </p:spPr>
        </p:pic>
        <p:sp>
          <p:nvSpPr>
            <p:cNvPr id="525" name="Google Shape;525;p35"/>
            <p:cNvSpPr txBox="1"/>
            <p:nvPr/>
          </p:nvSpPr>
          <p:spPr>
            <a:xfrm>
              <a:off x="8117455" y="657656"/>
              <a:ext cx="60305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1" lang="es-AR" sz="1400" u="none" cap="none" strike="noStrike">
                  <a:solidFill>
                    <a:schemeClr val="accent1"/>
                  </a:solidFill>
                  <a:latin typeface="Arial"/>
                  <a:ea typeface="Arial"/>
                  <a:cs typeface="Arial"/>
                  <a:sym typeface="Arial"/>
                </a:rPr>
                <a:t>Ej 31</a:t>
              </a:r>
              <a:endParaRPr b="1" i="1" sz="1400" u="none" cap="none" strike="noStrike">
                <a:solidFill>
                  <a:schemeClr val="accent1"/>
                </a:solidFill>
                <a:latin typeface="Arial"/>
                <a:ea typeface="Arial"/>
                <a:cs typeface="Arial"/>
                <a:sym typeface="Arial"/>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58"/>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000" u="none" cap="none" strike="noStrike">
                <a:solidFill>
                  <a:schemeClr val="accent1"/>
                </a:solidFill>
                <a:latin typeface="Montserrat ExtraBold"/>
                <a:ea typeface="Montserrat ExtraBold"/>
                <a:cs typeface="Montserrat ExtraBold"/>
                <a:sym typeface="Montserrat ExtraBold"/>
              </a:rPr>
              <a:t>SUBCONSULTAS</a:t>
            </a:r>
            <a:endParaRPr b="1" i="0" sz="2000" u="none" cap="none" strike="noStrike">
              <a:solidFill>
                <a:schemeClr val="accent1"/>
              </a:solidFill>
              <a:latin typeface="Montserrat ExtraBold"/>
              <a:ea typeface="Montserrat ExtraBold"/>
              <a:cs typeface="Montserrat ExtraBold"/>
              <a:sym typeface="Montserrat ExtraBold"/>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531" name="Google Shape;531;p5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532" name="Google Shape;532;p5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58"/>
          <p:cNvSpPr txBox="1"/>
          <p:nvPr/>
        </p:nvSpPr>
        <p:spPr>
          <a:xfrm>
            <a:off x="523049" y="986616"/>
            <a:ext cx="8456828" cy="877356"/>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Una subconsulta en SQL consiste en utilizar los resultados de una consulta dentro de otra, que se considera la principal. Esta posibilidad fue la razón original para la palabra “estructurada” en el nombre Lenguaje de Consultas Estructuradas (</a:t>
            </a:r>
            <a:r>
              <a:rPr b="0" i="1" lang="es-AR" sz="1400" u="none" cap="none" strike="noStrike">
                <a:solidFill>
                  <a:schemeClr val="dk1"/>
                </a:solidFill>
                <a:latin typeface="Montserrat"/>
                <a:ea typeface="Montserrat"/>
                <a:cs typeface="Montserrat"/>
                <a:sym typeface="Montserrat"/>
              </a:rPr>
              <a:t>Structured Query Language, SQL</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a:p>
            <a:pPr indent="-268288" lvl="0" marL="357188" marR="0" rtl="0" algn="l">
              <a:lnSpc>
                <a:spcPct val="100000"/>
              </a:lnSpc>
              <a:spcBef>
                <a:spcPts val="600"/>
              </a:spcBef>
              <a:spcAft>
                <a:spcPts val="0"/>
              </a:spcAft>
              <a:buClr>
                <a:schemeClr val="dk2"/>
              </a:buClr>
              <a:buSzPts val="1400"/>
              <a:buFont typeface="Noto Sans Symbols"/>
              <a:buNone/>
            </a:pPr>
            <a:r>
              <a:t/>
            </a:r>
            <a:endParaRPr b="0" i="0" sz="1400" u="none" cap="none" strike="noStrike">
              <a:solidFill>
                <a:schemeClr val="dk1"/>
              </a:solidFill>
              <a:latin typeface="Montserrat"/>
              <a:ea typeface="Montserrat"/>
              <a:cs typeface="Montserrat"/>
              <a:sym typeface="Montserrat"/>
            </a:endParaRPr>
          </a:p>
        </p:txBody>
      </p:sp>
      <p:grpSp>
        <p:nvGrpSpPr>
          <p:cNvPr id="534" name="Google Shape;534;p58"/>
          <p:cNvGrpSpPr/>
          <p:nvPr/>
        </p:nvGrpSpPr>
        <p:grpSpPr>
          <a:xfrm>
            <a:off x="7555218" y="540016"/>
            <a:ext cx="1026073" cy="398619"/>
            <a:chOff x="7694431" y="644502"/>
            <a:chExt cx="1026073" cy="398619"/>
          </a:xfrm>
        </p:grpSpPr>
        <p:pic>
          <p:nvPicPr>
            <p:cNvPr id="535" name="Google Shape;535;p58"/>
            <p:cNvPicPr preferRelativeResize="0"/>
            <p:nvPr/>
          </p:nvPicPr>
          <p:blipFill rotWithShape="1">
            <a:blip r:embed="rId3">
              <a:alphaModFix/>
            </a:blip>
            <a:srcRect b="0" l="0" r="0" t="0"/>
            <a:stretch/>
          </p:blipFill>
          <p:spPr>
            <a:xfrm>
              <a:off x="7694431" y="644502"/>
              <a:ext cx="423024" cy="398619"/>
            </a:xfrm>
            <a:prstGeom prst="rect">
              <a:avLst/>
            </a:prstGeom>
            <a:noFill/>
            <a:ln>
              <a:noFill/>
            </a:ln>
          </p:spPr>
        </p:pic>
        <p:sp>
          <p:nvSpPr>
            <p:cNvPr id="536" name="Google Shape;536;p58"/>
            <p:cNvSpPr txBox="1"/>
            <p:nvPr/>
          </p:nvSpPr>
          <p:spPr>
            <a:xfrm>
              <a:off x="8117455" y="657656"/>
              <a:ext cx="60305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1" lang="es-AR" sz="1400" u="none" cap="none" strike="noStrike">
                  <a:solidFill>
                    <a:schemeClr val="accent1"/>
                  </a:solidFill>
                  <a:latin typeface="Arial"/>
                  <a:ea typeface="Arial"/>
                  <a:cs typeface="Arial"/>
                  <a:sym typeface="Arial"/>
                </a:rPr>
                <a:t>Ej 32</a:t>
              </a:r>
              <a:endParaRPr b="1" i="1" sz="1400" u="none" cap="none" strike="noStrike">
                <a:solidFill>
                  <a:schemeClr val="accent1"/>
                </a:solidFill>
                <a:latin typeface="Arial"/>
                <a:ea typeface="Arial"/>
                <a:cs typeface="Arial"/>
                <a:sym typeface="Arial"/>
              </a:endParaRPr>
            </a:p>
          </p:txBody>
        </p:sp>
      </p:grpSp>
      <p:sp>
        <p:nvSpPr>
          <p:cNvPr id="537" name="Google Shape;537;p58"/>
          <p:cNvSpPr txBox="1"/>
          <p:nvPr/>
        </p:nvSpPr>
        <p:spPr>
          <a:xfrm>
            <a:off x="523049" y="1964660"/>
            <a:ext cx="8456828" cy="87735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400"/>
              <a:buFont typeface="Arial"/>
              <a:buNone/>
            </a:pPr>
            <a:r>
              <a:t/>
            </a:r>
            <a:endParaRPr b="0" i="0" sz="1400" u="none" cap="none" strike="noStrike">
              <a:solidFill>
                <a:schemeClr val="dk1"/>
              </a:solidFill>
              <a:latin typeface="Montserrat"/>
              <a:ea typeface="Montserrat"/>
              <a:cs typeface="Montserrat"/>
              <a:sym typeface="Montserrat"/>
            </a:endParaRPr>
          </a:p>
          <a:p>
            <a:pPr indent="-268288" lvl="0" marL="357188" marR="0" rtl="0" algn="l">
              <a:lnSpc>
                <a:spcPct val="100000"/>
              </a:lnSpc>
              <a:spcBef>
                <a:spcPts val="600"/>
              </a:spcBef>
              <a:spcAft>
                <a:spcPts val="0"/>
              </a:spcAft>
              <a:buClr>
                <a:schemeClr val="dk2"/>
              </a:buClr>
              <a:buSzPts val="1400"/>
              <a:buFont typeface="Noto Sans Symbols"/>
              <a:buNone/>
            </a:pPr>
            <a:r>
              <a:t/>
            </a:r>
            <a:endParaRPr b="0" i="0" sz="1400" u="none" cap="none" strike="noStrike">
              <a:solidFill>
                <a:schemeClr val="dk1"/>
              </a:solidFill>
              <a:latin typeface="Montserrat"/>
              <a:ea typeface="Montserrat"/>
              <a:cs typeface="Montserrat"/>
              <a:sym typeface="Montserrat"/>
            </a:endParaRPr>
          </a:p>
        </p:txBody>
      </p:sp>
      <p:pic>
        <p:nvPicPr>
          <p:cNvPr id="538" name="Google Shape;538;p58"/>
          <p:cNvPicPr preferRelativeResize="0"/>
          <p:nvPr/>
        </p:nvPicPr>
        <p:blipFill rotWithShape="1">
          <a:blip r:embed="rId4">
            <a:alphaModFix/>
          </a:blip>
          <a:srcRect b="0" l="0" r="0" t="0"/>
          <a:stretch/>
        </p:blipFill>
        <p:spPr>
          <a:xfrm>
            <a:off x="718175" y="1964660"/>
            <a:ext cx="8066575" cy="434922"/>
          </a:xfrm>
          <a:prstGeom prst="rect">
            <a:avLst/>
          </a:prstGeom>
          <a:noFill/>
          <a:ln>
            <a:noFill/>
          </a:ln>
        </p:spPr>
      </p:pic>
      <p:sp>
        <p:nvSpPr>
          <p:cNvPr id="539" name="Google Shape;539;p58"/>
          <p:cNvSpPr txBox="1"/>
          <p:nvPr/>
        </p:nvSpPr>
        <p:spPr>
          <a:xfrm>
            <a:off x="523049" y="2490904"/>
            <a:ext cx="8456828" cy="87735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chemeClr val="dk1"/>
                </a:solidFill>
                <a:latin typeface="Montserrat"/>
                <a:ea typeface="Montserrat"/>
                <a:cs typeface="Montserrat"/>
                <a:sym typeface="Montserrat"/>
              </a:rPr>
              <a:t>En este ejemplo la consulta principal es </a:t>
            </a:r>
            <a:r>
              <a:rPr b="1" i="0" lang="es-AR" sz="1200" u="none" cap="none" strike="noStrike">
                <a:solidFill>
                  <a:srgbClr val="007FC8"/>
                </a:solidFill>
                <a:latin typeface="Montserrat"/>
                <a:ea typeface="Montserrat"/>
                <a:cs typeface="Montserrat"/>
                <a:sym typeface="Montserrat"/>
              </a:rPr>
              <a:t>SELECT</a:t>
            </a:r>
            <a:r>
              <a:rPr b="1" i="0" lang="es-AR" sz="1200" u="none" cap="none" strike="noStrike">
                <a:solidFill>
                  <a:schemeClr val="dk1"/>
                </a:solidFill>
                <a:latin typeface="Montserrat"/>
                <a:ea typeface="Montserrat"/>
                <a:cs typeface="Montserrat"/>
                <a:sym typeface="Montserrat"/>
              </a:rPr>
              <a:t>... </a:t>
            </a:r>
            <a:r>
              <a:rPr b="1" i="0" lang="es-AR" sz="1200" u="none" cap="none" strike="noStrike">
                <a:solidFill>
                  <a:srgbClr val="007FC8"/>
                </a:solidFill>
                <a:latin typeface="Montserrat"/>
                <a:ea typeface="Montserrat"/>
                <a:cs typeface="Montserrat"/>
                <a:sym typeface="Montserrat"/>
              </a:rPr>
              <a:t>FROM</a:t>
            </a:r>
            <a:r>
              <a:rPr b="1" i="0" lang="es-AR" sz="1200" u="none" cap="none" strike="noStrike">
                <a:solidFill>
                  <a:schemeClr val="dk1"/>
                </a:solidFill>
                <a:latin typeface="Montserrat"/>
                <a:ea typeface="Montserrat"/>
                <a:cs typeface="Montserrat"/>
                <a:sym typeface="Montserrat"/>
              </a:rPr>
              <a:t> empleados.</a:t>
            </a:r>
            <a:endParaRPr b="1"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chemeClr val="dk1"/>
                </a:solidFill>
                <a:latin typeface="Montserrat"/>
                <a:ea typeface="Montserrat"/>
                <a:cs typeface="Montserrat"/>
                <a:sym typeface="Montserrat"/>
              </a:rPr>
              <a:t>La subconsulta es </a:t>
            </a:r>
            <a:r>
              <a:rPr b="1" i="0" lang="es-AR" sz="1200" u="none" cap="none" strike="noStrike">
                <a:solidFill>
                  <a:schemeClr val="dk1"/>
                </a:solidFill>
                <a:latin typeface="Montserrat"/>
                <a:ea typeface="Montserrat"/>
                <a:cs typeface="Montserrat"/>
                <a:sym typeface="Montserrat"/>
              </a:rPr>
              <a:t>(</a:t>
            </a:r>
            <a:r>
              <a:rPr b="1" i="0" lang="es-AR" sz="1200" u="none" cap="none" strike="noStrike">
                <a:solidFill>
                  <a:srgbClr val="007FC8"/>
                </a:solidFill>
                <a:latin typeface="Montserrat"/>
                <a:ea typeface="Montserrat"/>
                <a:cs typeface="Montserrat"/>
                <a:sym typeface="Montserrat"/>
              </a:rPr>
              <a:t>SELECT</a:t>
            </a:r>
            <a:r>
              <a:rPr b="1" i="0" lang="es-AR" sz="1200" u="none" cap="none" strike="noStrike">
                <a:solidFill>
                  <a:schemeClr val="dk1"/>
                </a:solidFill>
                <a:latin typeface="Montserrat"/>
                <a:ea typeface="Montserrat"/>
                <a:cs typeface="Montserrat"/>
                <a:sym typeface="Montserrat"/>
              </a:rPr>
              <a:t> </a:t>
            </a:r>
            <a:r>
              <a:rPr b="1" i="0" lang="es-AR" sz="1200" u="none" cap="none" strike="noStrike">
                <a:solidFill>
                  <a:srgbClr val="C552D1"/>
                </a:solidFill>
                <a:latin typeface="Montserrat"/>
                <a:ea typeface="Montserrat"/>
                <a:cs typeface="Montserrat"/>
                <a:sym typeface="Montserrat"/>
              </a:rPr>
              <a:t>MIN </a:t>
            </a:r>
            <a:r>
              <a:rPr b="1" i="0" lang="es-AR" sz="1200" u="none" cap="none" strike="noStrike">
                <a:solidFill>
                  <a:schemeClr val="dk1"/>
                </a:solidFill>
                <a:latin typeface="Montserrat"/>
                <a:ea typeface="Montserrat"/>
                <a:cs typeface="Montserrat"/>
                <a:sym typeface="Montserrat"/>
              </a:rPr>
              <a:t>(fechapedido) </a:t>
            </a:r>
            <a:r>
              <a:rPr b="1" i="0" lang="es-AR" sz="1200" u="none" cap="none" strike="noStrike">
                <a:solidFill>
                  <a:srgbClr val="007FC8"/>
                </a:solidFill>
                <a:latin typeface="Montserrat"/>
                <a:ea typeface="Montserrat"/>
                <a:cs typeface="Montserrat"/>
                <a:sym typeface="Montserrat"/>
              </a:rPr>
              <a:t>FROM</a:t>
            </a:r>
            <a:r>
              <a:rPr b="1" i="0" lang="es-AR" sz="1200" u="none" cap="none" strike="noStrike">
                <a:solidFill>
                  <a:schemeClr val="dk1"/>
                </a:solidFill>
                <a:latin typeface="Montserrat"/>
                <a:ea typeface="Montserrat"/>
                <a:cs typeface="Montserrat"/>
                <a:sym typeface="Montserrat"/>
              </a:rPr>
              <a:t> pedidos </a:t>
            </a:r>
            <a:r>
              <a:rPr b="1" i="0" lang="es-AR" sz="1200" u="none" cap="none" strike="noStrike">
                <a:solidFill>
                  <a:srgbClr val="007FC8"/>
                </a:solidFill>
                <a:latin typeface="Montserrat"/>
                <a:ea typeface="Montserrat"/>
                <a:cs typeface="Montserrat"/>
                <a:sym typeface="Montserrat"/>
              </a:rPr>
              <a:t>WHERE</a:t>
            </a:r>
            <a:r>
              <a:rPr b="1" i="0" lang="es-AR" sz="1200" u="none" cap="none" strike="noStrike">
                <a:solidFill>
                  <a:schemeClr val="dk1"/>
                </a:solidFill>
                <a:latin typeface="Montserrat"/>
                <a:ea typeface="Montserrat"/>
                <a:cs typeface="Montserrat"/>
                <a:sym typeface="Montserrat"/>
              </a:rPr>
              <a:t> rep = numemp).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chemeClr val="dk1"/>
                </a:solidFill>
                <a:latin typeface="Montserrat"/>
                <a:ea typeface="Montserrat"/>
                <a:cs typeface="Montserrat"/>
                <a:sym typeface="Montserrat"/>
              </a:rPr>
              <a:t>En esta subconsulta tenemos una referencia externa (</a:t>
            </a:r>
            <a:r>
              <a:rPr b="0" i="1" lang="es-AR" sz="1200" u="none" cap="none" strike="noStrike">
                <a:solidFill>
                  <a:schemeClr val="dk1"/>
                </a:solidFill>
                <a:latin typeface="Montserrat"/>
                <a:ea typeface="Montserrat"/>
                <a:cs typeface="Montserrat"/>
                <a:sym typeface="Montserrat"/>
              </a:rPr>
              <a:t>numemp</a:t>
            </a:r>
            <a:r>
              <a:rPr b="0" i="0" lang="es-AR" sz="1200" u="none" cap="none" strike="noStrike">
                <a:solidFill>
                  <a:schemeClr val="dk1"/>
                </a:solidFill>
                <a:latin typeface="Montserrat"/>
                <a:ea typeface="Montserrat"/>
                <a:cs typeface="Montserrat"/>
                <a:sym typeface="Montserrat"/>
              </a:rPr>
              <a:t>) es un campo de la tabla empleados (origen de la consulta principal).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1" i="0" lang="es-AR" sz="1200" u="none" cap="none" strike="noStrike">
                <a:solidFill>
                  <a:schemeClr val="dk1"/>
                </a:solidFill>
                <a:latin typeface="Montserrat"/>
                <a:ea typeface="Montserrat"/>
                <a:cs typeface="Montserrat"/>
                <a:sym typeface="Montserrat"/>
              </a:rPr>
              <a:t>¿Qué pasa cuando se ejecuta la consulta principal?</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chemeClr val="dk2"/>
              </a:buClr>
              <a:buSzPts val="1400"/>
              <a:buFont typeface="Arial"/>
              <a:buChar char="•"/>
            </a:pPr>
            <a:r>
              <a:rPr b="0" i="0" lang="es-AR" sz="1200" u="none" cap="none" strike="noStrike">
                <a:solidFill>
                  <a:srgbClr val="000000"/>
                </a:solidFill>
                <a:latin typeface="Montserrat"/>
                <a:ea typeface="Montserrat"/>
                <a:cs typeface="Montserrat"/>
                <a:sym typeface="Montserrat"/>
              </a:rPr>
              <a:t>se toma el primer empleado y se calcula la subconsulta sustituyendo numemp por el valor que tiene en el </a:t>
            </a:r>
            <a:r>
              <a:rPr b="0" i="0" lang="es-AR" sz="1200" u="none" cap="none" strike="noStrike">
                <a:solidFill>
                  <a:schemeClr val="dk1"/>
                </a:solidFill>
                <a:latin typeface="Montserrat"/>
                <a:ea typeface="Montserrat"/>
                <a:cs typeface="Montserrat"/>
                <a:sym typeface="Montserrat"/>
              </a:rPr>
              <a:t>primer empleado. La subconsulta obtiene la fecha más antigua en los pedidos del rep = 101,</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chemeClr val="dk2"/>
              </a:buClr>
              <a:buSzPts val="1400"/>
              <a:buFont typeface="Arial"/>
              <a:buChar char="•"/>
            </a:pPr>
            <a:r>
              <a:rPr b="0" i="0" lang="es-AR" sz="1200" u="none" cap="none" strike="noStrike">
                <a:solidFill>
                  <a:schemeClr val="dk1"/>
                </a:solidFill>
                <a:latin typeface="Montserrat"/>
                <a:ea typeface="Montserrat"/>
                <a:cs typeface="Montserrat"/>
                <a:sym typeface="Montserrat"/>
              </a:rPr>
              <a:t>se toma el segundo empleado y se calcula la subconsulta con numemp = 102 (numemp del segundo empleado)... y </a:t>
            </a:r>
            <a:r>
              <a:rPr b="0" i="0" lang="es-AR" sz="1200" u="none" cap="none" strike="noStrike">
                <a:solidFill>
                  <a:srgbClr val="000000"/>
                </a:solidFill>
                <a:latin typeface="Montserrat"/>
                <a:ea typeface="Montserrat"/>
                <a:cs typeface="Montserrat"/>
                <a:sym typeface="Montserrat"/>
              </a:rPr>
              <a:t>así sucesivamente hasta llegar al último empleado.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000000"/>
                </a:solidFill>
                <a:latin typeface="Montserrat"/>
                <a:ea typeface="Montserrat"/>
                <a:cs typeface="Montserrat"/>
                <a:sym typeface="Montserrat"/>
              </a:rPr>
              <a:t>Al final obtenemos una lista con el número, nombre y fecha del primer pedido de cada empleado.</a:t>
            </a:r>
            <a:endParaRPr b="1" i="0" sz="1200" u="none" cap="none" strike="noStrike">
              <a:solidFill>
                <a:schemeClr val="dk1"/>
              </a:solidFill>
              <a:latin typeface="Montserrat"/>
              <a:ea typeface="Montserrat"/>
              <a:cs typeface="Montserrat"/>
              <a:sym typeface="Montserrat"/>
            </a:endParaRPr>
          </a:p>
        </p:txBody>
      </p:sp>
      <p:sp>
        <p:nvSpPr>
          <p:cNvPr id="540" name="Google Shape;540;p58"/>
          <p:cNvSpPr txBox="1"/>
          <p:nvPr/>
        </p:nvSpPr>
        <p:spPr>
          <a:xfrm>
            <a:off x="3981102" y="4778425"/>
            <a:ext cx="4512300" cy="365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s-AR" sz="1200" u="none" cap="none" strike="noStrike">
                <a:solidFill>
                  <a:schemeClr val="dk1"/>
                </a:solidFill>
                <a:latin typeface="Montserrat"/>
                <a:ea typeface="Montserrat"/>
                <a:cs typeface="Montserrat"/>
                <a:sym typeface="Montserrat"/>
              </a:rPr>
              <a:t>Fuente:</a:t>
            </a:r>
            <a:r>
              <a:rPr b="0" i="0" lang="es-AR" sz="1200" u="none" cap="none" strike="noStrike">
                <a:solidFill>
                  <a:schemeClr val="dk1"/>
                </a:solidFill>
                <a:latin typeface="Montserrat"/>
                <a:ea typeface="Montserrat"/>
                <a:cs typeface="Montserrat"/>
                <a:sym typeface="Montserrat"/>
              </a:rPr>
              <a:t> </a:t>
            </a:r>
            <a:r>
              <a:rPr b="0" i="0" lang="es-AR" sz="1200" u="sng" cap="none" strike="noStrike">
                <a:solidFill>
                  <a:schemeClr val="dk1"/>
                </a:solidFill>
                <a:latin typeface="Montserrat"/>
                <a:ea typeface="Montserrat"/>
                <a:cs typeface="Montserrat"/>
                <a:sym typeface="Montserrat"/>
                <a:hlinkClick r:id="rId5">
                  <a:extLst>
                    <a:ext uri="{A12FA001-AC4F-418D-AE19-62706E023703}">
                      <ahyp:hlinkClr val="tx"/>
                    </a:ext>
                  </a:extLst>
                </a:hlinkClick>
              </a:rPr>
              <a:t>https://www.aulaclic.es/sql/t_5_1.htm</a:t>
            </a:r>
            <a:endParaRPr b="0" i="0" sz="12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6"/>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SÍNTESIS</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546" name="Google Shape;546;p36"/>
          <p:cNvSpPr txBox="1"/>
          <p:nvPr/>
        </p:nvSpPr>
        <p:spPr>
          <a:xfrm>
            <a:off x="370649" y="948513"/>
            <a:ext cx="8456828" cy="28973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547" name="Google Shape;547;p3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548" name="Google Shape;548;p3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36"/>
          <p:cNvSpPr txBox="1"/>
          <p:nvPr/>
        </p:nvSpPr>
        <p:spPr>
          <a:xfrm>
            <a:off x="523049" y="1100913"/>
            <a:ext cx="8456828" cy="2897345"/>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60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Se presentaron todos los conceptos básicos que usted debe conocer para poder comenzar a trabajar con consultas en lenguaje SQL y para poder obtener información a partir de sus bases de datos.</a:t>
            </a:r>
            <a:endParaRPr b="0" i="0" sz="1400" u="none" cap="none" strike="noStrike">
              <a:solidFill>
                <a:srgbClr val="000000"/>
              </a:solidFill>
              <a:latin typeface="Arial"/>
              <a:ea typeface="Arial"/>
              <a:cs typeface="Arial"/>
              <a:sym typeface="Arial"/>
            </a:endParaRPr>
          </a:p>
        </p:txBody>
      </p:sp>
      <p:pic>
        <p:nvPicPr>
          <p:cNvPr id="550" name="Google Shape;550;p36"/>
          <p:cNvPicPr preferRelativeResize="0"/>
          <p:nvPr/>
        </p:nvPicPr>
        <p:blipFill rotWithShape="1">
          <a:blip r:embed="rId3">
            <a:alphaModFix/>
          </a:blip>
          <a:srcRect b="0" l="0" r="0" t="0"/>
          <a:stretch/>
        </p:blipFill>
        <p:spPr>
          <a:xfrm>
            <a:off x="2616444" y="1767254"/>
            <a:ext cx="4452572" cy="32816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38"/>
          <p:cNvSpPr txBox="1"/>
          <p:nvPr/>
        </p:nvSpPr>
        <p:spPr>
          <a:xfrm>
            <a:off x="370649" y="948513"/>
            <a:ext cx="8456828" cy="28973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pic>
        <p:nvPicPr>
          <p:cNvPr descr="https://lh6.googleusercontent.com/-HeUtoJzb5A73vW63Ks-zRNdW_y8JRTUC6GngQm41w3WO1ct4LjtidczbNmV94Cibwwdap-MNIO9nOkqOM2D9SB_XPVSBcUCrr-hKm_k2gWl6QAT-kglc8wdccKiVgGOFKhEKP6xeW8" id="556" name="Google Shape;556;p38"/>
          <p:cNvPicPr preferRelativeResize="0"/>
          <p:nvPr/>
        </p:nvPicPr>
        <p:blipFill rotWithShape="1">
          <a:blip r:embed="rId3">
            <a:alphaModFix/>
          </a:blip>
          <a:srcRect b="0" l="0" r="0" t="0"/>
          <a:stretch/>
        </p:blipFill>
        <p:spPr>
          <a:xfrm>
            <a:off x="1191895" y="45720"/>
            <a:ext cx="6715125" cy="50387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59"/>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EXPORTAR UNA BD (BACKUP)</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562" name="Google Shape;562;p59"/>
          <p:cNvSpPr txBox="1"/>
          <p:nvPr/>
        </p:nvSpPr>
        <p:spPr>
          <a:xfrm>
            <a:off x="370649" y="948513"/>
            <a:ext cx="8456828" cy="28973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563" name="Google Shape;563;p5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564" name="Google Shape;564;p5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59"/>
          <p:cNvSpPr txBox="1"/>
          <p:nvPr/>
        </p:nvSpPr>
        <p:spPr>
          <a:xfrm>
            <a:off x="523049" y="1100913"/>
            <a:ext cx="8456828" cy="28973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chemeClr val="dk1"/>
                </a:solidFill>
                <a:latin typeface="Montserrat"/>
                <a:ea typeface="Montserrat"/>
                <a:cs typeface="Montserrat"/>
                <a:sym typeface="Montserrat"/>
              </a:rPr>
              <a:t>Podemos exportar una Base de datos desde Workbench con el objetivo de hacer un backup:</a:t>
            </a:r>
            <a:endParaRPr b="0" i="0" sz="1400" u="none" cap="none" strike="noStrike">
              <a:solidFill>
                <a:srgbClr val="000000"/>
              </a:solidFill>
              <a:latin typeface="Arial"/>
              <a:ea typeface="Arial"/>
              <a:cs typeface="Arial"/>
              <a:sym typeface="Arial"/>
            </a:endParaRPr>
          </a:p>
          <a:p>
            <a:pPr indent="-357188" lvl="0" marL="357188" marR="0" rtl="0" algn="l">
              <a:lnSpc>
                <a:spcPct val="100000"/>
              </a:lnSpc>
              <a:spcBef>
                <a:spcPts val="600"/>
              </a:spcBef>
              <a:spcAft>
                <a:spcPts val="0"/>
              </a:spcAft>
              <a:buClr>
                <a:schemeClr val="dk2"/>
              </a:buClr>
              <a:buSzPts val="1400"/>
              <a:buFont typeface="Arial"/>
              <a:buAutoNum type="arabicPeriod"/>
            </a:pPr>
            <a:r>
              <a:rPr b="0" i="0" lang="es-AR" sz="1400" u="none" cap="none" strike="noStrike">
                <a:solidFill>
                  <a:schemeClr val="dk1"/>
                </a:solidFill>
                <a:latin typeface="Montserrat"/>
                <a:ea typeface="Montserrat"/>
                <a:cs typeface="Montserrat"/>
                <a:sym typeface="Montserrat"/>
              </a:rPr>
              <a:t>Ir a </a:t>
            </a:r>
            <a:r>
              <a:rPr b="1" i="0" lang="es-AR" sz="1400" u="none" cap="none" strike="noStrike">
                <a:solidFill>
                  <a:schemeClr val="dk1"/>
                </a:solidFill>
                <a:latin typeface="Montserrat"/>
                <a:ea typeface="Montserrat"/>
                <a:cs typeface="Montserrat"/>
                <a:sym typeface="Montserrat"/>
              </a:rPr>
              <a:t>Server – Data export</a:t>
            </a:r>
            <a:endParaRPr b="1" i="0" sz="1400" u="none" cap="none" strike="noStrike">
              <a:solidFill>
                <a:schemeClr val="dk1"/>
              </a:solidFill>
              <a:latin typeface="Montserrat"/>
              <a:ea typeface="Montserrat"/>
              <a:cs typeface="Montserrat"/>
              <a:sym typeface="Montserrat"/>
            </a:endParaRPr>
          </a:p>
          <a:p>
            <a:pPr indent="-357188" lvl="0" marL="357188" marR="0" rtl="0" algn="l">
              <a:lnSpc>
                <a:spcPct val="100000"/>
              </a:lnSpc>
              <a:spcBef>
                <a:spcPts val="600"/>
              </a:spcBef>
              <a:spcAft>
                <a:spcPts val="0"/>
              </a:spcAft>
              <a:buClr>
                <a:schemeClr val="dk2"/>
              </a:buClr>
              <a:buSzPts val="1400"/>
              <a:buFont typeface="Arial"/>
              <a:buAutoNum type="arabicPeriod"/>
            </a:pPr>
            <a:r>
              <a:rPr b="0" i="0" lang="es-AR" sz="1400" u="none" cap="none" strike="noStrike">
                <a:solidFill>
                  <a:schemeClr val="dk1"/>
                </a:solidFill>
                <a:latin typeface="Montserrat"/>
                <a:ea typeface="Montserrat"/>
                <a:cs typeface="Montserrat"/>
                <a:sym typeface="Montserrat"/>
              </a:rPr>
              <a:t>Seleccionar la base de datos (</a:t>
            </a:r>
            <a:r>
              <a:rPr b="0" i="1" lang="es-AR" sz="1400" u="none" cap="none" strike="noStrike">
                <a:solidFill>
                  <a:schemeClr val="dk1"/>
                </a:solidFill>
                <a:latin typeface="Montserrat"/>
                <a:ea typeface="Montserrat"/>
                <a:cs typeface="Montserrat"/>
                <a:sym typeface="Montserrat"/>
              </a:rPr>
              <a:t>schema</a:t>
            </a:r>
            <a:r>
              <a:rPr b="0" i="0" lang="es-AR" sz="1400" u="none" cap="none" strike="noStrike">
                <a:solidFill>
                  <a:schemeClr val="dk1"/>
                </a:solidFill>
                <a:latin typeface="Montserrat"/>
                <a:ea typeface="Montserrat"/>
                <a:cs typeface="Montserrat"/>
                <a:sym typeface="Montserrat"/>
              </a:rPr>
              <a:t>) que se desea exportar del cuadro de la izquierda dentro de Object Selection.</a:t>
            </a:r>
            <a:endParaRPr b="0" i="0" sz="1400" u="none" cap="none" strike="noStrike">
              <a:solidFill>
                <a:srgbClr val="000000"/>
              </a:solidFill>
              <a:latin typeface="Arial"/>
              <a:ea typeface="Arial"/>
              <a:cs typeface="Arial"/>
              <a:sym typeface="Arial"/>
            </a:endParaRPr>
          </a:p>
          <a:p>
            <a:pPr indent="-357188" lvl="0" marL="357188" marR="0" rtl="0" algn="l">
              <a:lnSpc>
                <a:spcPct val="100000"/>
              </a:lnSpc>
              <a:spcBef>
                <a:spcPts val="600"/>
              </a:spcBef>
              <a:spcAft>
                <a:spcPts val="0"/>
              </a:spcAft>
              <a:buClr>
                <a:schemeClr val="dk2"/>
              </a:buClr>
              <a:buSzPts val="1400"/>
              <a:buFont typeface="Arial"/>
              <a:buAutoNum type="arabicPeriod"/>
            </a:pPr>
            <a:r>
              <a:rPr b="0" i="0" lang="es-AR" sz="1400" u="none" cap="none" strike="noStrike">
                <a:solidFill>
                  <a:schemeClr val="dk1"/>
                </a:solidFill>
                <a:latin typeface="Montserrat"/>
                <a:ea typeface="Montserrat"/>
                <a:cs typeface="Montserrat"/>
                <a:sym typeface="Montserrat"/>
              </a:rPr>
              <a:t>Seleccionar del cuadro de la derecha aquellas tablas que se desean exportar.</a:t>
            </a:r>
            <a:endParaRPr b="0" i="0" sz="1400" u="none" cap="none" strike="noStrike">
              <a:solidFill>
                <a:srgbClr val="000000"/>
              </a:solidFill>
              <a:latin typeface="Arial"/>
              <a:ea typeface="Arial"/>
              <a:cs typeface="Arial"/>
              <a:sym typeface="Arial"/>
            </a:endParaRPr>
          </a:p>
          <a:p>
            <a:pPr indent="-357188" lvl="0" marL="357188" marR="0" rtl="0" algn="l">
              <a:lnSpc>
                <a:spcPct val="100000"/>
              </a:lnSpc>
              <a:spcBef>
                <a:spcPts val="600"/>
              </a:spcBef>
              <a:spcAft>
                <a:spcPts val="0"/>
              </a:spcAft>
              <a:buClr>
                <a:schemeClr val="dk2"/>
              </a:buClr>
              <a:buSzPts val="1400"/>
              <a:buFont typeface="Arial"/>
              <a:buAutoNum type="arabicPeriod"/>
            </a:pPr>
            <a:r>
              <a:rPr b="0" i="0" lang="es-AR" sz="1400" u="none" cap="none" strike="noStrike">
                <a:solidFill>
                  <a:schemeClr val="dk1"/>
                </a:solidFill>
                <a:latin typeface="Montserrat"/>
                <a:ea typeface="Montserrat"/>
                <a:cs typeface="Montserrat"/>
                <a:sym typeface="Montserrat"/>
              </a:rPr>
              <a:t>Determinar a qué carpeta se exportará la base de datos y cómo se exportarán los datos:</a:t>
            </a:r>
            <a:endParaRPr b="0" i="0" sz="1400" u="none" cap="none" strike="noStrike">
              <a:solidFill>
                <a:srgbClr val="000000"/>
              </a:solidFill>
              <a:latin typeface="Arial"/>
              <a:ea typeface="Arial"/>
              <a:cs typeface="Arial"/>
              <a:sym typeface="Arial"/>
            </a:endParaRPr>
          </a:p>
          <a:p>
            <a:pPr indent="-357188" lvl="0" marL="720725" marR="0" rtl="0" algn="l">
              <a:lnSpc>
                <a:spcPct val="100000"/>
              </a:lnSpc>
              <a:spcBef>
                <a:spcPts val="600"/>
              </a:spcBef>
              <a:spcAft>
                <a:spcPts val="0"/>
              </a:spcAft>
              <a:buClr>
                <a:schemeClr val="dk2"/>
              </a:buClr>
              <a:buSzPts val="1400"/>
              <a:buFont typeface="Arial"/>
              <a:buChar char="•"/>
            </a:pPr>
            <a:r>
              <a:rPr b="0" i="0" lang="es-AR" sz="1400" u="none" cap="none" strike="noStrike">
                <a:solidFill>
                  <a:schemeClr val="dk1"/>
                </a:solidFill>
                <a:latin typeface="Montserrat"/>
                <a:ea typeface="Montserrat"/>
                <a:cs typeface="Montserrat"/>
                <a:sym typeface="Montserrat"/>
              </a:rPr>
              <a:t>Si elegimos </a:t>
            </a:r>
            <a:r>
              <a:rPr b="1" i="0" lang="es-AR" sz="1400" u="none" cap="none" strike="noStrike">
                <a:solidFill>
                  <a:schemeClr val="dk1"/>
                </a:solidFill>
                <a:latin typeface="Montserrat"/>
                <a:ea typeface="Montserrat"/>
                <a:cs typeface="Montserrat"/>
                <a:sym typeface="Montserrat"/>
              </a:rPr>
              <a:t>Export to Dump Project Folder </a:t>
            </a:r>
            <a:r>
              <a:rPr b="0" i="0" lang="es-AR" sz="1400" u="none" cap="none" strike="noStrike">
                <a:solidFill>
                  <a:schemeClr val="dk1"/>
                </a:solidFill>
                <a:latin typeface="Montserrat"/>
                <a:ea typeface="Montserrat"/>
                <a:cs typeface="Montserrat"/>
                <a:sym typeface="Montserrat"/>
              </a:rPr>
              <a:t>se exportarán las tablas por separado.</a:t>
            </a:r>
            <a:endParaRPr b="0" i="0" sz="1400" u="none" cap="none" strike="noStrike">
              <a:solidFill>
                <a:srgbClr val="000000"/>
              </a:solidFill>
              <a:latin typeface="Arial"/>
              <a:ea typeface="Arial"/>
              <a:cs typeface="Arial"/>
              <a:sym typeface="Arial"/>
            </a:endParaRPr>
          </a:p>
          <a:p>
            <a:pPr indent="-357188" lvl="0" marL="720725" marR="0" rtl="0" algn="l">
              <a:lnSpc>
                <a:spcPct val="100000"/>
              </a:lnSpc>
              <a:spcBef>
                <a:spcPts val="600"/>
              </a:spcBef>
              <a:spcAft>
                <a:spcPts val="0"/>
              </a:spcAft>
              <a:buClr>
                <a:schemeClr val="dk2"/>
              </a:buClr>
              <a:buSzPts val="1400"/>
              <a:buFont typeface="Arial"/>
              <a:buChar char="•"/>
            </a:pPr>
            <a:r>
              <a:rPr b="0" i="0" lang="es-AR" sz="1400" u="none" cap="none" strike="noStrike">
                <a:solidFill>
                  <a:schemeClr val="dk1"/>
                </a:solidFill>
                <a:latin typeface="Montserrat"/>
                <a:ea typeface="Montserrat"/>
                <a:cs typeface="Montserrat"/>
                <a:sym typeface="Montserrat"/>
              </a:rPr>
              <a:t>Con </a:t>
            </a:r>
            <a:r>
              <a:rPr b="1" i="0" lang="es-AR" sz="1400" u="none" cap="none" strike="noStrike">
                <a:solidFill>
                  <a:schemeClr val="dk1"/>
                </a:solidFill>
                <a:latin typeface="Montserrat"/>
                <a:ea typeface="Montserrat"/>
                <a:cs typeface="Montserrat"/>
                <a:sym typeface="Montserrat"/>
              </a:rPr>
              <a:t>Export to Self-Contained File </a:t>
            </a:r>
            <a:r>
              <a:rPr b="0" i="0" lang="es-AR" sz="1400" u="none" cap="none" strike="noStrike">
                <a:solidFill>
                  <a:schemeClr val="dk1"/>
                </a:solidFill>
                <a:latin typeface="Montserrat"/>
                <a:ea typeface="Montserrat"/>
                <a:cs typeface="Montserrat"/>
                <a:sym typeface="Montserrat"/>
              </a:rPr>
              <a:t>podremos darle un nombre al archivo, pero con todas las tablas juntas.</a:t>
            </a:r>
            <a:endParaRPr b="0" i="0" sz="1400" u="none" cap="none" strike="noStrike">
              <a:solidFill>
                <a:schemeClr val="dk1"/>
              </a:solidFill>
              <a:latin typeface="Montserrat"/>
              <a:ea typeface="Montserrat"/>
              <a:cs typeface="Montserrat"/>
              <a:sym typeface="Montserrat"/>
            </a:endParaRPr>
          </a:p>
          <a:p>
            <a:pPr indent="-357188" lvl="0" marL="357188" marR="0" rtl="0" algn="l">
              <a:lnSpc>
                <a:spcPct val="100000"/>
              </a:lnSpc>
              <a:spcBef>
                <a:spcPts val="600"/>
              </a:spcBef>
              <a:spcAft>
                <a:spcPts val="0"/>
              </a:spcAft>
              <a:buClr>
                <a:schemeClr val="dk2"/>
              </a:buClr>
              <a:buSzPts val="1400"/>
              <a:buFont typeface="Arial"/>
              <a:buAutoNum type="arabicPeriod" startAt="5"/>
            </a:pPr>
            <a:r>
              <a:rPr b="0" i="0" lang="es-AR" sz="1400" u="none" cap="none" strike="noStrike">
                <a:solidFill>
                  <a:schemeClr val="dk1"/>
                </a:solidFill>
                <a:latin typeface="Montserrat"/>
                <a:ea typeface="Montserrat"/>
                <a:cs typeface="Montserrat"/>
                <a:sym typeface="Montserrat"/>
              </a:rPr>
              <a:t>Hacer clic en Start Export y colocar la contraseña del host.</a:t>
            </a:r>
            <a:endParaRPr b="0" i="0" sz="1400" u="none" cap="none" strike="noStrike">
              <a:solidFill>
                <a:srgbClr val="000000"/>
              </a:solidFill>
              <a:latin typeface="Arial"/>
              <a:ea typeface="Arial"/>
              <a:cs typeface="Arial"/>
              <a:sym typeface="Arial"/>
            </a:endParaRPr>
          </a:p>
        </p:txBody>
      </p:sp>
      <p:pic>
        <p:nvPicPr>
          <p:cNvPr id="566" name="Google Shape;566;p59"/>
          <p:cNvPicPr preferRelativeResize="0"/>
          <p:nvPr/>
        </p:nvPicPr>
        <p:blipFill rotWithShape="1">
          <a:blip r:embed="rId3">
            <a:alphaModFix/>
          </a:blip>
          <a:srcRect b="0" l="0" r="0" t="0"/>
          <a:stretch/>
        </p:blipFill>
        <p:spPr>
          <a:xfrm>
            <a:off x="6993548" y="3591676"/>
            <a:ext cx="1587744" cy="1000969"/>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grpSp>
        <p:nvGrpSpPr>
          <p:cNvPr id="567" name="Google Shape;567;p59"/>
          <p:cNvGrpSpPr/>
          <p:nvPr/>
        </p:nvGrpSpPr>
        <p:grpSpPr>
          <a:xfrm>
            <a:off x="5999627" y="540016"/>
            <a:ext cx="2827849" cy="398619"/>
            <a:chOff x="7694431" y="644502"/>
            <a:chExt cx="2827849" cy="398619"/>
          </a:xfrm>
        </p:grpSpPr>
        <p:pic>
          <p:nvPicPr>
            <p:cNvPr id="568" name="Google Shape;568;p59"/>
            <p:cNvPicPr preferRelativeResize="0"/>
            <p:nvPr/>
          </p:nvPicPr>
          <p:blipFill rotWithShape="1">
            <a:blip r:embed="rId4">
              <a:alphaModFix/>
            </a:blip>
            <a:srcRect b="0" l="0" r="0" t="0"/>
            <a:stretch/>
          </p:blipFill>
          <p:spPr>
            <a:xfrm>
              <a:off x="7694431" y="644502"/>
              <a:ext cx="423024" cy="398619"/>
            </a:xfrm>
            <a:prstGeom prst="rect">
              <a:avLst/>
            </a:prstGeom>
            <a:noFill/>
            <a:ln>
              <a:noFill/>
            </a:ln>
          </p:spPr>
        </p:pic>
        <p:sp>
          <p:nvSpPr>
            <p:cNvPr id="569" name="Google Shape;569;p59"/>
            <p:cNvSpPr txBox="1"/>
            <p:nvPr/>
          </p:nvSpPr>
          <p:spPr>
            <a:xfrm>
              <a:off x="8117455" y="657656"/>
              <a:ext cx="240482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1" lang="es-AR" sz="1400" u="none" cap="none" strike="noStrike">
                  <a:solidFill>
                    <a:schemeClr val="accent1"/>
                  </a:solidFill>
                  <a:latin typeface="Arial"/>
                  <a:ea typeface="Arial"/>
                  <a:cs typeface="Arial"/>
                  <a:sym typeface="Arial"/>
                </a:rPr>
                <a:t>Ejercitar con BD Escuelas</a:t>
              </a:r>
              <a:endParaRPr b="1" i="1" sz="1400" u="none" cap="none" strike="noStrike">
                <a:solidFill>
                  <a:schemeClr val="accent1"/>
                </a:solidFill>
                <a:latin typeface="Arial"/>
                <a:ea typeface="Arial"/>
                <a:cs typeface="Arial"/>
                <a:sym typeface="Arial"/>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39"/>
          <p:cNvSpPr txBox="1"/>
          <p:nvPr/>
        </p:nvSpPr>
        <p:spPr>
          <a:xfrm>
            <a:off x="243961" y="263802"/>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MATERIAL COMPLEMENTARIO</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575" name="Google Shape;575;p39"/>
          <p:cNvSpPr txBox="1"/>
          <p:nvPr/>
        </p:nvSpPr>
        <p:spPr>
          <a:xfrm>
            <a:off x="361856" y="968392"/>
            <a:ext cx="8363043" cy="2223216"/>
          </a:xfrm>
          <a:prstGeom prst="rect">
            <a:avLst/>
          </a:prstGeom>
          <a:noFill/>
          <a:ln>
            <a:noFill/>
          </a:ln>
        </p:spPr>
        <p:txBody>
          <a:bodyPr anchorCtr="0" anchor="t" bIns="91425" lIns="91425" spcFirstLastPara="1" rIns="91425" wrap="square" tIns="91425">
            <a:noAutofit/>
          </a:bodyPr>
          <a:lstStyle/>
          <a:p>
            <a:pPr indent="-285750" lvl="0" marL="400047" marR="0" rtl="0" algn="l">
              <a:lnSpc>
                <a:spcPct val="100000"/>
              </a:lnSpc>
              <a:spcBef>
                <a:spcPts val="0"/>
              </a:spcBef>
              <a:spcAft>
                <a:spcPts val="0"/>
              </a:spcAft>
              <a:buClr>
                <a:schemeClr val="dk1"/>
              </a:buClr>
              <a:buSzPts val="1400"/>
              <a:buFont typeface="Noto Sans Symbols"/>
              <a:buChar char="❑"/>
            </a:pPr>
            <a:r>
              <a:rPr b="1" i="0" lang="es-AR" sz="1400" u="none" cap="none" strike="noStrike">
                <a:solidFill>
                  <a:schemeClr val="dk1"/>
                </a:solidFill>
                <a:latin typeface="Montserrat"/>
                <a:ea typeface="Montserrat"/>
                <a:cs typeface="Montserrat"/>
                <a:sym typeface="Montserrat"/>
              </a:rPr>
              <a:t>Resumen SQL.pdf:</a:t>
            </a:r>
            <a:r>
              <a:rPr b="0" i="0" lang="es-AR" sz="1400" u="none" cap="none" strike="noStrike">
                <a:solidFill>
                  <a:schemeClr val="dk1"/>
                </a:solidFill>
                <a:latin typeface="Montserrat"/>
                <a:ea typeface="Montserrat"/>
                <a:cs typeface="Montserrat"/>
                <a:sym typeface="Montserrat"/>
              </a:rPr>
              <a:t> resumen con las sentencias SQL básicas más utilizadas.</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400"/>
              </a:spcBef>
              <a:spcAft>
                <a:spcPts val="0"/>
              </a:spcAft>
              <a:buClr>
                <a:schemeClr val="dk1"/>
              </a:buClr>
              <a:buSzPts val="1400"/>
              <a:buFont typeface="Noto Sans Symbols"/>
              <a:buChar char="❑"/>
            </a:pPr>
            <a:r>
              <a:rPr b="1" i="0" lang="es-AR" sz="1400" u="none" cap="none" strike="noStrike">
                <a:solidFill>
                  <a:schemeClr val="dk1"/>
                </a:solidFill>
                <a:latin typeface="Montserrat"/>
                <a:ea typeface="Montserrat"/>
                <a:cs typeface="Montserrat"/>
                <a:sym typeface="Montserrat"/>
              </a:rPr>
              <a:t>Guía práctica de SQL:</a:t>
            </a:r>
            <a:r>
              <a:rPr b="0" i="0" lang="es-AR" sz="1400" u="none" cap="none" strike="noStrike">
                <a:solidFill>
                  <a:schemeClr val="dk1"/>
                </a:solidFill>
                <a:latin typeface="Montserrat"/>
                <a:ea typeface="Montserrat"/>
                <a:cs typeface="Montserrat"/>
                <a:sym typeface="Montserrat"/>
              </a:rPr>
              <a:t> guía de ejercicios con los que podrá poner en práctica los conocimientos de esta Unidad.</a:t>
            </a:r>
            <a:endParaRPr b="0" i="0" sz="1400" u="none" cap="none" strike="noStrike">
              <a:solidFill>
                <a:srgbClr val="000000"/>
              </a:solidFill>
              <a:latin typeface="Arial"/>
              <a:ea typeface="Arial"/>
              <a:cs typeface="Arial"/>
              <a:sym typeface="Arial"/>
            </a:endParaRPr>
          </a:p>
          <a:p>
            <a:pPr indent="-285750" lvl="1" marL="857247" marR="0" rtl="0" algn="l">
              <a:lnSpc>
                <a:spcPct val="100000"/>
              </a:lnSpc>
              <a:spcBef>
                <a:spcPts val="400"/>
              </a:spcBef>
              <a:spcAft>
                <a:spcPts val="0"/>
              </a:spcAft>
              <a:buClr>
                <a:schemeClr val="dk1"/>
              </a:buClr>
              <a:buSzPts val="1400"/>
              <a:buFont typeface="Noto Sans Symbols"/>
              <a:buChar char="❑"/>
            </a:pPr>
            <a:r>
              <a:rPr b="1" i="0" lang="es-AR" sz="1400" u="none" cap="none" strike="noStrike">
                <a:solidFill>
                  <a:schemeClr val="dk2"/>
                </a:solidFill>
                <a:latin typeface="Montserrat"/>
                <a:ea typeface="Montserrat"/>
                <a:cs typeface="Montserrat"/>
                <a:sym typeface="Montserrat"/>
              </a:rPr>
              <a:t>Nota: </a:t>
            </a:r>
            <a:r>
              <a:rPr b="0" i="0" lang="es-AR" sz="1400" u="none" cap="none" strike="noStrike">
                <a:solidFill>
                  <a:schemeClr val="dk2"/>
                </a:solidFill>
                <a:latin typeface="Montserrat"/>
                <a:ea typeface="Montserrat"/>
                <a:cs typeface="Montserrat"/>
                <a:sym typeface="Montserrat"/>
              </a:rPr>
              <a:t>la guía </a:t>
            </a:r>
            <a:r>
              <a:rPr b="1" i="0" lang="es-AR" sz="1400" u="none" cap="none" strike="noStrike">
                <a:solidFill>
                  <a:schemeClr val="dk2"/>
                </a:solidFill>
                <a:latin typeface="Montserrat"/>
                <a:ea typeface="Montserrat"/>
                <a:cs typeface="Montserrat"/>
                <a:sym typeface="Montserrat"/>
              </a:rPr>
              <a:t>NO ES OBLIGATORIA </a:t>
            </a:r>
            <a:r>
              <a:rPr b="0" i="0" lang="es-AR" sz="1400" u="none" cap="none" strike="noStrike">
                <a:solidFill>
                  <a:schemeClr val="dk2"/>
                </a:solidFill>
                <a:latin typeface="Montserrat"/>
                <a:ea typeface="Montserrat"/>
                <a:cs typeface="Montserrat"/>
                <a:sym typeface="Montserrat"/>
              </a:rPr>
              <a:t>pero les dará la práctica necesaria para poder trabajar sin problemas con las bases de datos.</a:t>
            </a:r>
            <a:endParaRPr b="0" i="0" sz="1400" u="none" cap="none" strike="noStrike">
              <a:solidFill>
                <a:schemeClr val="dk2"/>
              </a:solidFill>
              <a:latin typeface="Montserrat"/>
              <a:ea typeface="Montserrat"/>
              <a:cs typeface="Montserrat"/>
              <a:sym typeface="Montserrat"/>
            </a:endParaRPr>
          </a:p>
          <a:p>
            <a:pPr indent="-285750" lvl="0" marL="400047" marR="0" rtl="0" algn="l">
              <a:lnSpc>
                <a:spcPct val="100000"/>
              </a:lnSpc>
              <a:spcBef>
                <a:spcPts val="400"/>
              </a:spcBef>
              <a:spcAft>
                <a:spcPts val="0"/>
              </a:spcAft>
              <a:buClr>
                <a:schemeClr val="dk1"/>
              </a:buClr>
              <a:buSzPts val="1400"/>
              <a:buFont typeface="Noto Sans Symbols"/>
              <a:buChar char="❑"/>
            </a:pPr>
            <a:r>
              <a:rPr b="1" i="0" lang="es-AR" sz="1400" u="none" cap="none" strike="noStrike">
                <a:solidFill>
                  <a:schemeClr val="dk1"/>
                </a:solidFill>
                <a:latin typeface="Montserrat"/>
                <a:ea typeface="Montserrat"/>
                <a:cs typeface="Montserrat"/>
                <a:sym typeface="Montserrat"/>
              </a:rPr>
              <a:t>world.sql: </a:t>
            </a:r>
            <a:r>
              <a:rPr b="0" i="0" lang="es-AR" sz="1400" u="none" cap="none" strike="noStrike">
                <a:solidFill>
                  <a:schemeClr val="dk1"/>
                </a:solidFill>
                <a:latin typeface="Montserrat"/>
                <a:ea typeface="Montserrat"/>
                <a:cs typeface="Montserrat"/>
                <a:sym typeface="Montserrat"/>
              </a:rPr>
              <a:t>script para generar la base de datos que deberá utilizar para resolver la guía práctica.</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400"/>
              </a:spcBef>
              <a:spcAft>
                <a:spcPts val="0"/>
              </a:spcAft>
              <a:buClr>
                <a:schemeClr val="dk1"/>
              </a:buClr>
              <a:buSzPts val="1400"/>
              <a:buFont typeface="Noto Sans Symbols"/>
              <a:buChar char="❑"/>
            </a:pPr>
            <a:r>
              <a:rPr b="1" i="0" lang="es-AR" sz="1400" u="none" cap="none" strike="noStrike">
                <a:solidFill>
                  <a:schemeClr val="dk1"/>
                </a:solidFill>
                <a:latin typeface="Montserrat"/>
                <a:ea typeface="Montserrat"/>
                <a:cs typeface="Montserrat"/>
                <a:sym typeface="Montserrat"/>
              </a:rPr>
              <a:t>der-bd-world.jpg:</a:t>
            </a:r>
            <a:r>
              <a:rPr b="0" i="0" lang="es-AR" sz="1400" u="none" cap="none" strike="noStrike">
                <a:solidFill>
                  <a:schemeClr val="dk1"/>
                </a:solidFill>
                <a:latin typeface="Montserrat"/>
                <a:ea typeface="Montserrat"/>
                <a:cs typeface="Montserrat"/>
                <a:sym typeface="Montserrat"/>
              </a:rPr>
              <a:t> DER de la base de datos anteriormente mencionada.</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800"/>
              </a:spcBef>
              <a:spcAft>
                <a:spcPts val="0"/>
              </a:spcAft>
              <a:buClr>
                <a:schemeClr val="dk1"/>
              </a:buClr>
              <a:buSzPts val="1400"/>
              <a:buFont typeface="Noto Sans Symbols"/>
              <a:buChar char="❑"/>
            </a:pPr>
            <a:r>
              <a:rPr b="1" i="0" lang="es-AR" sz="1400" u="none" cap="none" strike="noStrike">
                <a:solidFill>
                  <a:schemeClr val="dk1"/>
                </a:solidFill>
                <a:latin typeface="Montserrat"/>
                <a:ea typeface="Montserrat"/>
                <a:cs typeface="Montserrat"/>
                <a:sym typeface="Montserrat"/>
              </a:rPr>
              <a:t>W3SCHOOLS – SQL Tutorial:</a:t>
            </a:r>
            <a:r>
              <a:rPr b="0" i="0" lang="es-AR" sz="1400" u="none" cap="none" strike="noStrike">
                <a:solidFill>
                  <a:schemeClr val="dk1"/>
                </a:solidFill>
                <a:latin typeface="Montserrat"/>
                <a:ea typeface="Montserrat"/>
                <a:cs typeface="Montserrat"/>
                <a:sym typeface="Montserrat"/>
              </a:rPr>
              <a:t> </a:t>
            </a:r>
            <a:r>
              <a:rPr b="0" i="0" lang="es-AR" sz="1400" u="sng" cap="none" strike="noStrike">
                <a:solidFill>
                  <a:schemeClr val="dk1"/>
                </a:solidFill>
                <a:latin typeface="Montserrat"/>
                <a:ea typeface="Montserrat"/>
                <a:cs typeface="Montserrat"/>
                <a:sym typeface="Montserrat"/>
                <a:hlinkClick r:id="rId3">
                  <a:extLst>
                    <a:ext uri="{A12FA001-AC4F-418D-AE19-62706E023703}">
                      <ahyp:hlinkClr val="tx"/>
                    </a:ext>
                  </a:extLst>
                </a:hlinkClick>
              </a:rPr>
              <a:t>https://www.w3schools.com/sql/</a:t>
            </a:r>
            <a:endParaRPr b="0" i="0" sz="1400" u="none" cap="none" strike="noStrike">
              <a:solidFill>
                <a:schemeClr val="dk1"/>
              </a:solidFill>
              <a:latin typeface="Montserrat"/>
              <a:ea typeface="Montserrat"/>
              <a:cs typeface="Montserrat"/>
              <a:sym typeface="Montserrat"/>
            </a:endParaRPr>
          </a:p>
          <a:p>
            <a:pPr indent="-285750" lvl="0" marL="400047" marR="0" rtl="0" algn="l">
              <a:lnSpc>
                <a:spcPct val="100000"/>
              </a:lnSpc>
              <a:spcBef>
                <a:spcPts val="800"/>
              </a:spcBef>
              <a:spcAft>
                <a:spcPts val="0"/>
              </a:spcAft>
              <a:buClr>
                <a:schemeClr val="dk1"/>
              </a:buClr>
              <a:buSzPts val="1400"/>
              <a:buFont typeface="Noto Sans Symbols"/>
              <a:buChar char="❑"/>
            </a:pPr>
            <a:r>
              <a:rPr b="0" i="0" lang="es-AR" sz="1400" u="none" cap="none" strike="noStrike">
                <a:solidFill>
                  <a:schemeClr val="dk1"/>
                </a:solidFill>
                <a:latin typeface="Montserrat"/>
                <a:ea typeface="Montserrat"/>
                <a:cs typeface="Montserrat"/>
                <a:sym typeface="Montserrat"/>
              </a:rPr>
              <a:t>Página Oficial MYSQL: </a:t>
            </a:r>
            <a:r>
              <a:rPr b="0" i="0" lang="es-AR" sz="1400" u="sng" cap="none" strike="noStrike">
                <a:solidFill>
                  <a:schemeClr val="dk1"/>
                </a:solidFill>
                <a:latin typeface="Montserrat"/>
                <a:ea typeface="Montserrat"/>
                <a:cs typeface="Montserrat"/>
                <a:sym typeface="Montserrat"/>
                <a:hlinkClick r:id="rId4">
                  <a:extLst>
                    <a:ext uri="{A12FA001-AC4F-418D-AE19-62706E023703}">
                      <ahyp:hlinkClr val="tx"/>
                    </a:ext>
                  </a:extLst>
                </a:hlinkClick>
              </a:rPr>
              <a:t>https://dev.mysql.com/</a:t>
            </a:r>
            <a:endParaRPr b="0" i="0" sz="1400" u="none" cap="none" strike="noStrike">
              <a:solidFill>
                <a:schemeClr val="dk1"/>
              </a:solidFill>
              <a:latin typeface="Montserrat"/>
              <a:ea typeface="Montserrat"/>
              <a:cs typeface="Montserrat"/>
              <a:sym typeface="Montserrat"/>
            </a:endParaRPr>
          </a:p>
          <a:p>
            <a:pPr indent="-196850" lvl="0" marL="400047" marR="0" rtl="0" algn="l">
              <a:lnSpc>
                <a:spcPct val="100000"/>
              </a:lnSpc>
              <a:spcBef>
                <a:spcPts val="800"/>
              </a:spcBef>
              <a:spcAft>
                <a:spcPts val="0"/>
              </a:spcAft>
              <a:buClr>
                <a:schemeClr val="dk1"/>
              </a:buClr>
              <a:buSzPts val="1400"/>
              <a:buFont typeface="Noto Sans Symbols"/>
              <a:buNone/>
            </a:pPr>
            <a:r>
              <a:t/>
            </a:r>
            <a:endParaRPr b="0" i="0" sz="1400" u="none" cap="none" strike="noStrike">
              <a:solidFill>
                <a:schemeClr val="dk1"/>
              </a:solidFill>
              <a:latin typeface="Montserrat"/>
              <a:ea typeface="Montserrat"/>
              <a:cs typeface="Montserrat"/>
              <a:sym typeface="Montserrat"/>
            </a:endParaRPr>
          </a:p>
          <a:p>
            <a:pPr indent="-196850" lvl="0" marL="400047" marR="0" rtl="0" algn="l">
              <a:lnSpc>
                <a:spcPct val="100000"/>
              </a:lnSpc>
              <a:spcBef>
                <a:spcPts val="800"/>
              </a:spcBef>
              <a:spcAft>
                <a:spcPts val="400"/>
              </a:spcAft>
              <a:buClr>
                <a:schemeClr val="dk1"/>
              </a:buClr>
              <a:buSzPts val="1400"/>
              <a:buFont typeface="Noto Sans Symbols"/>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6"/>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¿Cómo armar un Servidor de BD? (repaso)</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104" name="Google Shape;104;p6"/>
          <p:cNvSpPr txBox="1"/>
          <p:nvPr/>
        </p:nvSpPr>
        <p:spPr>
          <a:xfrm>
            <a:off x="523049" y="1100913"/>
            <a:ext cx="7970320" cy="2046147"/>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Para armar un servidor de base de datos se puede utilizar diferentes softwares, entre ellos, distribuciones de Linux, sistemas operativos especializados para bases de datos, servidores virtuales, servidores online, servidores para páginas web, etc.</a:t>
            </a:r>
            <a:endParaRPr b="0" i="0" sz="1400" u="none" cap="none" strike="noStrike">
              <a:solidFill>
                <a:srgbClr val="000000"/>
              </a:solidFill>
              <a:latin typeface="Arial"/>
              <a:ea typeface="Arial"/>
              <a:cs typeface="Arial"/>
              <a:sym typeface="Arial"/>
            </a:endParaRPr>
          </a:p>
          <a:p>
            <a:pPr indent="-357188" lvl="0" marL="3571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De forma experimental, el software que podremos utilizar para armar un servidor de BD es el </a:t>
            </a:r>
            <a:r>
              <a:rPr b="1" i="0" lang="es-AR" sz="1400" u="none" cap="none" strike="noStrike">
                <a:solidFill>
                  <a:srgbClr val="000000"/>
                </a:solidFill>
                <a:latin typeface="Montserrat"/>
                <a:ea typeface="Montserrat"/>
                <a:cs typeface="Montserrat"/>
                <a:sym typeface="Montserrat"/>
              </a:rPr>
              <a:t>XAMPP SERVER</a:t>
            </a:r>
            <a:r>
              <a:rPr b="0" i="0" lang="es-AR" sz="1400" u="none" cap="none" strike="noStrike">
                <a:solidFill>
                  <a:srgbClr val="000000"/>
                </a:solidFill>
                <a:latin typeface="Montserrat"/>
                <a:ea typeface="Montserrat"/>
                <a:cs typeface="Montserrat"/>
                <a:sym typeface="Montserrat"/>
              </a:rPr>
              <a:t>, visto en la presentación anterior. Para más detalles ver tutorial </a:t>
            </a:r>
            <a:r>
              <a:rPr b="1" i="0" lang="es-AR" sz="1400" u="none" cap="none" strike="noStrike">
                <a:solidFill>
                  <a:schemeClr val="dk1"/>
                </a:solidFill>
                <a:latin typeface="Montserrat"/>
                <a:ea typeface="Montserrat"/>
                <a:cs typeface="Montserrat"/>
                <a:sym typeface="Montserrat"/>
              </a:rPr>
              <a:t>Instalar XAMPP y MySQL Workbench</a:t>
            </a:r>
            <a:r>
              <a:rPr b="0" i="0" lang="es-AR" sz="1400" u="none" cap="none" strike="noStrike">
                <a:solidFill>
                  <a:schemeClr val="dk1"/>
                </a:solidFill>
                <a:latin typeface="Montserrat"/>
                <a:ea typeface="Montserrat"/>
                <a:cs typeface="Montserrat"/>
                <a:sym typeface="Montserrat"/>
              </a:rPr>
              <a:t> en los videos del Aula Virtual.</a:t>
            </a:r>
            <a:endParaRPr b="0" i="0" sz="1400" u="none" cap="none" strike="noStrike">
              <a:solidFill>
                <a:srgbClr val="000000"/>
              </a:solidFill>
              <a:latin typeface="Montserrat"/>
              <a:ea typeface="Montserrat"/>
              <a:cs typeface="Montserrat"/>
              <a:sym typeface="Montserrat"/>
            </a:endParaRPr>
          </a:p>
          <a:p>
            <a:pPr indent="-357188" lvl="0" marL="357188" marR="0" rtl="0" algn="l">
              <a:lnSpc>
                <a:spcPct val="100000"/>
              </a:lnSpc>
              <a:spcBef>
                <a:spcPts val="600"/>
              </a:spcBef>
              <a:spcAft>
                <a:spcPts val="60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El Sistema Gestor de Bases de Datos que utilizaremos será MySQL. Uno de los más utilizados a nivel mundial.</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105" name="Google Shape;105;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106" name="Google Shape;106;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https://interpolados.files.wordpress.com/2017/06/xampp-logo.png?w=640" id="107" name="Google Shape;107;p6"/>
          <p:cNvPicPr preferRelativeResize="0"/>
          <p:nvPr/>
        </p:nvPicPr>
        <p:blipFill rotWithShape="1">
          <a:blip r:embed="rId3">
            <a:alphaModFix/>
          </a:blip>
          <a:srcRect b="22453" l="0" r="0" t="22453"/>
          <a:stretch/>
        </p:blipFill>
        <p:spPr>
          <a:xfrm>
            <a:off x="1358628" y="3430910"/>
            <a:ext cx="3360964" cy="1036906"/>
          </a:xfrm>
          <a:prstGeom prst="rect">
            <a:avLst/>
          </a:prstGeom>
          <a:noFill/>
          <a:ln>
            <a:noFill/>
          </a:ln>
        </p:spPr>
      </p:pic>
      <p:pic>
        <p:nvPicPr>
          <p:cNvPr id="108" name="Google Shape;108;p6"/>
          <p:cNvPicPr preferRelativeResize="0"/>
          <p:nvPr/>
        </p:nvPicPr>
        <p:blipFill rotWithShape="1">
          <a:blip r:embed="rId4">
            <a:alphaModFix/>
          </a:blip>
          <a:srcRect b="0" l="0" r="0" t="0"/>
          <a:stretch/>
        </p:blipFill>
        <p:spPr>
          <a:xfrm>
            <a:off x="5616008" y="3404686"/>
            <a:ext cx="2169364" cy="10893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7"/>
          <p:cNvSpPr txBox="1"/>
          <p:nvPr/>
        </p:nvSpPr>
        <p:spPr>
          <a:xfrm>
            <a:off x="243961" y="160338"/>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200" u="none" cap="none" strike="noStrike">
                <a:solidFill>
                  <a:schemeClr val="accent1"/>
                </a:solidFill>
                <a:latin typeface="Montserrat ExtraBold"/>
                <a:ea typeface="Montserrat ExtraBold"/>
                <a:cs typeface="Montserrat ExtraBold"/>
                <a:sym typeface="Montserrat ExtraBold"/>
              </a:rPr>
              <a:t>Sentencias DML: Lenguaje de Manipulación de Datos</a:t>
            </a:r>
            <a:endParaRPr b="1" i="0" sz="2200" u="none" cap="none" strike="noStrike">
              <a:solidFill>
                <a:schemeClr val="accent1"/>
              </a:solidFill>
              <a:latin typeface="Montserrat ExtraBold"/>
              <a:ea typeface="Montserrat ExtraBold"/>
              <a:cs typeface="Montserrat ExtraBold"/>
              <a:sym typeface="Montserrat ExtraBold"/>
            </a:endParaRPr>
          </a:p>
        </p:txBody>
      </p:sp>
      <p:sp>
        <p:nvSpPr>
          <p:cNvPr id="114" name="Google Shape;114;p7"/>
          <p:cNvSpPr txBox="1"/>
          <p:nvPr/>
        </p:nvSpPr>
        <p:spPr>
          <a:xfrm>
            <a:off x="370649" y="948513"/>
            <a:ext cx="8456828" cy="28973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id="115" name="Google Shape;115;p7"/>
          <p:cNvSpPr txBox="1"/>
          <p:nvPr/>
        </p:nvSpPr>
        <p:spPr>
          <a:xfrm>
            <a:off x="569902" y="656956"/>
            <a:ext cx="8456828" cy="2897345"/>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La </a:t>
            </a:r>
            <a:r>
              <a:rPr b="1" i="0" lang="es-AR" sz="1400" u="none" cap="none" strike="noStrike">
                <a:solidFill>
                  <a:srgbClr val="000000"/>
                </a:solidFill>
                <a:latin typeface="Montserrat"/>
                <a:ea typeface="Montserrat"/>
                <a:cs typeface="Montserrat"/>
                <a:sym typeface="Montserrat"/>
              </a:rPr>
              <a:t>manipulación</a:t>
            </a:r>
            <a:r>
              <a:rPr b="0" i="0" lang="es-AR" sz="1400" u="none" cap="none" strike="noStrike">
                <a:solidFill>
                  <a:srgbClr val="000000"/>
                </a:solidFill>
                <a:latin typeface="Montserrat"/>
                <a:ea typeface="Montserrat"/>
                <a:cs typeface="Montserrat"/>
                <a:sym typeface="Montserrat"/>
              </a:rPr>
              <a:t> de los datos consiste en la realización de operaciones de </a:t>
            </a:r>
            <a:r>
              <a:rPr b="0" i="1" lang="es-AR" sz="1400" u="none" cap="none" strike="noStrike">
                <a:solidFill>
                  <a:srgbClr val="000000"/>
                </a:solidFill>
                <a:latin typeface="Montserrat"/>
                <a:ea typeface="Montserrat"/>
                <a:cs typeface="Montserrat"/>
                <a:sym typeface="Montserrat"/>
              </a:rPr>
              <a:t>inserción, borrado, modificación y consulta</a:t>
            </a:r>
            <a:r>
              <a:rPr b="0" i="0" lang="es-AR" sz="1400" u="none" cap="none" strike="noStrike">
                <a:solidFill>
                  <a:srgbClr val="000000"/>
                </a:solidFill>
                <a:latin typeface="Montserrat"/>
                <a:ea typeface="Montserrat"/>
                <a:cs typeface="Montserrat"/>
                <a:sym typeface="Montserrat"/>
              </a:rPr>
              <a:t> de la información almacenada en la base de datos. La inserción y el borrado son el resultado de añadir nueva información a la que ya se encontraba almacenada o eliminarla de nuestra base de datos, tomando en cuenta las restricciones marcadas por el DDL y las relaciones entre la nueva información y la antigua. La modificación nos permite alterar esta información, y la consulta nos permite el acceso a la información almacenada en la base de datos siguiendo criterios específicos.</a:t>
            </a:r>
            <a:endParaRPr b="0" i="0" sz="1400" u="none" cap="none" strike="noStrike">
              <a:solidFill>
                <a:srgbClr val="000000"/>
              </a:solidFill>
              <a:latin typeface="Arial"/>
              <a:ea typeface="Arial"/>
              <a:cs typeface="Arial"/>
              <a:sym typeface="Arial"/>
            </a:endParaRPr>
          </a:p>
          <a:p>
            <a:pPr indent="-357188" lvl="0" marL="357188" marR="0" rtl="0" algn="l">
              <a:lnSpc>
                <a:spcPct val="100000"/>
              </a:lnSpc>
              <a:spcBef>
                <a:spcPts val="0"/>
              </a:spcBef>
              <a:spcAft>
                <a:spcPts val="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Las sentencias de lenguaje de manipulación de datos (DML) son utilizadas para gestionar datos dentro de los schemas. Algunos ejemplos:</a:t>
            </a:r>
            <a:endParaRPr b="0" i="0" sz="1400" u="none" cap="none" strike="noStrike">
              <a:solidFill>
                <a:srgbClr val="000000"/>
              </a:solidFill>
              <a:latin typeface="Arial"/>
              <a:ea typeface="Arial"/>
              <a:cs typeface="Arial"/>
              <a:sym typeface="Arial"/>
            </a:endParaRPr>
          </a:p>
          <a:p>
            <a:pPr indent="-357188" lvl="1" marL="814388" marR="0" rtl="0" algn="l">
              <a:lnSpc>
                <a:spcPct val="100000"/>
              </a:lnSpc>
              <a:spcBef>
                <a:spcPts val="0"/>
              </a:spcBef>
              <a:spcAft>
                <a:spcPts val="0"/>
              </a:spcAft>
              <a:buClr>
                <a:schemeClr val="dk2"/>
              </a:buClr>
              <a:buSzPts val="1400"/>
              <a:buFont typeface="Noto Sans Symbols"/>
              <a:buChar char="❑"/>
            </a:pPr>
            <a:r>
              <a:rPr b="1" i="0" lang="es-AR" sz="1400" u="none" cap="none" strike="noStrike">
                <a:solidFill>
                  <a:srgbClr val="000000"/>
                </a:solidFill>
                <a:latin typeface="Montserrat"/>
                <a:ea typeface="Montserrat"/>
                <a:cs typeface="Montserrat"/>
                <a:sym typeface="Montserrat"/>
              </a:rPr>
              <a:t>SELECT:</a:t>
            </a:r>
            <a:r>
              <a:rPr b="0" i="0" lang="es-AR" sz="1400" u="none" cap="none" strike="noStrike">
                <a:solidFill>
                  <a:srgbClr val="000000"/>
                </a:solidFill>
                <a:latin typeface="Montserrat"/>
                <a:ea typeface="Montserrat"/>
                <a:cs typeface="Montserrat"/>
                <a:sym typeface="Montserrat"/>
              </a:rPr>
              <a:t> para obtener datos de una base de datos.</a:t>
            </a:r>
            <a:endParaRPr b="0" i="0" sz="1400" u="none" cap="none" strike="noStrike">
              <a:solidFill>
                <a:srgbClr val="000000"/>
              </a:solidFill>
              <a:latin typeface="Arial"/>
              <a:ea typeface="Arial"/>
              <a:cs typeface="Arial"/>
              <a:sym typeface="Arial"/>
            </a:endParaRPr>
          </a:p>
          <a:p>
            <a:pPr indent="-357188" lvl="1" marL="814388" marR="0" rtl="0" algn="l">
              <a:lnSpc>
                <a:spcPct val="100000"/>
              </a:lnSpc>
              <a:spcBef>
                <a:spcPts val="0"/>
              </a:spcBef>
              <a:spcAft>
                <a:spcPts val="0"/>
              </a:spcAft>
              <a:buClr>
                <a:schemeClr val="dk2"/>
              </a:buClr>
              <a:buSzPts val="1400"/>
              <a:buFont typeface="Noto Sans Symbols"/>
              <a:buChar char="❑"/>
            </a:pPr>
            <a:r>
              <a:rPr b="1" i="0" lang="es-AR" sz="1400" u="none" cap="none" strike="noStrike">
                <a:solidFill>
                  <a:srgbClr val="000000"/>
                </a:solidFill>
                <a:latin typeface="Montserrat"/>
                <a:ea typeface="Montserrat"/>
                <a:cs typeface="Montserrat"/>
                <a:sym typeface="Montserrat"/>
              </a:rPr>
              <a:t>INSERT:</a:t>
            </a:r>
            <a:r>
              <a:rPr b="0" i="0" lang="es-AR" sz="1400" u="none" cap="none" strike="noStrike">
                <a:solidFill>
                  <a:srgbClr val="000000"/>
                </a:solidFill>
                <a:latin typeface="Montserrat"/>
                <a:ea typeface="Montserrat"/>
                <a:cs typeface="Montserrat"/>
                <a:sym typeface="Montserrat"/>
              </a:rPr>
              <a:t> para insertar datos a una tabla.</a:t>
            </a:r>
            <a:endParaRPr b="0" i="0" sz="1400" u="none" cap="none" strike="noStrike">
              <a:solidFill>
                <a:srgbClr val="000000"/>
              </a:solidFill>
              <a:latin typeface="Arial"/>
              <a:ea typeface="Arial"/>
              <a:cs typeface="Arial"/>
              <a:sym typeface="Arial"/>
            </a:endParaRPr>
          </a:p>
          <a:p>
            <a:pPr indent="-357188" lvl="1" marL="814388" marR="0" rtl="0" algn="l">
              <a:lnSpc>
                <a:spcPct val="100000"/>
              </a:lnSpc>
              <a:spcBef>
                <a:spcPts val="0"/>
              </a:spcBef>
              <a:spcAft>
                <a:spcPts val="0"/>
              </a:spcAft>
              <a:buClr>
                <a:schemeClr val="dk2"/>
              </a:buClr>
              <a:buSzPts val="1400"/>
              <a:buFont typeface="Noto Sans Symbols"/>
              <a:buChar char="❑"/>
            </a:pPr>
            <a:r>
              <a:rPr b="1" i="0" lang="es-AR" sz="1400" u="none" cap="none" strike="noStrike">
                <a:solidFill>
                  <a:srgbClr val="000000"/>
                </a:solidFill>
                <a:latin typeface="Montserrat"/>
                <a:ea typeface="Montserrat"/>
                <a:cs typeface="Montserrat"/>
                <a:sym typeface="Montserrat"/>
              </a:rPr>
              <a:t>UPDATE: </a:t>
            </a:r>
            <a:r>
              <a:rPr b="0" i="0" lang="es-AR" sz="1400" u="none" cap="none" strike="noStrike">
                <a:solidFill>
                  <a:srgbClr val="000000"/>
                </a:solidFill>
                <a:latin typeface="Montserrat"/>
                <a:ea typeface="Montserrat"/>
                <a:cs typeface="Montserrat"/>
                <a:sym typeface="Montserrat"/>
              </a:rPr>
              <a:t>para modificar datos existentes dentro de una tabla.</a:t>
            </a:r>
            <a:endParaRPr b="0" i="0" sz="1400" u="none" cap="none" strike="noStrike">
              <a:solidFill>
                <a:srgbClr val="000000"/>
              </a:solidFill>
              <a:latin typeface="Arial"/>
              <a:ea typeface="Arial"/>
              <a:cs typeface="Arial"/>
              <a:sym typeface="Arial"/>
            </a:endParaRPr>
          </a:p>
          <a:p>
            <a:pPr indent="-357188" lvl="1" marL="814388" marR="0" rtl="0" algn="l">
              <a:lnSpc>
                <a:spcPct val="100000"/>
              </a:lnSpc>
              <a:spcBef>
                <a:spcPts val="0"/>
              </a:spcBef>
              <a:spcAft>
                <a:spcPts val="0"/>
              </a:spcAft>
              <a:buClr>
                <a:schemeClr val="dk2"/>
              </a:buClr>
              <a:buSzPts val="1400"/>
              <a:buFont typeface="Noto Sans Symbols"/>
              <a:buChar char="❑"/>
            </a:pPr>
            <a:r>
              <a:rPr b="1" i="0" lang="es-AR" sz="1400" u="none" cap="none" strike="noStrike">
                <a:solidFill>
                  <a:srgbClr val="000000"/>
                </a:solidFill>
                <a:latin typeface="Montserrat"/>
                <a:ea typeface="Montserrat"/>
                <a:cs typeface="Montserrat"/>
                <a:sym typeface="Montserrat"/>
              </a:rPr>
              <a:t>DELETE:</a:t>
            </a:r>
            <a:r>
              <a:rPr b="0" i="0" lang="es-AR" sz="1400" u="none" cap="none" strike="noStrike">
                <a:solidFill>
                  <a:srgbClr val="000000"/>
                </a:solidFill>
                <a:latin typeface="Montserrat"/>
                <a:ea typeface="Montserrat"/>
                <a:cs typeface="Montserrat"/>
                <a:sym typeface="Montserrat"/>
              </a:rPr>
              <a:t> elimina todos los registros de la tabla; no borra los espacios asignados a los registros.</a:t>
            </a:r>
            <a:endParaRPr b="0" i="0" sz="1400" u="none" cap="none" strike="noStrike">
              <a:solidFill>
                <a:srgbClr val="000000"/>
              </a:solidFill>
              <a:latin typeface="Arial"/>
              <a:ea typeface="Arial"/>
              <a:cs typeface="Arial"/>
              <a:sym typeface="Arial"/>
            </a:endParaRPr>
          </a:p>
          <a:p>
            <a:pPr indent="-357188" lvl="0" marL="357188" marR="0" rtl="0" algn="l">
              <a:lnSpc>
                <a:spcPct val="100000"/>
              </a:lnSpc>
              <a:spcBef>
                <a:spcPts val="600"/>
              </a:spcBef>
              <a:spcAft>
                <a:spcPts val="60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Son estas sentencias las que nos permitirán más adelante realizar los sistemas denominados CRUD.</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116" name="Google Shape;116;p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117" name="Google Shape;117;p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7"/>
          <p:cNvSpPr/>
          <p:nvPr/>
        </p:nvSpPr>
        <p:spPr>
          <a:xfrm>
            <a:off x="936075" y="4533175"/>
            <a:ext cx="7891500" cy="472500"/>
          </a:xfrm>
          <a:prstGeom prst="roundRect">
            <a:avLst>
              <a:gd fmla="val 16667" name="adj"/>
            </a:avLst>
          </a:prstGeom>
          <a:solidFill>
            <a:srgbClr val="F2F2F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400"/>
              <a:buFont typeface="Montserrat"/>
              <a:buNone/>
            </a:pPr>
            <a:r>
              <a:rPr b="1" i="0" lang="es-AR" sz="1100" u="none" cap="none" strike="noStrike">
                <a:solidFill>
                  <a:srgbClr val="9D66F9"/>
                </a:solidFill>
                <a:latin typeface="Montserrat"/>
                <a:ea typeface="Montserrat"/>
                <a:cs typeface="Montserrat"/>
                <a:sym typeface="Montserrat"/>
              </a:rPr>
              <a:t>CRUD:</a:t>
            </a:r>
            <a:r>
              <a:rPr b="0" i="0" lang="es-AR" sz="1100" u="none" cap="none" strike="noStrike">
                <a:solidFill>
                  <a:srgbClr val="9D66F9"/>
                </a:solidFill>
                <a:latin typeface="Montserrat"/>
                <a:ea typeface="Montserrat"/>
                <a:cs typeface="Montserrat"/>
                <a:sym typeface="Montserrat"/>
              </a:rPr>
              <a:t> acrónimo de “Crear, Leer, Actualizar y Borrar” (en inglés </a:t>
            </a:r>
            <a:r>
              <a:rPr b="0" i="1" lang="es-AR" sz="1100" u="none" cap="none" strike="noStrike">
                <a:solidFill>
                  <a:srgbClr val="9D66F9"/>
                </a:solidFill>
                <a:latin typeface="Montserrat"/>
                <a:ea typeface="Montserrat"/>
                <a:cs typeface="Montserrat"/>
                <a:sym typeface="Montserrat"/>
              </a:rPr>
              <a:t>Create, Read, Update and Delete</a:t>
            </a:r>
            <a:r>
              <a:rPr b="0" i="0" lang="es-AR" sz="1100" u="none" cap="none" strike="noStrike">
                <a:solidFill>
                  <a:srgbClr val="9D66F9"/>
                </a:solidFill>
                <a:latin typeface="Montserrat"/>
                <a:ea typeface="Montserrat"/>
                <a:cs typeface="Montserrat"/>
                <a:sym typeface="Montserrat"/>
              </a:rPr>
              <a:t>), que se usa para referirse a las funciones básicas en bases de datos o la capa de persistencia en un software.</a:t>
            </a:r>
            <a:endParaRPr b="0" i="0" sz="11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8"/>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Sentencias SQL</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124" name="Google Shape;124;p8"/>
          <p:cNvSpPr txBox="1"/>
          <p:nvPr/>
        </p:nvSpPr>
        <p:spPr>
          <a:xfrm>
            <a:off x="370649" y="948513"/>
            <a:ext cx="8456828" cy="28973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id="125" name="Google Shape;125;p8"/>
          <p:cNvSpPr txBox="1"/>
          <p:nvPr/>
        </p:nvSpPr>
        <p:spPr>
          <a:xfrm>
            <a:off x="523049" y="1100913"/>
            <a:ext cx="8456828" cy="2897345"/>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Las consultas SQL son los “diálogos” o “preguntas” que se generan entre el usuario y el sistema gestor de bases de datos donde se encuentran almacenados ciertos datos.</a:t>
            </a:r>
            <a:endParaRPr b="0" i="0" sz="1400" u="none" cap="none" strike="noStrike">
              <a:solidFill>
                <a:srgbClr val="000000"/>
              </a:solidFill>
              <a:latin typeface="Arial"/>
              <a:ea typeface="Arial"/>
              <a:cs typeface="Arial"/>
              <a:sym typeface="Arial"/>
            </a:endParaRPr>
          </a:p>
          <a:p>
            <a:pPr indent="-357188" lvl="0" marL="3571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Existen </a:t>
            </a:r>
            <a:r>
              <a:rPr b="1" i="0" lang="es-AR" sz="1400" u="none" cap="none" strike="noStrike">
                <a:solidFill>
                  <a:srgbClr val="000000"/>
                </a:solidFill>
                <a:latin typeface="Montserrat"/>
                <a:ea typeface="Montserrat"/>
                <a:cs typeface="Montserrat"/>
                <a:sym typeface="Montserrat"/>
              </a:rPr>
              <a:t>diferentes cláusulas </a:t>
            </a:r>
            <a:r>
              <a:rPr b="0" i="0" lang="es-AR" sz="1400" u="none" cap="none" strike="noStrike">
                <a:solidFill>
                  <a:srgbClr val="000000"/>
                </a:solidFill>
                <a:latin typeface="Montserrat"/>
                <a:ea typeface="Montserrat"/>
                <a:cs typeface="Montserrat"/>
                <a:sym typeface="Montserrat"/>
              </a:rPr>
              <a:t>dentro de las consultas SQL. Las más conocidas son:</a:t>
            </a:r>
            <a:endParaRPr b="0" i="0" sz="1400" u="none" cap="none" strike="noStrike">
              <a:solidFill>
                <a:srgbClr val="000000"/>
              </a:solidFill>
              <a:latin typeface="Arial"/>
              <a:ea typeface="Arial"/>
              <a:cs typeface="Arial"/>
              <a:sym typeface="Arial"/>
            </a:endParaRPr>
          </a:p>
          <a:p>
            <a:pPr indent="-357188" lvl="0" marL="357188" marR="0" rtl="0" algn="l">
              <a:lnSpc>
                <a:spcPct val="100000"/>
              </a:lnSpc>
              <a:spcBef>
                <a:spcPts val="600"/>
              </a:spcBef>
              <a:spcAft>
                <a:spcPts val="0"/>
              </a:spcAft>
              <a:buClr>
                <a:schemeClr val="dk2"/>
              </a:buClr>
              <a:buSzPts val="1400"/>
              <a:buFont typeface="Noto Sans Symbols"/>
              <a:buChar char="❑"/>
            </a:pPr>
            <a:r>
              <a:rPr b="1" i="0" lang="es-AR" sz="1400" u="none" cap="none" strike="noStrike">
                <a:solidFill>
                  <a:schemeClr val="accent1"/>
                </a:solidFill>
                <a:latin typeface="Montserrat"/>
                <a:ea typeface="Montserrat"/>
                <a:cs typeface="Montserrat"/>
                <a:sym typeface="Montserrat"/>
              </a:rPr>
              <a:t>DE LECTURA</a:t>
            </a:r>
            <a:endParaRPr b="0" i="0" sz="1400" u="none" cap="none" strike="noStrike">
              <a:solidFill>
                <a:srgbClr val="000000"/>
              </a:solidFill>
              <a:latin typeface="Montserrat"/>
              <a:ea typeface="Montserrat"/>
              <a:cs typeface="Montserrat"/>
              <a:sym typeface="Montserrat"/>
            </a:endParaRPr>
          </a:p>
          <a:p>
            <a:pPr indent="-357188" lvl="1" marL="814388" marR="0" rtl="0" algn="l">
              <a:lnSpc>
                <a:spcPct val="100000"/>
              </a:lnSpc>
              <a:spcBef>
                <a:spcPts val="600"/>
              </a:spcBef>
              <a:spcAft>
                <a:spcPts val="0"/>
              </a:spcAft>
              <a:buClr>
                <a:schemeClr val="dk2"/>
              </a:buClr>
              <a:buSzPts val="1400"/>
              <a:buFont typeface="Noto Sans Symbols"/>
              <a:buChar char="❑"/>
            </a:pPr>
            <a:r>
              <a:rPr b="1" i="0" lang="es-AR" sz="1400" u="none" cap="none" strike="noStrike">
                <a:solidFill>
                  <a:srgbClr val="000000"/>
                </a:solidFill>
                <a:latin typeface="Montserrat"/>
                <a:ea typeface="Montserrat"/>
                <a:cs typeface="Montserrat"/>
                <a:sym typeface="Montserrat"/>
              </a:rPr>
              <a:t>SELECT:</a:t>
            </a:r>
            <a:r>
              <a:rPr b="0" i="0" lang="es-AR" sz="1400" u="none" cap="none" strike="noStrike">
                <a:solidFill>
                  <a:srgbClr val="000000"/>
                </a:solidFill>
                <a:latin typeface="Montserrat"/>
                <a:ea typeface="Montserrat"/>
                <a:cs typeface="Montserrat"/>
                <a:sym typeface="Montserrat"/>
              </a:rPr>
              <a:t> cláusula utilizada para especificar qué atributo (dato) se pretende obtener.</a:t>
            </a:r>
            <a:endParaRPr b="0" i="0" sz="1400" u="none" cap="none" strike="noStrike">
              <a:solidFill>
                <a:srgbClr val="000000"/>
              </a:solidFill>
              <a:latin typeface="Arial"/>
              <a:ea typeface="Arial"/>
              <a:cs typeface="Arial"/>
              <a:sym typeface="Arial"/>
            </a:endParaRPr>
          </a:p>
          <a:p>
            <a:pPr indent="-357188" lvl="1" marL="814388" marR="0" rtl="0" algn="l">
              <a:lnSpc>
                <a:spcPct val="100000"/>
              </a:lnSpc>
              <a:spcBef>
                <a:spcPts val="600"/>
              </a:spcBef>
              <a:spcAft>
                <a:spcPts val="0"/>
              </a:spcAft>
              <a:buClr>
                <a:schemeClr val="dk2"/>
              </a:buClr>
              <a:buSzPts val="1400"/>
              <a:buFont typeface="Noto Sans Symbols"/>
              <a:buChar char="❑"/>
            </a:pPr>
            <a:r>
              <a:rPr b="1" i="0" lang="es-AR" sz="1400" u="none" cap="none" strike="noStrike">
                <a:solidFill>
                  <a:srgbClr val="000000"/>
                </a:solidFill>
                <a:latin typeface="Montserrat"/>
                <a:ea typeface="Montserrat"/>
                <a:cs typeface="Montserrat"/>
                <a:sym typeface="Montserrat"/>
              </a:rPr>
              <a:t>FROM: </a:t>
            </a:r>
            <a:r>
              <a:rPr b="0" i="0" lang="es-AR" sz="1400" u="none" cap="none" strike="noStrike">
                <a:solidFill>
                  <a:srgbClr val="000000"/>
                </a:solidFill>
                <a:latin typeface="Montserrat"/>
                <a:ea typeface="Montserrat"/>
                <a:cs typeface="Montserrat"/>
                <a:sym typeface="Montserrat"/>
              </a:rPr>
              <a:t>es utilizada en conjunto con el SELECT para especificar desde qué tabla (entidad) se pretende traer el dato.</a:t>
            </a:r>
            <a:endParaRPr b="0" i="0" sz="1400" u="none" cap="none" strike="noStrike">
              <a:solidFill>
                <a:srgbClr val="000000"/>
              </a:solidFill>
              <a:latin typeface="Arial"/>
              <a:ea typeface="Arial"/>
              <a:cs typeface="Arial"/>
              <a:sym typeface="Arial"/>
            </a:endParaRPr>
          </a:p>
          <a:p>
            <a:pPr indent="-357188" lvl="1" marL="814388" marR="0" rtl="0" algn="l">
              <a:lnSpc>
                <a:spcPct val="100000"/>
              </a:lnSpc>
              <a:spcBef>
                <a:spcPts val="600"/>
              </a:spcBef>
              <a:spcAft>
                <a:spcPts val="600"/>
              </a:spcAft>
              <a:buClr>
                <a:schemeClr val="dk2"/>
              </a:buClr>
              <a:buSzPts val="1400"/>
              <a:buFont typeface="Noto Sans Symbols"/>
              <a:buChar char="❑"/>
            </a:pPr>
            <a:r>
              <a:rPr b="1" i="0" lang="es-AR" sz="1400" u="none" cap="none" strike="noStrike">
                <a:solidFill>
                  <a:srgbClr val="000000"/>
                </a:solidFill>
                <a:latin typeface="Montserrat"/>
                <a:ea typeface="Montserrat"/>
                <a:cs typeface="Montserrat"/>
                <a:sym typeface="Montserrat"/>
              </a:rPr>
              <a:t>WHERE:</a:t>
            </a:r>
            <a:r>
              <a:rPr b="0" i="0" lang="es-AR" sz="1400" u="none" cap="none" strike="noStrike">
                <a:solidFill>
                  <a:srgbClr val="000000"/>
                </a:solidFill>
                <a:latin typeface="Montserrat"/>
                <a:ea typeface="Montserrat"/>
                <a:cs typeface="Montserrat"/>
                <a:sym typeface="Montserrat"/>
              </a:rPr>
              <a:t> cláusula para proponer una condición específica que deberá cumplir el dato que se pretende traer (</a:t>
            </a:r>
            <a:r>
              <a:rPr b="1" i="0" lang="es-AR" sz="1400" u="none" cap="none" strike="noStrike">
                <a:solidFill>
                  <a:srgbClr val="000000"/>
                </a:solidFill>
                <a:latin typeface="Montserrat"/>
                <a:ea typeface="Montserrat"/>
                <a:cs typeface="Montserrat"/>
                <a:sym typeface="Montserrat"/>
              </a:rPr>
              <a:t>cláusula no obligatoria</a:t>
            </a:r>
            <a:r>
              <a:rPr b="0" i="0" lang="es-AR"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126" name="Google Shape;126;p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127" name="Google Shape;127;p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8"/>
          <p:cNvSpPr txBox="1"/>
          <p:nvPr/>
        </p:nvSpPr>
        <p:spPr>
          <a:xfrm>
            <a:off x="523049" y="3536382"/>
            <a:ext cx="8456828" cy="1422479"/>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1" i="0" lang="es-AR" sz="1400" u="none" cap="none" strike="noStrike">
                <a:solidFill>
                  <a:schemeClr val="accent1"/>
                </a:solidFill>
                <a:latin typeface="Montserrat"/>
                <a:ea typeface="Montserrat"/>
                <a:cs typeface="Montserrat"/>
                <a:sym typeface="Montserrat"/>
              </a:rPr>
              <a:t>DE ORDEN Y/O AGRUPAMIENTO</a:t>
            </a:r>
            <a:endParaRPr b="0" i="0" sz="1400" u="none" cap="none" strike="noStrike">
              <a:solidFill>
                <a:srgbClr val="000000"/>
              </a:solidFill>
              <a:latin typeface="Arial"/>
              <a:ea typeface="Arial"/>
              <a:cs typeface="Arial"/>
              <a:sym typeface="Arial"/>
            </a:endParaRPr>
          </a:p>
          <a:p>
            <a:pPr indent="-357188" lvl="1" marL="814388" marR="0" rtl="0" algn="l">
              <a:lnSpc>
                <a:spcPct val="100000"/>
              </a:lnSpc>
              <a:spcBef>
                <a:spcPts val="600"/>
              </a:spcBef>
              <a:spcAft>
                <a:spcPts val="0"/>
              </a:spcAft>
              <a:buClr>
                <a:schemeClr val="dk2"/>
              </a:buClr>
              <a:buSzPts val="1400"/>
              <a:buFont typeface="Noto Sans Symbols"/>
              <a:buChar char="❑"/>
            </a:pPr>
            <a:r>
              <a:rPr b="1" i="0" lang="es-AR" sz="1400" u="none" cap="none" strike="noStrike">
                <a:solidFill>
                  <a:srgbClr val="000000"/>
                </a:solidFill>
                <a:latin typeface="Montserrat"/>
                <a:ea typeface="Montserrat"/>
                <a:cs typeface="Montserrat"/>
                <a:sym typeface="Montserrat"/>
              </a:rPr>
              <a:t>ORDER BY: </a:t>
            </a:r>
            <a:r>
              <a:rPr b="0" i="0" lang="es-AR" sz="1400" u="none" cap="none" strike="noStrike">
                <a:solidFill>
                  <a:srgbClr val="000000"/>
                </a:solidFill>
                <a:latin typeface="Montserrat"/>
                <a:ea typeface="Montserrat"/>
                <a:cs typeface="Montserrat"/>
                <a:sym typeface="Montserrat"/>
              </a:rPr>
              <a:t>es utilizada para especificar por qué criterio se pretende </a:t>
            </a:r>
            <a:r>
              <a:rPr b="1" i="0" lang="es-AR" sz="1400" u="none" cap="none" strike="noStrike">
                <a:solidFill>
                  <a:srgbClr val="000000"/>
                </a:solidFill>
                <a:latin typeface="Montserrat"/>
                <a:ea typeface="Montserrat"/>
                <a:cs typeface="Montserrat"/>
                <a:sym typeface="Montserrat"/>
              </a:rPr>
              <a:t>ordenar</a:t>
            </a:r>
            <a:r>
              <a:rPr b="0" i="0" lang="es-AR" sz="1400" u="none" cap="none" strike="noStrike">
                <a:solidFill>
                  <a:srgbClr val="000000"/>
                </a:solidFill>
                <a:latin typeface="Montserrat"/>
                <a:ea typeface="Montserrat"/>
                <a:cs typeface="Montserrat"/>
                <a:sym typeface="Montserrat"/>
              </a:rPr>
              <a:t> los “registros” de una tabla.</a:t>
            </a:r>
            <a:endParaRPr b="0" i="0" sz="1400" u="none" cap="none" strike="noStrike">
              <a:solidFill>
                <a:srgbClr val="000000"/>
              </a:solidFill>
              <a:latin typeface="Arial"/>
              <a:ea typeface="Arial"/>
              <a:cs typeface="Arial"/>
              <a:sym typeface="Arial"/>
            </a:endParaRPr>
          </a:p>
          <a:p>
            <a:pPr indent="-357188" lvl="1" marL="814388" marR="0" rtl="0" algn="l">
              <a:lnSpc>
                <a:spcPct val="100000"/>
              </a:lnSpc>
              <a:spcBef>
                <a:spcPts val="600"/>
              </a:spcBef>
              <a:spcAft>
                <a:spcPts val="600"/>
              </a:spcAft>
              <a:buClr>
                <a:schemeClr val="dk2"/>
              </a:buClr>
              <a:buSzPts val="1400"/>
              <a:buFont typeface="Noto Sans Symbols"/>
              <a:buChar char="❑"/>
            </a:pPr>
            <a:r>
              <a:rPr b="1" i="0" lang="es-AR" sz="1400" u="none" cap="none" strike="noStrike">
                <a:solidFill>
                  <a:srgbClr val="000000"/>
                </a:solidFill>
                <a:latin typeface="Montserrat"/>
                <a:ea typeface="Montserrat"/>
                <a:cs typeface="Montserrat"/>
                <a:sym typeface="Montserrat"/>
              </a:rPr>
              <a:t>GROUP BY: </a:t>
            </a:r>
            <a:r>
              <a:rPr b="0" i="0" lang="es-AR" sz="1400" u="none" cap="none" strike="noStrike">
                <a:solidFill>
                  <a:srgbClr val="000000"/>
                </a:solidFill>
                <a:latin typeface="Montserrat"/>
                <a:ea typeface="Montserrat"/>
                <a:cs typeface="Montserrat"/>
                <a:sym typeface="Montserrat"/>
              </a:rPr>
              <a:t>es utilizada para especificar por qué criterio se deben </a:t>
            </a:r>
            <a:r>
              <a:rPr b="1" i="0" lang="es-AR" sz="1400" u="none" cap="none" strike="noStrike">
                <a:solidFill>
                  <a:srgbClr val="000000"/>
                </a:solidFill>
                <a:latin typeface="Montserrat"/>
                <a:ea typeface="Montserrat"/>
                <a:cs typeface="Montserrat"/>
                <a:sym typeface="Montserrat"/>
              </a:rPr>
              <a:t>agrupar</a:t>
            </a:r>
            <a:r>
              <a:rPr b="0" i="0" lang="es-AR" sz="1400" u="none" cap="none" strike="noStrike">
                <a:solidFill>
                  <a:srgbClr val="000000"/>
                </a:solidFill>
                <a:latin typeface="Montserrat"/>
                <a:ea typeface="Montserrat"/>
                <a:cs typeface="Montserrat"/>
                <a:sym typeface="Montserrat"/>
              </a:rPr>
              <a:t> los registros de una tabla.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Ejemplos sentencias SQL</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134" name="Google Shape;134;p14"/>
          <p:cNvSpPr txBox="1"/>
          <p:nvPr/>
        </p:nvSpPr>
        <p:spPr>
          <a:xfrm>
            <a:off x="370649" y="948513"/>
            <a:ext cx="8456828" cy="28973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id="135" name="Google Shape;135;p14"/>
          <p:cNvSpPr txBox="1"/>
          <p:nvPr/>
        </p:nvSpPr>
        <p:spPr>
          <a:xfrm>
            <a:off x="523049" y="1100913"/>
            <a:ext cx="8456828" cy="2897345"/>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1" i="0" lang="es-AR" sz="1400" u="none" cap="none" strike="noStrike">
                <a:solidFill>
                  <a:schemeClr val="accent1"/>
                </a:solidFill>
                <a:latin typeface="Montserrat"/>
                <a:ea typeface="Montserrat"/>
                <a:cs typeface="Montserrat"/>
                <a:sym typeface="Montserrat"/>
              </a:rPr>
              <a:t>DE LECTURA</a:t>
            </a:r>
            <a:endParaRPr b="0" i="0" sz="1400" u="none" cap="none" strike="noStrike">
              <a:solidFill>
                <a:srgbClr val="000000"/>
              </a:solidFill>
              <a:latin typeface="Montserrat"/>
              <a:ea typeface="Montserrat"/>
              <a:cs typeface="Montserrat"/>
              <a:sym typeface="Montserrat"/>
            </a:endParaRPr>
          </a:p>
          <a:p>
            <a:pPr indent="-357188" lvl="1" marL="814388" marR="0" rtl="0" algn="l">
              <a:lnSpc>
                <a:spcPct val="100000"/>
              </a:lnSpc>
              <a:spcBef>
                <a:spcPts val="600"/>
              </a:spcBef>
              <a:spcAft>
                <a:spcPts val="60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Supongamos que tenemos una tabla de empleados y queremos traer el nombre, apellido y fecha de nacimiento de todos aquellos que hayan nacido después del año 1970 inclusive.</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136" name="Google Shape;136;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137" name="Google Shape;137;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8" name="Google Shape;138;p14"/>
          <p:cNvPicPr preferRelativeResize="0"/>
          <p:nvPr/>
        </p:nvPicPr>
        <p:blipFill rotWithShape="1">
          <a:blip r:embed="rId3">
            <a:alphaModFix/>
          </a:blip>
          <a:srcRect b="0" l="0" r="0" t="0"/>
          <a:stretch/>
        </p:blipFill>
        <p:spPr>
          <a:xfrm>
            <a:off x="1834985" y="1901239"/>
            <a:ext cx="5832956" cy="1470660"/>
          </a:xfrm>
          <a:prstGeom prst="rect">
            <a:avLst/>
          </a:prstGeom>
          <a:noFill/>
          <a:ln>
            <a:noFill/>
          </a:ln>
        </p:spPr>
      </p:pic>
      <p:pic>
        <p:nvPicPr>
          <p:cNvPr id="139" name="Google Shape;139;p14"/>
          <p:cNvPicPr preferRelativeResize="0"/>
          <p:nvPr/>
        </p:nvPicPr>
        <p:blipFill rotWithShape="1">
          <a:blip r:embed="rId4">
            <a:alphaModFix/>
          </a:blip>
          <a:srcRect b="0" l="0" r="0" t="0"/>
          <a:stretch/>
        </p:blipFill>
        <p:spPr>
          <a:xfrm>
            <a:off x="583958" y="3486149"/>
            <a:ext cx="8335010" cy="1505244"/>
          </a:xfrm>
          <a:prstGeom prst="rect">
            <a:avLst/>
          </a:prstGeom>
          <a:noFill/>
          <a:ln>
            <a:noFill/>
          </a:ln>
        </p:spPr>
      </p:pic>
      <p:grpSp>
        <p:nvGrpSpPr>
          <p:cNvPr id="140" name="Google Shape;140;p14"/>
          <p:cNvGrpSpPr/>
          <p:nvPr/>
        </p:nvGrpSpPr>
        <p:grpSpPr>
          <a:xfrm>
            <a:off x="7694431" y="644502"/>
            <a:ext cx="1224846" cy="398619"/>
            <a:chOff x="7694431" y="644502"/>
            <a:chExt cx="1224846" cy="398619"/>
          </a:xfrm>
        </p:grpSpPr>
        <p:pic>
          <p:nvPicPr>
            <p:cNvPr id="141" name="Google Shape;141;p14"/>
            <p:cNvPicPr preferRelativeResize="0"/>
            <p:nvPr/>
          </p:nvPicPr>
          <p:blipFill rotWithShape="1">
            <a:blip r:embed="rId5">
              <a:alphaModFix/>
            </a:blip>
            <a:srcRect b="0" l="0" r="0" t="0"/>
            <a:stretch/>
          </p:blipFill>
          <p:spPr>
            <a:xfrm>
              <a:off x="7694431" y="644502"/>
              <a:ext cx="423024" cy="398619"/>
            </a:xfrm>
            <a:prstGeom prst="rect">
              <a:avLst/>
            </a:prstGeom>
            <a:noFill/>
            <a:ln>
              <a:noFill/>
            </a:ln>
          </p:spPr>
        </p:pic>
        <p:sp>
          <p:nvSpPr>
            <p:cNvPr id="142" name="Google Shape;142;p14"/>
            <p:cNvSpPr txBox="1"/>
            <p:nvPr/>
          </p:nvSpPr>
          <p:spPr>
            <a:xfrm>
              <a:off x="8117455" y="657656"/>
              <a:ext cx="80182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1" lang="es-AR" sz="1400" u="none" cap="none" strike="noStrike">
                  <a:solidFill>
                    <a:schemeClr val="accent1"/>
                  </a:solidFill>
                  <a:latin typeface="Arial"/>
                  <a:ea typeface="Arial"/>
                  <a:cs typeface="Arial"/>
                  <a:sym typeface="Arial"/>
                </a:rPr>
                <a:t>Ej 1 y 2</a:t>
              </a:r>
              <a:endParaRPr b="1" i="1" sz="1400" u="none" cap="none" strike="noStrike">
                <a:solidFill>
                  <a:schemeClr val="accent1"/>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Ejemplos sentencias SQL</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148" name="Google Shape;148;p15"/>
          <p:cNvSpPr txBox="1"/>
          <p:nvPr/>
        </p:nvSpPr>
        <p:spPr>
          <a:xfrm>
            <a:off x="370649" y="948513"/>
            <a:ext cx="8456828" cy="28973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id="149" name="Google Shape;149;p15"/>
          <p:cNvSpPr txBox="1"/>
          <p:nvPr/>
        </p:nvSpPr>
        <p:spPr>
          <a:xfrm>
            <a:off x="523049" y="1100913"/>
            <a:ext cx="8456828" cy="2897345"/>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1" i="0" lang="es-AR" sz="1400" u="none" cap="none" strike="noStrike">
                <a:solidFill>
                  <a:schemeClr val="accent1"/>
                </a:solidFill>
                <a:latin typeface="Montserrat"/>
                <a:ea typeface="Montserrat"/>
                <a:cs typeface="Montserrat"/>
                <a:sym typeface="Montserrat"/>
              </a:rPr>
              <a:t>DE ORDENAMIENTO</a:t>
            </a:r>
            <a:endParaRPr b="0" i="0" sz="1400" u="none" cap="none" strike="noStrike">
              <a:solidFill>
                <a:srgbClr val="000000"/>
              </a:solidFill>
              <a:latin typeface="Montserrat"/>
              <a:ea typeface="Montserrat"/>
              <a:cs typeface="Montserrat"/>
              <a:sym typeface="Montserrat"/>
            </a:endParaRPr>
          </a:p>
          <a:p>
            <a:pPr indent="-357188" lvl="1" marL="8143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Supongamos que tenemos una tabla de empleados y que queremos obtener todos sus elementos y ordenarlos por apellido.</a:t>
            </a:r>
            <a:endParaRPr b="0" i="0" sz="1400" u="none" cap="none" strike="noStrike">
              <a:solidFill>
                <a:srgbClr val="000000"/>
              </a:solidFill>
              <a:latin typeface="Arial"/>
              <a:ea typeface="Arial"/>
              <a:cs typeface="Arial"/>
              <a:sym typeface="Arial"/>
            </a:endParaRPr>
          </a:p>
          <a:p>
            <a:pPr indent="-268288" lvl="1" marL="814388" marR="0" rtl="0" algn="l">
              <a:lnSpc>
                <a:spcPct val="100000"/>
              </a:lnSpc>
              <a:spcBef>
                <a:spcPts val="600"/>
              </a:spcBef>
              <a:spcAft>
                <a:spcPts val="0"/>
              </a:spcAft>
              <a:buClr>
                <a:schemeClr val="dk2"/>
              </a:buClr>
              <a:buSzPts val="1400"/>
              <a:buFont typeface="Noto Sans Symbols"/>
              <a:buNone/>
            </a:pPr>
            <a:r>
              <a:t/>
            </a:r>
            <a:endParaRPr b="0" i="0" sz="1400" u="none" cap="none" strike="noStrike">
              <a:solidFill>
                <a:srgbClr val="000000"/>
              </a:solidFill>
              <a:latin typeface="Montserrat"/>
              <a:ea typeface="Montserrat"/>
              <a:cs typeface="Montserrat"/>
              <a:sym typeface="Montserrat"/>
            </a:endParaRPr>
          </a:p>
          <a:p>
            <a:pPr indent="-268288" lvl="1" marL="814388" marR="0" rtl="0" algn="l">
              <a:lnSpc>
                <a:spcPct val="100000"/>
              </a:lnSpc>
              <a:spcBef>
                <a:spcPts val="600"/>
              </a:spcBef>
              <a:spcAft>
                <a:spcPts val="0"/>
              </a:spcAft>
              <a:buClr>
                <a:schemeClr val="dk2"/>
              </a:buClr>
              <a:buSzPts val="1400"/>
              <a:buFont typeface="Noto Sans Symbols"/>
              <a:buNone/>
            </a:pPr>
            <a:r>
              <a:t/>
            </a:r>
            <a:endParaRPr b="0" i="0" sz="1400" u="none" cap="none" strike="noStrike">
              <a:solidFill>
                <a:srgbClr val="000000"/>
              </a:solidFill>
              <a:latin typeface="Montserrat"/>
              <a:ea typeface="Montserrat"/>
              <a:cs typeface="Montserrat"/>
              <a:sym typeface="Montserrat"/>
            </a:endParaRPr>
          </a:p>
          <a:p>
            <a:pPr indent="-268288" lvl="1" marL="814388" marR="0" rtl="0" algn="l">
              <a:lnSpc>
                <a:spcPct val="100000"/>
              </a:lnSpc>
              <a:spcBef>
                <a:spcPts val="600"/>
              </a:spcBef>
              <a:spcAft>
                <a:spcPts val="0"/>
              </a:spcAft>
              <a:buClr>
                <a:schemeClr val="dk2"/>
              </a:buClr>
              <a:buSzPts val="1400"/>
              <a:buFont typeface="Noto Sans Symbols"/>
              <a:buNone/>
            </a:pPr>
            <a:r>
              <a:t/>
            </a:r>
            <a:endParaRPr b="0" i="0" sz="1400" u="none" cap="none" strike="noStrike">
              <a:solidFill>
                <a:srgbClr val="000000"/>
              </a:solidFill>
              <a:latin typeface="Montserrat"/>
              <a:ea typeface="Montserrat"/>
              <a:cs typeface="Montserrat"/>
              <a:sym typeface="Montserrat"/>
            </a:endParaRPr>
          </a:p>
          <a:p>
            <a:pPr indent="-268288" lvl="1" marL="814388" marR="0" rtl="0" algn="l">
              <a:lnSpc>
                <a:spcPct val="100000"/>
              </a:lnSpc>
              <a:spcBef>
                <a:spcPts val="600"/>
              </a:spcBef>
              <a:spcAft>
                <a:spcPts val="0"/>
              </a:spcAft>
              <a:buClr>
                <a:schemeClr val="dk2"/>
              </a:buClr>
              <a:buSzPts val="1400"/>
              <a:buFont typeface="Noto Sans Symbols"/>
              <a:buNone/>
            </a:pPr>
            <a:r>
              <a:t/>
            </a:r>
            <a:endParaRPr b="0" i="0" sz="1400" u="none" cap="none" strike="noStrike">
              <a:solidFill>
                <a:srgbClr val="000000"/>
              </a:solidFill>
              <a:latin typeface="Montserrat"/>
              <a:ea typeface="Montserrat"/>
              <a:cs typeface="Montserrat"/>
              <a:sym typeface="Montserrat"/>
            </a:endParaRPr>
          </a:p>
          <a:p>
            <a:pPr indent="-357188" lvl="1" marL="8143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El resultado de esta consulta será traer TODOS los empleados, pero en lugar de estar ordenados por id (identificación del empleado) van a estar ordenados por apellido.</a:t>
            </a:r>
            <a:endParaRPr b="0" i="0" sz="1400" u="none" cap="none" strike="noStrike">
              <a:solidFill>
                <a:srgbClr val="000000"/>
              </a:solidFill>
              <a:latin typeface="Arial"/>
              <a:ea typeface="Arial"/>
              <a:cs typeface="Arial"/>
              <a:sym typeface="Arial"/>
            </a:endParaRPr>
          </a:p>
          <a:p>
            <a:pPr indent="-357188" lvl="1" marL="814388" marR="0" rtl="0" algn="l">
              <a:lnSpc>
                <a:spcPct val="100000"/>
              </a:lnSpc>
              <a:spcBef>
                <a:spcPts val="600"/>
              </a:spcBef>
              <a:spcAft>
                <a:spcPts val="600"/>
              </a:spcAft>
              <a:buClr>
                <a:schemeClr val="dk2"/>
              </a:buClr>
              <a:buSzPts val="1400"/>
              <a:buFont typeface="Noto Sans Symbols"/>
              <a:buChar char="❑"/>
            </a:pPr>
            <a:r>
              <a:rPr b="0" i="0" lang="es-AR" sz="1400" u="none" cap="none" strike="noStrike">
                <a:solidFill>
                  <a:srgbClr val="000000"/>
                </a:solidFill>
                <a:latin typeface="Montserrat"/>
                <a:ea typeface="Montserrat"/>
                <a:cs typeface="Montserrat"/>
                <a:sym typeface="Montserrat"/>
              </a:rPr>
              <a:t>El </a:t>
            </a:r>
            <a:r>
              <a:rPr b="1" i="0" lang="es-AR" sz="1400" u="none" cap="none" strike="noStrike">
                <a:solidFill>
                  <a:srgbClr val="000000"/>
                </a:solidFill>
                <a:latin typeface="Montserrat"/>
                <a:ea typeface="Montserrat"/>
                <a:cs typeface="Montserrat"/>
                <a:sym typeface="Montserrat"/>
              </a:rPr>
              <a:t>*</a:t>
            </a:r>
            <a:r>
              <a:rPr b="0" i="0" lang="es-AR" sz="1400" u="none" cap="none" strike="noStrike">
                <a:solidFill>
                  <a:srgbClr val="000000"/>
                </a:solidFill>
                <a:latin typeface="Montserrat"/>
                <a:ea typeface="Montserrat"/>
                <a:cs typeface="Montserrat"/>
                <a:sym typeface="Montserrat"/>
              </a:rPr>
              <a:t> significa que deberá traer TODOS los campos sin distinción.</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150" name="Google Shape;150;p1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SwAAACoCAMAAABt9SM9AAABLFBMVEX///8zMzPy8vIAAACfn58lJSUZGRn39/f7+/svLy/TUgC/v7/S0tJvb2/v7+/GxsY9PT2NjY2rq6t6enqysrLOzs5bW1vymxAICAjY2NiEhIRlZWXGxdVJSUnd3d25ubmZmZnm5uaIiIiRkZFWVlbf3uS6uM3Kydfl5OrW1uBOTk4oKCiOjZWlpaWzscfr6u/or53RRQDuybP14tztrUX59ezKVBPvng6pp77Sc0Ho2s1qamoUFBRxcHyys8BGRlN+fprLdUTNWgLIXh7spCDPOgBlYoBWVW5nZnKWlqpQT2FlY3elo7FRUF1gXmpeXHiIh6g+PkePkKmbmqWDgo6Ju324zbTE67+Gz3ninlzOj2Hmsqr22or+8sOrbHL6vzj/0FzsmCjXel3BdWDTnXtQAAAO30lEQVR4nO2dCXvaRhqAPx0gsTrRtZZkHSNhg8GY7ZHWWxIn3W2bOJt012326N7H//8POyNxSCBxFQdh9OYJICGJ4fXcMxoAakp49uuUr+HzCYcOUYV59ouUL+CXEw4dogozl/VlLWsdtawtqGVtQS1rC1bK+uxXKc/wa1rSis4PNUAov0u2V32gZCOLyx/vrw9m0E6ehoVh+Gg8+80XCb+Fb778JiHz5qfffkL49iv82lDVovNNG6Iov0uhVn0gZXIGn9sTdNYH01eSp3Z7/aGH4tNPklj3CZHVETwcYM1nA2B1IfDpkAdfA0E0XdcAOnTI19F0lkO6N+RYhHeBqQgxBE6URjU61HHEUE16iM+MIh+QZjsh7+v9EMcZx5h8qOHEOKraThvh6/sOK2Kdph2QiwdxTN4PZUBDpHMloT4QGVl+C1gJwOpHojsW2y0BPedAUUFnfUkywWNNzwBJEh0PxZ5At2xATRj2x4GmmkGDJFTei0VXx7JQk/dbQtBC9iAyLUeOOgGMHXGcRtBhx2YHvKkqRktWvI7Rxp86sLUxRH1To2JwOmJI0TZlsfzqwH9sMrJiB9BABtcBf0Dj+CHIDSzLA4cF/OcOLJoOPIR3QUD28iqW1YChh3MkmRZVErUEsiEQWQPQQ5pz2j7FgWHhk8GnEG03ZUEIaM1TZA7GQ5qTWLFB48twogeaBA18ESmmiXhX8wdobeg/MhlZqup5lAaWASb+0mBlZOGMZNh3dCc0W8lZeC83kaXjrb7DJrKMcfJuIst1HT3SfJWfyDJVfH4bSa5lg6BTY94a4wMMk+R+HSUOiaymjP9kMY6vAE7or8wXD8JclqDKNMf2iSzURMC3sCwZjFRWTPzgHIj81dGAS2KWCOIgkeUJAC1S3hGVQieVFeGMWjDtmSwSJzk2+UwN532UouONwE5kabqHiCwVX6gfQ8sk16yirFlp2CHFkMzYHZwNt6nYwgqsTmThPAv/1VsxSJ24pQBLxSoLfkMCR227DZ7kcpEaW6pDrqb32wMFBiZ6ztOqrquyPcCy+iA2xhCrsTpMPlNoRLrHIUrHj0qDfGoDl5ZDl7xh9dtgNNqdMT7ngFqKefZZyjPwabLtywinBRAF3hKAV0QOl2h4h+2TfeQdXyBxCOFUZyq8DzLJWESF883kcraAt30Ov4FPVnjApyeHIHF6JgEp5GhOwTGM9tNPnRwm+HTyhA/nNqibVQYvOHQIjgilcoVRTU1NTU1NTU1NTU1NTU1NTU3NvpDpQio2llUNOKYY4dABqyIc0/SW6LcY5dABqyIcQ/HcIhDVsorAsrjlDMupZRVRy9qCWtYW1LK2YL2susY1Y70sxB4weNVig2QomIcLXrXYJM8K6YMFr1pslMFHZWefGBvJkutsK2GzqoNSZ1sE0jZcahwutw1D+TDBqxYc04jbi8T9pUppnW1BeX/Woiw5PEToKgYfCEUES7MHzboBtAVsnW0hVypiXNCt7Hz80FUMnTkrgimYy87FHz94lQIxzWIYY/lg8cRHMaQyWc+LbpMYnvSk8dKIhaNW0Y2pJ13bks5KZRVGLTp81OCYYoX7N1ZErJKoJT7irS7yi+++e/0mDip6649bUn2fUNSh/HjZlvH6Hsn2+f2r129fsEr1KnUl8xwmyIW9749U20JvvuvSI1mWaW50dXf9u7dvh4/zQR+Vx6ltDV/fE1NTaLr37mVFk+NW2PvPtvw3r7ryCGWQL+/fi3v/nAOg7ftPzr5+1xuh3mima3Rxe3v/fuV6HUfDfle7sL9/1R31soy6t09HVoosKkIgKObPKx75GEcrlHPVu7x9WrI4RRDT0p22Czq/NsbE0ap3kePq5jbhychShNz6KbaxW7WIa//+9mKB88TUzc3tyyciS1tyo+xSdPlvX3UvrvJcpqqqIktwMLquk6d4pxhR1A6yJ73OyBQEwdzsste3vQVVV1NVNzfvqiBLS1oynmUlz2c7zJERClu7Iq5Q+IHgk/RJ28EmPfbXd8CPslHrfKbq8rISMctlWE3ThsMhftQkZvvRU7rEQ2Bnm8C0sT7Xx7Iw/Oiqi8GubqauLjE31ZBFzwZTeW0HWUpJZFxcKERZ+2VTWTD1lVVVEVkWM28+c8MtZJlk0CxQ6I37ls11Nf2ZLAx/MXF1eXn8sswgzal4c/PvEKxZnw3LmpcEvZyr8/O745Ul7FTvLBj0yIJl3b2666UbvbyrI5Zl79Z2XlOFwLLOX/3hh9vuCPhU1kzVMctaE0VKWd2bg2XR3NXN/e3lOccTWRlX53cPRyqL3nV61lpZd68ue9xF95yeyzo/cln+PMcSp+2a0oSZfUNcmQ7nyRDXZnp5V8crC80FhNNe5bOyg5uZ16sX3CWl4YhURS/PZSzr8mnI4ueV9jAEKfQ8XmE6Oll5NwAh8sIo9FQakOeNYch05jNQuZWXv34HN7g0HOFkOJrImqrqdisryxdX4WczeCxLNSBkYcCD3QegaEPFF2VBa4OKQAshu5Ykv7KJiGWdv/rh/rbbG43oi5uMq6OW5c8CTmRxILShwcPQk6SGbeCI1EEg6jyjS9YYWpkPk1f23Fy/43m5e4czq+6CrG6FZa0nmPY0EFl0IgtAS/IvbSorza34rCwblwx8ZogrPxSJZeEwcKOLq+5odDFPhaRdfcyyYNoXijP4FpYVgRULfMMwY47I6iMwJYgk0whgMJxfk7QjZc2YoeUm1F+/40Y4AdI0fhxdPSFZoKTZj++TbgdcPPKCAliUkhSVJpcUfApr0EAH87S3VM/K9RumsiZc5F1dnR+zLLC37zlebu4syKLnsq5mOVYqq3vUsrYfiOaXT9lAVurqSjlmWTs0eQpalHlZP05N9Xq9nKyrqwujcrLYzWVtP8/MKOjOKpKVjqwuyAof3lRgTuaussp6k8vwjaIT8rI+nHevekWyuuMHvQqTaCyGnt3YBNvI2uZnKXjRKP6ueVn3XSLn6mJR1p33fliJX8FwmRZFUa3mgGq1BmfMxkWcv2mq8BVBKJ24tyArGdchvq4uMrKuH95U5N6XdLyQQXr6vHl9YNPSUFiVXhfyrGS0sJsykdU9dx+cKiRBQjrIyjhU+bzRYjbtWl45+rMgKzMiPZHVfVeVJJgg6On4PXmM0uQyHEsCtM1cVxS2sxDmokGLYCnP47eRRTL3dOoMkUVsfahMEizBi5A/Bl2BfM2msxiVlKWvISB5ceS5sBCcsVAa9rhZ3YG0Dc8vrYcPFagxrMBMfzsLy8IvJJWyQY+8AbKZvguWp2YMykZOZyoqN2oPa+Zq5WTZ71++uOtxHD3645+S0vDdQ5WSYCFsOu0Ry2Ig1kiHscvixAoWgkBfWF4FCYKIyPfhkDlrMPuCkP7oiKysG1fNT8ChBQf7Mnrw57+g3uVl5ZMgZpjekZPIsvqdDgOuDzaOVT5wfSpcPJy2TUVQTDtbo+eTmUbKYi63zNJsJfr6xcPD2BjB6Ob7B6faSZCAmOTJIbLcJLa4diIrCbqz13nvy1O7lG5kfnj54LKVKgXLiVVDa6Yxy28YOOl1sCwL4rFmhoq16wBrIcuyhG5MpjE576ufBFOQZtDkt47EpF8Tgc8lE4hskxeGJbVWe7dx1xJZQH7kbacLHgO73pSSk8XZtv3VTz/91cfPT3mVrmjHLxeJ5gxRw7XRv/39H5/jlvROE3iPBG3XYotEoim+cX394z//9e//3F//+KECPX2PxJ7udeJt37f/+/X/RPx0DAXhTpz8mgXbcNK3lW/JaS9YsB3mKS6FgQqXN0rAzT7eMMiwO/6/MKqzv9UKgnjnQvWjoxesbZ5CFikwZ/fgL9zYvbcbyiVd1PbalHpMJAP4QsAZZmXlF0fc38JQafOddykdYMwOQtx+avvgUC6HA9CsWL1L0pZXRkzgdSxLYRopeVnLnaU7EzPkV+Y9m8xcYhSwO8A3wdHAdIGq3OqVq2UJ0/Da2UrVXhezQ4YqARPpUieJZWe80YYzXdcboFauUb0mZrkGuW1MM6Iwc86+a1gMMJwsc4ksVusjeI5kmT4+WbM8K5yfsteV7HTFdyxwHITrIkQWx3i40dnxRQNaRyZLcPwUbZ4M95hhYezQIYVh4IQonW8TkEzddGIbhMq1FNfIatPpLNBgJuuUV9/cOhme8gKJ28o66YXOt5R12kvobycLPYXlrHZnO1kn3oe1laz4lDMszHi9LFCnsipXS/zIbBCzBgs1+NNF0pZ/fi6dljuTJdayJkjjITthmDDb8srahqdL4E7ppFamm2PJrmWVglIruX21rBL8gonLtawCkG3bQWrFxC9n1am5rHr4eYaHdZwNCI0z/FKf7keDVkrzSOaY1dTU1DwtbFaXJJ2t2PBtJdH6bVOmaVmJ+kVLh9bM8b2MIc07mgkph8D0cv1xsnfSfeSrISsM5enXOVcJnJrfRgLw6lOeeP9z0Bcm2dvtmDNPeRR0BcidvVR8BFE7mYjQP/FRhRLCeeuWjYYB1TDJrHvhtMf2yrAy2ZOCBEtN77ztHCg4lYZ3s1siLgaNZNKOd5jgVBt6TJZZ8A0xCEQDkkpE4kmqM61lOAlXq2LR8S0h1oYMqbyr5EGvZWVJB6tCHLP0MAjR2GyLXPKbz31y34MbsjUzYDLfGqc800BsIMa+L4JvC+CS9QaoRs0coFKaMujIELQQV0YdLWYNWcf+5OdUzZyprIYGumHgKpYWx7ERtx0xbHIwbBw0cFVjKqulAo9ApvEDTQPHoaTeRbWS96ZQ86flvbOd8+1044Dfbs9MZVGNghs2wiRitfRxR7csy+1LVkcfW64a6ZI7cPVx33Ud3aVcC//rWJY+6HfcvqVKHct1LasjSa7lWdbTsTWTRT1ful3dbCZvDCJp7MRhHLm6E0XxOHSd2JH6ekh26xHe3WbbjhPFTl9vR06ox+0wjh3HacdSFLWdwaG+296Zy6IaC91X4jTDUhM8dYKrzsm+zuJNjrbw80G+16OQkdVq5G7W05olp7RKXq879viB7EazP+t7UPplrk6YnCyq1WzpwyBg9UHzacWJ/QCLOwakqvp08uS9siSrppxa1hb8H75G7o6xtBBRAAAAAElFTkSuQmCC" id="151" name="Google Shape;151;p1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2" name="Google Shape;152;p15"/>
          <p:cNvPicPr preferRelativeResize="0"/>
          <p:nvPr/>
        </p:nvPicPr>
        <p:blipFill rotWithShape="1">
          <a:blip r:embed="rId3">
            <a:alphaModFix/>
          </a:blip>
          <a:srcRect b="0" l="0" r="0" t="0"/>
          <a:stretch/>
        </p:blipFill>
        <p:spPr>
          <a:xfrm>
            <a:off x="1449837" y="1981200"/>
            <a:ext cx="2598288" cy="107918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Zeemo Presentation by Slidesgo">
  <a:themeElements>
    <a:clrScheme name="Simple Light">
      <a:dk1>
        <a:srgbClr val="000000"/>
      </a:dk1>
      <a:lt1>
        <a:srgbClr val="FFFFFF"/>
      </a:lt1>
      <a:dk2>
        <a:srgbClr val="595959"/>
      </a:dk2>
      <a:lt2>
        <a:srgbClr val="EEEEEE"/>
      </a:lt2>
      <a:accent1>
        <a:srgbClr val="9D66F9"/>
      </a:accent1>
      <a:accent2>
        <a:srgbClr val="BD8CF8"/>
      </a:accent2>
      <a:accent3>
        <a:srgbClr val="FFC100"/>
      </a:accent3>
      <a:accent4>
        <a:srgbClr val="FFDB71"/>
      </a:accent4>
      <a:accent5>
        <a:srgbClr val="FFFAEC"/>
      </a:accent5>
      <a:accent6>
        <a:srgbClr val="F9F6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Usuario</dc:creator>
</cp:coreProperties>
</file>