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342" r:id="rId2"/>
    <p:sldId id="349" r:id="rId3"/>
    <p:sldId id="286" r:id="rId4"/>
    <p:sldId id="351" r:id="rId5"/>
    <p:sldId id="352" r:id="rId6"/>
    <p:sldId id="346" r:id="rId7"/>
    <p:sldId id="354" r:id="rId8"/>
    <p:sldId id="353" r:id="rId9"/>
    <p:sldId id="347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50" r:id="rId24"/>
    <p:sldId id="355" r:id="rId25"/>
    <p:sldId id="356" r:id="rId26"/>
    <p:sldId id="31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15.10.2018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15.10.2018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15.10.2018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826327"/>
            <a:ext cx="6624084" cy="1095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spc="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Postech</a:t>
            </a:r>
            <a:r>
              <a:rPr lang="en-US" sz="72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 R&amp;E</a:t>
            </a:r>
          </a:p>
          <a:p>
            <a:pPr algn="ctr"/>
            <a:endParaRPr lang="en-US" sz="4000" b="1" spc="100" dirty="0" smtClean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pc="300" dirty="0" smtClean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826327"/>
            <a:ext cx="6624084" cy="1095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기계 </a:t>
            </a:r>
            <a:r>
              <a:rPr lang="ko-KR" altLang="en-US" sz="72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학습</a:t>
            </a:r>
            <a:endParaRPr lang="en-US" sz="4000" b="1" spc="100" dirty="0" smtClean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pc="300" dirty="0" smtClean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9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시퀀스 데이터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데이터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순서를 가지고 있는 데이터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시퀀스 데이터를 처리한다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데이터를 처리하는 신경망이 갖추어야 할 기능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특징을 순서대로 한 번에 하나씩 입력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가변 길이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길이가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샘플을 처리하려면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나타나야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가변적이다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문맥 의존성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특징 내용을 기억하고 있다가 적절할 때 활용해야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6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RNN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 신경망의 구조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 신경망은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순환 에지를 가진다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가변 길이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문맥 의존성 모두 처리 가능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 에지는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t-1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발생한 정보를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2588287"/>
            <a:ext cx="4473841" cy="206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58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RNN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 신경망의 가중치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노드 개수를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d, p ,q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 하면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p*d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은닉층을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p*p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은닉층을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q*p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b,c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바이어스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q*1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학습은 훈련 집합을 최적으로 예측하는 가중치를 만드는 것이다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14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RNN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동작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상당히 복잡하므로 생략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89" y="2654179"/>
            <a:ext cx="5958439" cy="308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9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BPTT, BRNN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53984"/>
            <a:ext cx="7928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BPTT(back-propagation through time)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학습시키는 시간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여전히 어렵다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양방향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RNN(Bidirectional RNN):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순간에 앞쪽과 뒤쪽의 정보를 모두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영향받아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존재하여 하나는 왼쪽에서 오른쪽으로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하나는 오른쪽에서 왼쪽으로 정보가 흐른다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3942193"/>
            <a:ext cx="3293634" cy="259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81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장기 문맥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 의존성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53984"/>
            <a:ext cx="79288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장기 의존성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요소가 멀리 떨어져 있는 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긴 시퀀스 데이터에서 영향력이 감쇠 현상이 발생한다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소멸과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폭발이 발생하는 문제가 생긴다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과정 중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가까워져 소멸하는 현상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폭발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과정 중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한없이 커져 학습 진행이 불가능해지는 현상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:LSTM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99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LSTM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53984"/>
            <a:ext cx="7928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LSTM: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게이트를 통해 영향력 범위를 확장한다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순간마다 입력게이트와 출력게이트가 존재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게이트를 열면 신호가 흐르고 닫으면 차단된다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실수 값으로 게이트를 조절하고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값은 학습을 통해 알아낸다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19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LSTM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53984"/>
            <a:ext cx="792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은닉 노드에 메모리 블록을 가진다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이로 인해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연결 관계의 차이가 발생함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3103256"/>
            <a:ext cx="5256584" cy="269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83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LSTM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8" y="2053984"/>
            <a:ext cx="3948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동작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출력게이트와 입력게이트의 값이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고정되면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동작과 동일하다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이들 값은 가중치와 신호 값에 따라 정해짐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게이트의 개폐 정도를 조절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96" y="1524759"/>
            <a:ext cx="395569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8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826327"/>
            <a:ext cx="6624084" cy="1095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기계 학습과 수학</a:t>
            </a:r>
            <a:endParaRPr lang="en-US" sz="72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en-US" sz="4000" b="1" spc="100" dirty="0" smtClean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pc="300" dirty="0" smtClean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6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LSTM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937" y="2053984"/>
            <a:ext cx="7928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잇는 순환 에지는 세 종류의 가중치를 가진다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입력단과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게이트와 연결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게이트와 연결하는 가중치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은닉층을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연결하는 가중치도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 종류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계산과 수식은 너무 복잡하므로 일단 생략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74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LSTM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937" y="2053984"/>
            <a:ext cx="792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망각 게이트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핍홀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망각 게이트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순간의 메모리 블록의 기억을 지운다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핍홀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블록의 내부 상태를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게이트에 알려주는 역할을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순차데이터를 처리하다가 어떤 조건에 따라 특별한 조치를 취해야 하는 경우 효과적이다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3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RNN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의 활용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53984"/>
            <a:ext cx="7928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 모델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이런 게 있다는데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잘 모르겠습니다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 번역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기계를 통해 자동으로 번역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영상 주석 생성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 영상을 해석하고 결과를 문장으로 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48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826327"/>
            <a:ext cx="6624084" cy="109596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프로젝트 진행 상황</a:t>
            </a:r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pc="300" dirty="0" smtClean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기계 학습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937" y="2044931"/>
            <a:ext cx="792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 학습 기초부터 심화 복습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난이도를 올림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 학습 교재를 활용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다층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시그모이드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평균제곱오차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오류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활성함수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교차 엔트로피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CNN(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연산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풀링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GAN, </a:t>
            </a:r>
            <a:r>
              <a:rPr lang="en-US" altLang="ko-KR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활성함수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로그우도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목적함수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4200249"/>
            <a:ext cx="792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CNN,RNN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 구현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붙여넣기라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의미가 크게 없긴 하지만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1002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C++, Python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937" y="2044931"/>
            <a:ext cx="792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문제를 해결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라이브러리와 함께 사용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879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8642" y="911665"/>
            <a:ext cx="8975660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oppins SemiBold" panose="02000000000000000000" pitchFamily="2" charset="0"/>
              </a:rPr>
              <a:t>참고문헌</a:t>
            </a:r>
            <a:endParaRPr lang="en-US" altLang="ko-KR" sz="4800" spc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en-US" sz="4800" b="1" spc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974" y="1568811"/>
            <a:ext cx="108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한빛아카데미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 학습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오일석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</a:t>
            </a: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놈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(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노름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)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61937" y="2044931"/>
                <a:ext cx="7928809" cy="371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벡터의 크기를 정의할 때는 놈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(norm,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노름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사용한다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벡터 </a:t>
                </a: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b="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b="0" i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ko-KR" altLang="en-US" b="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놈은 </a:t>
                </a:r>
                <a:r>
                  <a:rPr lang="en-US" altLang="ko-KR" b="0" i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Lp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놈이라 부르고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다음과 같다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dirty="0" smtClean="0"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최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ea typeface="나눔고딕" panose="020D0604000000000000" pitchFamily="50" charset="-127"/>
                </a:endParaRPr>
              </a:p>
              <a:p>
                <a:r>
                  <a:rPr lang="en-US" altLang="ko-KR" dirty="0" smtClean="0">
                    <a:ea typeface="나눔고딕" panose="020D0604000000000000" pitchFamily="50" charset="-127"/>
                  </a:rPr>
                  <a:t>2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차 놈을 가장 많이 사용하며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, </a:t>
                </a:r>
              </a:p>
              <a:p>
                <a:r>
                  <a:rPr lang="ko-KR" altLang="en-US" dirty="0" smtClean="0">
                    <a:ea typeface="나눔고딕" panose="020D0604000000000000" pitchFamily="50" charset="-127"/>
                  </a:rPr>
                  <a:t>길이가 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1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인 벡터를 단위 </a:t>
                </a:r>
                <a:r>
                  <a:rPr lang="ko-KR" altLang="en-US" dirty="0" err="1" smtClean="0">
                    <a:ea typeface="나눔고딕" panose="020D0604000000000000" pitchFamily="50" charset="-127"/>
                  </a:rPr>
                  <a:t>벡터라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부르는데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어떤 벡터를 단위 벡터로 만들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때는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길이로 나눈다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.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즉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벡터를 그 벡터의 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2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차 놈으로 나누면 단위 벡터가 된다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dirty="0" smtClean="0">
                  <a:ea typeface="나눔고딕" panose="020D0604000000000000" pitchFamily="50" charset="-127"/>
                </a:endParaRPr>
              </a:p>
              <a:p>
                <a:r>
                  <a:rPr lang="ko-KR" altLang="en-US" dirty="0" smtClean="0">
                    <a:ea typeface="나눔고딕" panose="020D0604000000000000" pitchFamily="50" charset="-127"/>
                  </a:rPr>
                  <a:t>행렬에서는 </a:t>
                </a:r>
                <a:r>
                  <a:rPr lang="ko-KR" altLang="en-US" dirty="0" err="1" smtClean="0">
                    <a:ea typeface="나눔고딕" panose="020D0604000000000000" pitchFamily="50" charset="-127"/>
                  </a:rPr>
                  <a:t>프로베니우스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 놈이라는 놈이 있다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. 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행렬의 요소들의 </a:t>
                </a:r>
                <a:r>
                  <a:rPr lang="ko-KR" altLang="en-US" dirty="0" err="1" smtClean="0">
                    <a:ea typeface="나눔고딕" panose="020D0604000000000000" pitchFamily="50" charset="-127"/>
                  </a:rPr>
                  <a:t>제곱합의</a:t>
                </a:r>
                <a:r>
                  <a:rPr lang="ko-KR" altLang="en-US" dirty="0" smtClean="0">
                    <a:ea typeface="나눔고딕" panose="020D0604000000000000" pitchFamily="50" charset="-127"/>
                  </a:rPr>
                  <a:t> 제곱근으로 정의된다</a:t>
                </a:r>
                <a:r>
                  <a:rPr lang="en-US" altLang="ko-KR" dirty="0" smtClean="0">
                    <a:ea typeface="나눔고딕" panose="020D0604000000000000" pitchFamily="50" charset="-127"/>
                  </a:rPr>
                  <a:t>.</a:t>
                </a:r>
                <a:r>
                  <a:rPr lang="en-US" altLang="ko-KR" dirty="0">
                    <a:ea typeface="나눔고딕" panose="020D0604000000000000" pitchFamily="50" charset="-127"/>
                  </a:rPr>
                  <a:t/>
                </a:r>
                <a:br>
                  <a:rPr lang="en-US" altLang="ko-KR" dirty="0">
                    <a:ea typeface="나눔고딕" panose="020D0604000000000000" pitchFamily="50" charset="-127"/>
                  </a:rPr>
                </a:br>
                <a:endParaRPr lang="en-US" altLang="ko-KR" b="0" i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7" y="2044931"/>
                <a:ext cx="7928809" cy="3713452"/>
              </a:xfrm>
              <a:prstGeom prst="rect">
                <a:avLst/>
              </a:prstGeom>
              <a:blipFill>
                <a:blip r:embed="rId2"/>
                <a:stretch>
                  <a:fillRect l="-615" t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</a:t>
            </a: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유사도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1937" y="2044931"/>
            <a:ext cx="7928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기준 벡터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다른 벡터들이 얼마나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유사한지에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대해서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정의할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코사인 유사도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벡터들을 단위 벡터로 변환한 다음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벡터의 내적을 사용 한다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이는 두 벡터가 이루는 각의 코사인값으로 정의할 수 있다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코사인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유사도로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유사도를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계산하면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 정보가 사라진다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거리를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변환 하는 것이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필요한 경우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유클리디언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거리 </a:t>
            </a:r>
            <a:r>
              <a:rPr lang="en-US" altLang="ko-KR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거리를 </a:t>
            </a:r>
            <a:r>
              <a:rPr lang="ko-KR" altLang="en-US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유사도로</a:t>
            </a: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변환한다</a:t>
            </a:r>
            <a:r>
              <a:rPr lang="en-US" altLang="ko-KR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-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R-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1/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 하나를 사용한다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46" y="3584047"/>
            <a:ext cx="6837387" cy="55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531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</a:t>
            </a: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1937" y="2044931"/>
            <a:ext cx="792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이하 행렬식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고윳값과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고유 벡터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고윳값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특잇값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분해는 내용을 담기에는 복잡하므로 생략</a:t>
            </a:r>
            <a:endParaRPr lang="en-US" altLang="ko-KR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56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선형대수학과 기계 학습의 연관성</a:t>
            </a:r>
            <a:endParaRPr lang="en-US" sz="4000" b="1" spc="100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퍼셉트론의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 해석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묶어 다음과 같은 구조로 확장할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1936" y="4713316"/>
            <a:ext cx="792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출력노드가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여러 개이므로 가중치와 출력을 벡터로 표기해야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동작을 행렬로 간결하게 표현할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선형대수는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기계 학습에서 발생하는 연산을 간결하게 표현하는 데 매우 효과적이다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66" y="2571621"/>
            <a:ext cx="232825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12" y="3184587"/>
            <a:ext cx="3816672" cy="31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12" y="3726819"/>
            <a:ext cx="3096343" cy="29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43" y="4055528"/>
            <a:ext cx="3843313" cy="32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24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선형대수학과 기계 학습의 연관성</a:t>
            </a:r>
            <a:endParaRPr lang="en-US" sz="4000" b="1" spc="100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퍼셉트론의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 해석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77" y="3410800"/>
            <a:ext cx="1368152" cy="127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39" y="2834879"/>
            <a:ext cx="2808312" cy="190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304369" y="3914856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014862" y="23451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동작을 수식으로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표현하면 다음과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같다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91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선형대수학과 기계 학습의 연관성</a:t>
            </a:r>
            <a:endParaRPr lang="en-US" sz="4000" b="1" spc="100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학습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91" y="2597101"/>
            <a:ext cx="71437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06" y="4613324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4006" y="3503691"/>
            <a:ext cx="78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식은 가중치 행렬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알고있을 때 새 특징 벡터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주어졌을 때 출력 값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계산한다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분류를 시행한다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학습을 마친 프로그램에서 일어나는 과정이다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4006" y="5439624"/>
            <a:ext cx="78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식은 학습 과정을 나타낸다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샘플의 특징 벡터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부류 정보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쌍이 주어졌을 때 샘플을 제대로 분류하는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구하는 문제가 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 이 과정이 기계 학습이다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25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458233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선형대수학과 </a:t>
            </a:r>
            <a:r>
              <a:rPr lang="en-US" altLang="ko-KR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RNN</a:t>
            </a:r>
            <a:r>
              <a:rPr lang="ko-KR" altLang="en-US" b="1" spc="1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2000000000000000000" pitchFamily="2" charset="0"/>
              </a:rPr>
              <a:t>의 연관성</a:t>
            </a:r>
            <a:endParaRPr lang="en-US" sz="4000" b="1" spc="100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3753304" y="1349423"/>
            <a:ext cx="4946074" cy="35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Poppins" panose="02000000000000000000" pitchFamily="2" charset="0"/>
              </a:rPr>
              <a:t>RNN</a:t>
            </a:r>
            <a:endParaRPr 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937" y="2044931"/>
            <a:ext cx="7928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처리하는 시퀀스 데이터는 벡터를 요소로 가지는 벡터이다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위와 같이 가중치를 행렬로 표현한다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행렬과 벡터 간의 연산에 대한 지식이 필요하다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2693012"/>
            <a:ext cx="8064896" cy="98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082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13690</TotalTime>
  <Words>889</Words>
  <Application>Microsoft Office PowerPoint</Application>
  <PresentationFormat>와이드스크린</PresentationFormat>
  <Paragraphs>175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1" baseType="lpstr">
      <vt:lpstr>Karla</vt:lpstr>
      <vt:lpstr>Lato</vt:lpstr>
      <vt:lpstr>Nixie</vt:lpstr>
      <vt:lpstr>Poppins</vt:lpstr>
      <vt:lpstr>Poppins SemiBold</vt:lpstr>
      <vt:lpstr>나눔고딕</vt:lpstr>
      <vt:lpstr>나눔스퀘어</vt:lpstr>
      <vt:lpstr>나눔스퀘어 ExtraBold</vt:lpstr>
      <vt:lpstr>Arial</vt:lpstr>
      <vt:lpstr>Calibri</vt:lpstr>
      <vt:lpstr>Calibri Light</vt:lpstr>
      <vt:lpstr>Cambria Math</vt:lpstr>
      <vt:lpstr>Times New Roman</vt:lpstr>
      <vt:lpstr>맑은 고딕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user</cp:lastModifiedBy>
  <cp:revision>712</cp:revision>
  <dcterms:created xsi:type="dcterms:W3CDTF">2016-05-17T07:43:39Z</dcterms:created>
  <dcterms:modified xsi:type="dcterms:W3CDTF">2018-10-15T13:40:32Z</dcterms:modified>
</cp:coreProperties>
</file>