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6" d="100"/>
          <a:sy n="96" d="100"/>
        </p:scale>
        <p:origin x="1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20F50E84-E54C-4F69-A9A0-1192126972DD}" type="datetimeFigureOut">
              <a:rPr lang="ko-KR" altLang="en-US" smtClean="0"/>
              <a:t>2019-02-02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A58BCF-C6DB-4D1A-A7E8-2D2E1E760DF9}" type="slidenum">
              <a:rPr lang="ko-KR" altLang="en-US" smtClean="0"/>
              <a:t>‹#›</a:t>
            </a:fld>
            <a:endParaRPr lang="ko-KR" altLang="en-US"/>
          </a:p>
        </p:txBody>
      </p:sp>
    </p:spTree>
    <p:extLst>
      <p:ext uri="{BB962C8B-B14F-4D97-AF65-F5344CB8AC3E}">
        <p14:creationId xmlns:p14="http://schemas.microsoft.com/office/powerpoint/2010/main" val="3458741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0F50E84-E54C-4F69-A9A0-1192126972DD}" type="datetimeFigureOut">
              <a:rPr lang="ko-KR" altLang="en-US" smtClean="0"/>
              <a:t>2019-02-02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A58BCF-C6DB-4D1A-A7E8-2D2E1E760DF9}" type="slidenum">
              <a:rPr lang="ko-KR" altLang="en-US" smtClean="0"/>
              <a:t>‹#›</a:t>
            </a:fld>
            <a:endParaRPr lang="ko-KR" altLang="en-US"/>
          </a:p>
        </p:txBody>
      </p:sp>
    </p:spTree>
    <p:extLst>
      <p:ext uri="{BB962C8B-B14F-4D97-AF65-F5344CB8AC3E}">
        <p14:creationId xmlns:p14="http://schemas.microsoft.com/office/powerpoint/2010/main" val="3481705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0F50E84-E54C-4F69-A9A0-1192126972DD}" type="datetimeFigureOut">
              <a:rPr lang="ko-KR" altLang="en-US" smtClean="0"/>
              <a:t>2019-02-02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A58BCF-C6DB-4D1A-A7E8-2D2E1E760DF9}" type="slidenum">
              <a:rPr lang="ko-KR" altLang="en-US" smtClean="0"/>
              <a:t>‹#›</a:t>
            </a:fld>
            <a:endParaRPr lang="ko-KR" altLang="en-US"/>
          </a:p>
        </p:txBody>
      </p:sp>
    </p:spTree>
    <p:extLst>
      <p:ext uri="{BB962C8B-B14F-4D97-AF65-F5344CB8AC3E}">
        <p14:creationId xmlns:p14="http://schemas.microsoft.com/office/powerpoint/2010/main" val="2532782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0F50E84-E54C-4F69-A9A0-1192126972DD}" type="datetimeFigureOut">
              <a:rPr lang="ko-KR" altLang="en-US" smtClean="0"/>
              <a:t>2019-02-02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A58BCF-C6DB-4D1A-A7E8-2D2E1E760DF9}" type="slidenum">
              <a:rPr lang="ko-KR" altLang="en-US" smtClean="0"/>
              <a:t>‹#›</a:t>
            </a:fld>
            <a:endParaRPr lang="ko-KR" altLang="en-US"/>
          </a:p>
        </p:txBody>
      </p:sp>
    </p:spTree>
    <p:extLst>
      <p:ext uri="{BB962C8B-B14F-4D97-AF65-F5344CB8AC3E}">
        <p14:creationId xmlns:p14="http://schemas.microsoft.com/office/powerpoint/2010/main" val="3742501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20F50E84-E54C-4F69-A9A0-1192126972DD}" type="datetimeFigureOut">
              <a:rPr lang="ko-KR" altLang="en-US" smtClean="0"/>
              <a:t>2019-02-02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A58BCF-C6DB-4D1A-A7E8-2D2E1E760DF9}" type="slidenum">
              <a:rPr lang="ko-KR" altLang="en-US" smtClean="0"/>
              <a:t>‹#›</a:t>
            </a:fld>
            <a:endParaRPr lang="ko-KR" altLang="en-US"/>
          </a:p>
        </p:txBody>
      </p:sp>
    </p:spTree>
    <p:extLst>
      <p:ext uri="{BB962C8B-B14F-4D97-AF65-F5344CB8AC3E}">
        <p14:creationId xmlns:p14="http://schemas.microsoft.com/office/powerpoint/2010/main" val="250845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20F50E84-E54C-4F69-A9A0-1192126972DD}" type="datetimeFigureOut">
              <a:rPr lang="ko-KR" altLang="en-US" smtClean="0"/>
              <a:t>2019-02-02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2A58BCF-C6DB-4D1A-A7E8-2D2E1E760DF9}" type="slidenum">
              <a:rPr lang="ko-KR" altLang="en-US" smtClean="0"/>
              <a:t>‹#›</a:t>
            </a:fld>
            <a:endParaRPr lang="ko-KR" altLang="en-US"/>
          </a:p>
        </p:txBody>
      </p:sp>
    </p:spTree>
    <p:extLst>
      <p:ext uri="{BB962C8B-B14F-4D97-AF65-F5344CB8AC3E}">
        <p14:creationId xmlns:p14="http://schemas.microsoft.com/office/powerpoint/2010/main" val="417644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20F50E84-E54C-4F69-A9A0-1192126972DD}" type="datetimeFigureOut">
              <a:rPr lang="ko-KR" altLang="en-US" smtClean="0"/>
              <a:t>2019-02-02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2A58BCF-C6DB-4D1A-A7E8-2D2E1E760DF9}" type="slidenum">
              <a:rPr lang="ko-KR" altLang="en-US" smtClean="0"/>
              <a:t>‹#›</a:t>
            </a:fld>
            <a:endParaRPr lang="ko-KR" altLang="en-US"/>
          </a:p>
        </p:txBody>
      </p:sp>
    </p:spTree>
    <p:extLst>
      <p:ext uri="{BB962C8B-B14F-4D97-AF65-F5344CB8AC3E}">
        <p14:creationId xmlns:p14="http://schemas.microsoft.com/office/powerpoint/2010/main" val="2789344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20F50E84-E54C-4F69-A9A0-1192126972DD}" type="datetimeFigureOut">
              <a:rPr lang="ko-KR" altLang="en-US" smtClean="0"/>
              <a:t>2019-02-02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2A58BCF-C6DB-4D1A-A7E8-2D2E1E760DF9}" type="slidenum">
              <a:rPr lang="ko-KR" altLang="en-US" smtClean="0"/>
              <a:t>‹#›</a:t>
            </a:fld>
            <a:endParaRPr lang="ko-KR" altLang="en-US"/>
          </a:p>
        </p:txBody>
      </p:sp>
    </p:spTree>
    <p:extLst>
      <p:ext uri="{BB962C8B-B14F-4D97-AF65-F5344CB8AC3E}">
        <p14:creationId xmlns:p14="http://schemas.microsoft.com/office/powerpoint/2010/main" val="3816651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20F50E84-E54C-4F69-A9A0-1192126972DD}" type="datetimeFigureOut">
              <a:rPr lang="ko-KR" altLang="en-US" smtClean="0"/>
              <a:t>2019-02-02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2A58BCF-C6DB-4D1A-A7E8-2D2E1E760DF9}" type="slidenum">
              <a:rPr lang="ko-KR" altLang="en-US" smtClean="0"/>
              <a:t>‹#›</a:t>
            </a:fld>
            <a:endParaRPr lang="ko-KR" altLang="en-US"/>
          </a:p>
        </p:txBody>
      </p:sp>
    </p:spTree>
    <p:extLst>
      <p:ext uri="{BB962C8B-B14F-4D97-AF65-F5344CB8AC3E}">
        <p14:creationId xmlns:p14="http://schemas.microsoft.com/office/powerpoint/2010/main" val="1223927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20F50E84-E54C-4F69-A9A0-1192126972DD}" type="datetimeFigureOut">
              <a:rPr lang="ko-KR" altLang="en-US" smtClean="0"/>
              <a:t>2019-02-02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2A58BCF-C6DB-4D1A-A7E8-2D2E1E760DF9}" type="slidenum">
              <a:rPr lang="ko-KR" altLang="en-US" smtClean="0"/>
              <a:t>‹#›</a:t>
            </a:fld>
            <a:endParaRPr lang="ko-KR" altLang="en-US"/>
          </a:p>
        </p:txBody>
      </p:sp>
    </p:spTree>
    <p:extLst>
      <p:ext uri="{BB962C8B-B14F-4D97-AF65-F5344CB8AC3E}">
        <p14:creationId xmlns:p14="http://schemas.microsoft.com/office/powerpoint/2010/main" val="2011873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20F50E84-E54C-4F69-A9A0-1192126972DD}" type="datetimeFigureOut">
              <a:rPr lang="ko-KR" altLang="en-US" smtClean="0"/>
              <a:t>2019-02-02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2A58BCF-C6DB-4D1A-A7E8-2D2E1E760DF9}" type="slidenum">
              <a:rPr lang="ko-KR" altLang="en-US" smtClean="0"/>
              <a:t>‹#›</a:t>
            </a:fld>
            <a:endParaRPr lang="ko-KR" altLang="en-US"/>
          </a:p>
        </p:txBody>
      </p:sp>
    </p:spTree>
    <p:extLst>
      <p:ext uri="{BB962C8B-B14F-4D97-AF65-F5344CB8AC3E}">
        <p14:creationId xmlns:p14="http://schemas.microsoft.com/office/powerpoint/2010/main" val="2196156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F50E84-E54C-4F69-A9A0-1192126972DD}" type="datetimeFigureOut">
              <a:rPr lang="ko-KR" altLang="en-US" smtClean="0"/>
              <a:t>2019-02-02</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A58BCF-C6DB-4D1A-A7E8-2D2E1E760DF9}" type="slidenum">
              <a:rPr lang="ko-KR" altLang="en-US" smtClean="0"/>
              <a:t>‹#›</a:t>
            </a:fld>
            <a:endParaRPr lang="ko-KR" altLang="en-US"/>
          </a:p>
        </p:txBody>
      </p:sp>
    </p:spTree>
    <p:extLst>
      <p:ext uri="{BB962C8B-B14F-4D97-AF65-F5344CB8AC3E}">
        <p14:creationId xmlns:p14="http://schemas.microsoft.com/office/powerpoint/2010/main" val="1237269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Activation function</a:t>
            </a:r>
            <a:endParaRPr lang="ko-KR" altLang="en-US" dirty="0"/>
          </a:p>
        </p:txBody>
      </p:sp>
    </p:spTree>
    <p:extLst>
      <p:ext uri="{BB962C8B-B14F-4D97-AF65-F5344CB8AC3E}">
        <p14:creationId xmlns:p14="http://schemas.microsoft.com/office/powerpoint/2010/main" val="3552539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39000"/>
            <a:ext cx="10515600" cy="1325563"/>
          </a:xfrm>
        </p:spPr>
        <p:txBody>
          <a:bodyPr/>
          <a:lstStyle/>
          <a:p>
            <a:r>
              <a:rPr lang="en-US" altLang="ko-KR" dirty="0" smtClean="0"/>
              <a:t>What is an activation function?</a:t>
            </a:r>
            <a:endParaRPr lang="ko-KR" altLang="en-US" dirty="0"/>
          </a:p>
        </p:txBody>
      </p:sp>
      <p:sp>
        <p:nvSpPr>
          <p:cNvPr id="3" name="내용 개체 틀 2"/>
          <p:cNvSpPr>
            <a:spLocks noGrp="1"/>
          </p:cNvSpPr>
          <p:nvPr>
            <p:ph idx="1"/>
          </p:nvPr>
        </p:nvSpPr>
        <p:spPr/>
        <p:txBody>
          <a:bodyPr/>
          <a:lstStyle/>
          <a:p>
            <a:r>
              <a:rPr lang="en-US" altLang="ko-KR" dirty="0" smtClean="0"/>
              <a:t>In artificial neural networks, the activation function</a:t>
            </a:r>
            <a:r>
              <a:rPr lang="ko-KR" altLang="en-US" dirty="0" smtClean="0"/>
              <a:t> </a:t>
            </a:r>
            <a:r>
              <a:rPr lang="en-US" altLang="ko-KR" dirty="0" smtClean="0"/>
              <a:t>of a node defines the output of that node, or neuron given an input of set of inputs. This output is then used as input for the next node and so on until a desired solution to the original problem is found.   </a:t>
            </a:r>
            <a:endParaRPr lang="ko-KR" altLang="en-US" dirty="0"/>
          </a:p>
        </p:txBody>
      </p:sp>
      <p:pic>
        <p:nvPicPr>
          <p:cNvPr id="4" name="그림 3"/>
          <p:cNvPicPr>
            <a:picLocks noChangeAspect="1"/>
          </p:cNvPicPr>
          <p:nvPr/>
        </p:nvPicPr>
        <p:blipFill>
          <a:blip r:embed="rId2"/>
          <a:stretch>
            <a:fillRect/>
          </a:stretch>
        </p:blipFill>
        <p:spPr>
          <a:xfrm>
            <a:off x="4678276" y="3478075"/>
            <a:ext cx="6414267" cy="3223169"/>
          </a:xfrm>
          <a:prstGeom prst="rect">
            <a:avLst/>
          </a:prstGeom>
        </p:spPr>
      </p:pic>
    </p:spTree>
    <p:extLst>
      <p:ext uri="{BB962C8B-B14F-4D97-AF65-F5344CB8AC3E}">
        <p14:creationId xmlns:p14="http://schemas.microsoft.com/office/powerpoint/2010/main" val="4283404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ReLU</a:t>
            </a:r>
            <a:r>
              <a:rPr lang="en-US" altLang="ko-KR" dirty="0" smtClean="0"/>
              <a:t> function</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lstStyle/>
              <a:p>
                <a:r>
                  <a:rPr lang="en-US" altLang="ko-KR" dirty="0" smtClean="0"/>
                  <a:t>ReLU stands for Rectified linear unit. It complements the disadvantages of other activation function. </a:t>
                </a:r>
              </a:p>
              <a:p>
                <a:pPr marL="0" indent="0">
                  <a:buNone/>
                </a:pPr>
                <a:r>
                  <a:rPr lang="en-US" altLang="ko-KR" dirty="0"/>
                  <a:t> </a:t>
                </a:r>
                <a:r>
                  <a:rPr lang="en-US" altLang="ko-KR" dirty="0" smtClean="0"/>
                  <a:t>                      </a:t>
                </a:r>
                <a14:m>
                  <m:oMath xmlns:m="http://schemas.openxmlformats.org/officeDocument/2006/math">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𝑥</m:t>
                        </m:r>
                      </m:e>
                    </m:d>
                    <m:r>
                      <a:rPr lang="en-US" altLang="ko-KR" b="0" i="1" smtClean="0">
                        <a:latin typeface="Cambria Math" panose="02040503050406030204" pitchFamily="18" charset="0"/>
                      </a:rPr>
                      <m:t>=</m:t>
                    </m:r>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max</m:t>
                        </m:r>
                      </m:fName>
                      <m:e>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0,</m:t>
                            </m:r>
                            <m:r>
                              <a:rPr lang="en-US" altLang="ko-KR" b="0" i="1" smtClean="0">
                                <a:latin typeface="Cambria Math" panose="02040503050406030204" pitchFamily="18" charset="0"/>
                              </a:rPr>
                              <m:t>𝑥</m:t>
                            </m:r>
                          </m:e>
                        </m:d>
                      </m:e>
                    </m:func>
                  </m:oMath>
                </a14:m>
                <a:r>
                  <a:rPr lang="en-US" altLang="ko-KR" dirty="0" smtClean="0"/>
                  <a:t> </a:t>
                </a:r>
                <a:endParaRPr lang="en-US" altLang="ko-KR" dirty="0"/>
              </a:p>
              <a:p>
                <a:r>
                  <a:rPr lang="en-US" altLang="ko-KR" dirty="0" smtClean="0"/>
                  <a:t>This function solve the problem of ‘vanishing gradient’.</a:t>
                </a:r>
              </a:p>
              <a:p>
                <a:r>
                  <a:rPr lang="en-US" altLang="ko-KR" dirty="0" smtClean="0"/>
                  <a:t>Also it doesn’t use exponential so it reduces computation burden.</a:t>
                </a:r>
              </a:p>
              <a:p>
                <a:pPr marL="0" indent="0">
                  <a:buNone/>
                </a:pPr>
                <a:endParaRPr lang="en-US" altLang="ko-KR" dirty="0" smtClean="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ko-KR" altLang="en-US">
                    <a:noFill/>
                  </a:rPr>
                  <a:t> </a:t>
                </a:r>
              </a:p>
            </p:txBody>
          </p:sp>
        </mc:Fallback>
      </mc:AlternateContent>
      <p:pic>
        <p:nvPicPr>
          <p:cNvPr id="4" name="그림 3"/>
          <p:cNvPicPr>
            <a:picLocks noChangeAspect="1"/>
          </p:cNvPicPr>
          <p:nvPr/>
        </p:nvPicPr>
        <p:blipFill>
          <a:blip r:embed="rId3"/>
          <a:stretch>
            <a:fillRect/>
          </a:stretch>
        </p:blipFill>
        <p:spPr>
          <a:xfrm>
            <a:off x="3624283" y="4258491"/>
            <a:ext cx="3338219" cy="2599509"/>
          </a:xfrm>
          <a:prstGeom prst="rect">
            <a:avLst/>
          </a:prstGeom>
        </p:spPr>
      </p:pic>
    </p:spTree>
    <p:extLst>
      <p:ext uri="{BB962C8B-B14F-4D97-AF65-F5344CB8AC3E}">
        <p14:creationId xmlns:p14="http://schemas.microsoft.com/office/powerpoint/2010/main" val="1520447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Leaky </a:t>
            </a:r>
            <a:r>
              <a:rPr lang="en-US" altLang="ko-KR" dirty="0" err="1" smtClean="0"/>
              <a:t>ReLU</a:t>
            </a:r>
            <a:r>
              <a:rPr lang="en-US" altLang="ko-KR" dirty="0" smtClean="0"/>
              <a:t> function</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lstStyle/>
              <a:p>
                <a:r>
                  <a:rPr lang="en-US" altLang="ko-KR" dirty="0" smtClean="0"/>
                  <a:t>ReLU has ‘dying </a:t>
                </a:r>
                <a:r>
                  <a:rPr lang="en-US" altLang="ko-KR" dirty="0" err="1" smtClean="0"/>
                  <a:t>ReLU</a:t>
                </a:r>
                <a:r>
                  <a:rPr lang="en-US" altLang="ko-KR" dirty="0" smtClean="0"/>
                  <a:t> problem’. </a:t>
                </a:r>
              </a:p>
              <a:p>
                <a:r>
                  <a:rPr lang="en-US" altLang="ko-KR" dirty="0"/>
                  <a:t>T</a:t>
                </a:r>
                <a:r>
                  <a:rPr lang="en-US" altLang="ko-KR" dirty="0" smtClean="0"/>
                  <a:t>o solve this problems, people developed Leaky </a:t>
                </a:r>
                <a:r>
                  <a:rPr lang="en-US" altLang="ko-KR" dirty="0" err="1" smtClean="0"/>
                  <a:t>ReLU</a:t>
                </a:r>
                <a:r>
                  <a:rPr lang="en-US" altLang="ko-KR" dirty="0" smtClean="0"/>
                  <a:t>.</a:t>
                </a:r>
              </a:p>
              <a:p>
                <a:r>
                  <a:rPr lang="en-US" altLang="ko-KR" dirty="0" smtClean="0"/>
                  <a:t>Thanks to </a:t>
                </a:r>
                <a14:m>
                  <m:oMath xmlns:m="http://schemas.openxmlformats.org/officeDocument/2006/math">
                    <m:r>
                      <a:rPr lang="en-US" altLang="ko-KR" b="0" i="1" smtClean="0">
                        <a:latin typeface="Cambria Math" panose="02040503050406030204" pitchFamily="18" charset="0"/>
                      </a:rPr>
                      <m:t>0.01</m:t>
                    </m:r>
                    <m:r>
                      <a:rPr lang="en-US" altLang="ko-KR" b="0" i="1" smtClean="0">
                        <a:latin typeface="Cambria Math" panose="02040503050406030204" pitchFamily="18" charset="0"/>
                      </a:rPr>
                      <m:t>𝑥</m:t>
                    </m:r>
                  </m:oMath>
                </a14:m>
                <a:r>
                  <a:rPr lang="en-US" altLang="ko-KR" dirty="0" smtClean="0"/>
                  <a:t> part, the gradient won’t go to 0. </a:t>
                </a:r>
              </a:p>
              <a:p>
                <a:pPr marL="0" indent="0">
                  <a:buNone/>
                </a:pPr>
                <a:r>
                  <a:rPr lang="en-US" altLang="ko-KR" b="0" dirty="0" smtClean="0"/>
                  <a:t>                     </a:t>
                </a:r>
              </a:p>
              <a:p>
                <a:pPr marL="0" indent="0">
                  <a:buNone/>
                </a:pPr>
                <a:r>
                  <a:rPr lang="en-US" altLang="ko-KR" dirty="0"/>
                  <a:t> </a:t>
                </a:r>
                <a:r>
                  <a:rPr lang="en-US" altLang="ko-KR" dirty="0" smtClean="0"/>
                  <a:t>                     </a:t>
                </a:r>
                <a:r>
                  <a:rPr lang="en-US" altLang="ko-KR" b="0" dirty="0" smtClean="0"/>
                  <a:t> </a:t>
                </a:r>
                <a14:m>
                  <m:oMath xmlns:m="http://schemas.openxmlformats.org/officeDocument/2006/math">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𝑥</m:t>
                        </m:r>
                      </m:e>
                    </m:d>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eqArr>
                          <m:eqArrPr>
                            <m:ctrlPr>
                              <a:rPr lang="en-US" altLang="ko-KR" b="0" i="1" smtClean="0">
                                <a:latin typeface="Cambria Math" panose="02040503050406030204" pitchFamily="18" charset="0"/>
                              </a:rPr>
                            </m:ctrlPr>
                          </m:eqArrPr>
                          <m:e>
                            <m:r>
                              <a:rPr lang="en-US" altLang="ko-KR" b="0" i="1" smtClean="0">
                                <a:latin typeface="Cambria Math" panose="02040503050406030204" pitchFamily="18" charset="0"/>
                              </a:rPr>
                              <m:t>0.01</m:t>
                            </m:r>
                            <m:r>
                              <a:rPr lang="en-US" altLang="ko-KR" b="0" i="1" smtClean="0">
                                <a:latin typeface="Cambria Math" panose="02040503050406030204" pitchFamily="18" charset="0"/>
                              </a:rPr>
                              <m:t>𝑥</m:t>
                            </m:r>
                            <m:r>
                              <a:rPr lang="en-US" altLang="ko-KR" b="0" i="1" smtClean="0">
                                <a:latin typeface="Cambria Math" panose="02040503050406030204" pitchFamily="18" charset="0"/>
                              </a:rPr>
                              <m:t> (</m:t>
                            </m:r>
                            <m:r>
                              <a:rPr lang="en-US" altLang="ko-KR" b="0" i="1" smtClean="0">
                                <a:latin typeface="Cambria Math" panose="02040503050406030204" pitchFamily="18" charset="0"/>
                              </a:rPr>
                              <m:t>𝑥</m:t>
                            </m:r>
                            <m:r>
                              <a:rPr lang="en-US" altLang="ko-KR" b="0" i="1" smtClean="0">
                                <a:latin typeface="Cambria Math" panose="02040503050406030204" pitchFamily="18" charset="0"/>
                              </a:rPr>
                              <m:t>&lt;0)</m:t>
                            </m:r>
                          </m:e>
                          <m:e>
                            <m:r>
                              <a:rPr lang="en-US" altLang="ko-KR" b="0" i="1" smtClean="0">
                                <a:latin typeface="Cambria Math" panose="02040503050406030204" pitchFamily="18" charset="0"/>
                              </a:rPr>
                              <m:t>𝑥</m:t>
                            </m:r>
                            <m:r>
                              <a:rPr lang="en-US" altLang="ko-KR" b="0" i="1" smtClean="0">
                                <a:latin typeface="Cambria Math" panose="02040503050406030204" pitchFamily="18" charset="0"/>
                              </a:rPr>
                              <m:t> (</m:t>
                            </m:r>
                            <m:r>
                              <a:rPr lang="en-US" altLang="ko-KR" b="0" i="1" smtClean="0">
                                <a:latin typeface="Cambria Math" panose="02040503050406030204" pitchFamily="18" charset="0"/>
                              </a:rPr>
                              <m:t>𝑥</m:t>
                            </m:r>
                            <m:r>
                              <a:rPr lang="en-US" altLang="ko-KR" b="0" i="1" smtClean="0">
                                <a:latin typeface="Cambria Math" panose="02040503050406030204" pitchFamily="18" charset="0"/>
                                <a:ea typeface="Cambria Math" panose="02040503050406030204" pitchFamily="18" charset="0"/>
                              </a:rPr>
                              <m:t>≥0)</m:t>
                            </m:r>
                          </m:e>
                        </m:eqArr>
                      </m:e>
                    </m:d>
                  </m:oMath>
                </a14:m>
                <a:endParaRPr lang="en-US" altLang="ko-KR" dirty="0" smtClean="0"/>
              </a:p>
              <a:p>
                <a:pPr marL="0" indent="0">
                  <a:buNone/>
                </a:pPr>
                <a:endParaRPr lang="en-US" altLang="ko-KR" dirty="0" smtClean="0"/>
              </a:p>
              <a:p>
                <a:pPr marL="0" indent="0">
                  <a:buNone/>
                </a:pPr>
                <a:endParaRPr lang="en-US" altLang="ko-KR" dirty="0" smtClean="0"/>
              </a:p>
              <a:p>
                <a:endParaRPr lang="en-US" altLang="ko-KR" dirty="0" smtClean="0"/>
              </a:p>
              <a:p>
                <a:endParaRPr lang="en-US" altLang="ko-KR" dirty="0"/>
              </a:p>
              <a:p>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ko-KR" altLang="en-US">
                    <a:noFill/>
                  </a:rPr>
                  <a:t> </a:t>
                </a:r>
              </a:p>
            </p:txBody>
          </p:sp>
        </mc:Fallback>
      </mc:AlternateContent>
      <p:pic>
        <p:nvPicPr>
          <p:cNvPr id="4" name="그림 3"/>
          <p:cNvPicPr>
            <a:picLocks noChangeAspect="1"/>
          </p:cNvPicPr>
          <p:nvPr/>
        </p:nvPicPr>
        <p:blipFill>
          <a:blip r:embed="rId3"/>
          <a:stretch>
            <a:fillRect/>
          </a:stretch>
        </p:blipFill>
        <p:spPr>
          <a:xfrm>
            <a:off x="7002372" y="4617176"/>
            <a:ext cx="4728074" cy="1833602"/>
          </a:xfrm>
          <a:prstGeom prst="rect">
            <a:avLst/>
          </a:prstGeom>
        </p:spPr>
      </p:pic>
    </p:spTree>
    <p:extLst>
      <p:ext uri="{BB962C8B-B14F-4D97-AF65-F5344CB8AC3E}">
        <p14:creationId xmlns:p14="http://schemas.microsoft.com/office/powerpoint/2010/main" val="2647887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SoftPlus</a:t>
            </a:r>
            <a:r>
              <a:rPr lang="en-US" altLang="ko-KR" dirty="0" smtClean="0"/>
              <a:t> function</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lstStyle/>
              <a:p>
                <a:r>
                  <a:rPr lang="en-US" altLang="ko-KR" dirty="0" smtClean="0"/>
                  <a:t>SoftPlus </a:t>
                </a:r>
                <a:r>
                  <a:rPr lang="en-US" altLang="ko-KR" dirty="0" err="1" smtClean="0"/>
                  <a:t>fuction</a:t>
                </a:r>
                <a:r>
                  <a:rPr lang="en-US" altLang="ko-KR" dirty="0" smtClean="0"/>
                  <a:t> is kind of smooth </a:t>
                </a:r>
                <a:r>
                  <a:rPr lang="en-US" altLang="ko-KR" dirty="0" err="1" smtClean="0"/>
                  <a:t>ReLU</a:t>
                </a:r>
                <a:r>
                  <a:rPr lang="en-US" altLang="ko-KR" dirty="0" smtClean="0"/>
                  <a:t>.</a:t>
                </a:r>
              </a:p>
              <a:p>
                <a:pPr marL="0" indent="0">
                  <a:buNone/>
                </a:pPr>
                <a14:m>
                  <m:oMath xmlns:m="http://schemas.openxmlformats.org/officeDocument/2006/math">
                    <m:r>
                      <a:rPr lang="en-US" altLang="ko-KR" i="1">
                        <a:latin typeface="Cambria Math" panose="02040503050406030204" pitchFamily="18" charset="0"/>
                      </a:rPr>
                      <m:t> </m:t>
                    </m:r>
                    <m:r>
                      <a:rPr lang="en-US" altLang="ko-KR" b="0" i="1" smtClean="0">
                        <a:latin typeface="Cambria Math" panose="02040503050406030204" pitchFamily="18" charset="0"/>
                      </a:rPr>
                      <m:t>                                       </m:t>
                    </m:r>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𝑥</m:t>
                        </m:r>
                      </m:e>
                    </m:d>
                    <m:r>
                      <a:rPr lang="en-US" altLang="ko-KR" b="0" i="1" smtClean="0">
                        <a:latin typeface="Cambria Math" panose="02040503050406030204" pitchFamily="18" charset="0"/>
                      </a:rPr>
                      <m:t>=</m:t>
                    </m:r>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ln</m:t>
                        </m:r>
                      </m:fName>
                      <m:e>
                        <m:r>
                          <a:rPr lang="en-US" altLang="ko-KR" b="0" i="1" smtClean="0">
                            <a:latin typeface="Cambria Math" panose="02040503050406030204" pitchFamily="18" charset="0"/>
                          </a:rPr>
                          <m:t>(1+</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𝑒</m:t>
                            </m:r>
                          </m:e>
                          <m:sup>
                            <m:r>
                              <a:rPr lang="en-US" altLang="ko-KR" b="0" i="1" smtClean="0">
                                <a:latin typeface="Cambria Math" panose="02040503050406030204" pitchFamily="18" charset="0"/>
                              </a:rPr>
                              <m:t>𝑥</m:t>
                            </m:r>
                          </m:sup>
                        </m:sSup>
                      </m:e>
                    </m:func>
                  </m:oMath>
                </a14:m>
                <a:r>
                  <a:rPr lang="en-US" altLang="ko-KR" dirty="0" smtClean="0"/>
                  <a:t>)</a:t>
                </a:r>
              </a:p>
              <a:p>
                <a:r>
                  <a:rPr lang="en-US" altLang="ko-KR" dirty="0"/>
                  <a:t>T</a:t>
                </a:r>
                <a:r>
                  <a:rPr lang="en-US" altLang="ko-KR" dirty="0" smtClean="0"/>
                  <a:t>he </a:t>
                </a:r>
                <a:r>
                  <a:rPr lang="en-US" altLang="ko-KR" dirty="0"/>
                  <a:t>smoothing and nonzero properties of the in gradient </a:t>
                </a:r>
                <a:r>
                  <a:rPr lang="en-US" altLang="ko-KR" dirty="0" smtClean="0"/>
                  <a:t>makes learning more effectively.</a:t>
                </a:r>
              </a:p>
              <a:p>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ko-KR" altLang="en-US">
                    <a:noFill/>
                  </a:rPr>
                  <a:t> </a:t>
                </a:r>
              </a:p>
            </p:txBody>
          </p:sp>
        </mc:Fallback>
      </mc:AlternateContent>
      <p:pic>
        <p:nvPicPr>
          <p:cNvPr id="4" name="그림 3"/>
          <p:cNvPicPr>
            <a:picLocks noChangeAspect="1"/>
          </p:cNvPicPr>
          <p:nvPr/>
        </p:nvPicPr>
        <p:blipFill>
          <a:blip r:embed="rId3"/>
          <a:stretch>
            <a:fillRect/>
          </a:stretch>
        </p:blipFill>
        <p:spPr>
          <a:xfrm>
            <a:off x="6383921" y="3435531"/>
            <a:ext cx="4294933" cy="3124564"/>
          </a:xfrm>
          <a:prstGeom prst="rect">
            <a:avLst/>
          </a:prstGeom>
        </p:spPr>
      </p:pic>
    </p:spTree>
    <p:extLst>
      <p:ext uri="{BB962C8B-B14F-4D97-AF65-F5344CB8AC3E}">
        <p14:creationId xmlns:p14="http://schemas.microsoft.com/office/powerpoint/2010/main" val="2698417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Our function(</a:t>
            </a:r>
            <a:r>
              <a:rPr lang="ko-KR" altLang="en-US" dirty="0" smtClean="0"/>
              <a:t>되는지 안되는지 모름</a:t>
            </a:r>
            <a:r>
              <a:rPr lang="en-US" altLang="ko-KR" dirty="0" smtClean="0"/>
              <a:t>)</a:t>
            </a:r>
            <a:endParaRPr lang="ko-KR" altLang="en-US" dirty="0"/>
          </a:p>
        </p:txBody>
      </p:sp>
      <p:sp>
        <p:nvSpPr>
          <p:cNvPr id="3" name="내용 개체 틀 2"/>
          <p:cNvSpPr>
            <a:spLocks noGrp="1"/>
          </p:cNvSpPr>
          <p:nvPr>
            <p:ph idx="1"/>
          </p:nvPr>
        </p:nvSpPr>
        <p:spPr/>
        <p:txBody>
          <a:bodyPr/>
          <a:lstStyle/>
          <a:p>
            <a:r>
              <a:rPr lang="en-US" altLang="ko-KR" dirty="0" smtClean="0"/>
              <a:t>With the help of </a:t>
            </a:r>
            <a:r>
              <a:rPr lang="ko-KR" altLang="en-US" dirty="0" err="1" smtClean="0"/>
              <a:t>고원혁</a:t>
            </a:r>
            <a:r>
              <a:rPr lang="en-US" altLang="ko-KR" dirty="0" smtClean="0"/>
              <a:t>, we</a:t>
            </a:r>
            <a:r>
              <a:rPr lang="ko-KR" altLang="en-US" dirty="0" smtClean="0"/>
              <a:t> </a:t>
            </a:r>
            <a:r>
              <a:rPr lang="en-US" altLang="ko-KR" dirty="0" smtClean="0"/>
              <a:t>can make some new activation function.</a:t>
            </a:r>
            <a:r>
              <a:rPr lang="ko-KR" altLang="en-US" dirty="0" smtClean="0"/>
              <a:t> </a:t>
            </a:r>
            <a:endParaRPr lang="en-US" altLang="ko-KR" dirty="0" smtClean="0"/>
          </a:p>
          <a:p>
            <a:endParaRPr lang="ko-KR" altLang="en-US" dirty="0"/>
          </a:p>
        </p:txBody>
      </p:sp>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736668"/>
            <a:ext cx="5280880" cy="325036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6596742" y="2736668"/>
                <a:ext cx="5081451" cy="26053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𝑥</m:t>
                          </m:r>
                        </m:e>
                      </m:d>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eqArr>
                            <m:eqArrPr>
                              <m:ctrlPr>
                                <a:rPr lang="en-US" altLang="ko-KR" b="0" i="1" smtClean="0">
                                  <a:latin typeface="Cambria Math" panose="02040503050406030204" pitchFamily="18" charset="0"/>
                                </a:rPr>
                              </m:ctrlPr>
                            </m:eqArrPr>
                            <m:e>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𝑒</m:t>
                                  </m:r>
                                </m:e>
                                <m:sup>
                                  <m:r>
                                    <a:rPr lang="en-US" altLang="ko-KR" b="0" i="1" smtClean="0">
                                      <a:latin typeface="Cambria Math" panose="02040503050406030204" pitchFamily="18" charset="0"/>
                                    </a:rPr>
                                    <m:t>𝑥</m:t>
                                  </m:r>
                                </m:sup>
                              </m:sSup>
                              <m:r>
                                <a:rPr lang="en-US" altLang="ko-KR" b="0" i="1" smtClean="0">
                                  <a:latin typeface="Cambria Math" panose="02040503050406030204" pitchFamily="18" charset="0"/>
                                </a:rPr>
                                <m:t>−1 (</m:t>
                              </m:r>
                              <m:r>
                                <a:rPr lang="en-US" altLang="ko-KR" b="0" i="1" smtClean="0">
                                  <a:latin typeface="Cambria Math" panose="02040503050406030204" pitchFamily="18" charset="0"/>
                                </a:rPr>
                                <m:t>𝑥</m:t>
                              </m:r>
                              <m:r>
                                <a:rPr lang="en-US" altLang="ko-KR" b="0" i="1" smtClean="0">
                                  <a:latin typeface="Cambria Math" panose="02040503050406030204" pitchFamily="18" charset="0"/>
                                </a:rPr>
                                <m:t>&gt;0)</m:t>
                              </m:r>
                            </m:e>
                            <m:e>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1</m:t>
                                  </m:r>
                                </m:num>
                                <m:den>
                                  <m:r>
                                    <a:rPr lang="ko-KR" altLang="en-US" b="0" i="1" smtClean="0">
                                      <a:latin typeface="Cambria Math" panose="02040503050406030204" pitchFamily="18" charset="0"/>
                                    </a:rPr>
                                    <m:t>𝜋</m:t>
                                  </m:r>
                                </m:den>
                              </m:f>
                              <m:d>
                                <m:dPr>
                                  <m:ctrlPr>
                                    <a:rPr lang="en-US" altLang="ko-KR" b="0" i="1" smtClean="0">
                                      <a:latin typeface="Cambria Math" panose="02040503050406030204" pitchFamily="18" charset="0"/>
                                    </a:rPr>
                                  </m:ctrlPr>
                                </m:dPr>
                                <m:e>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𝑒</m:t>
                                      </m:r>
                                    </m:e>
                                    <m:sup>
                                      <m:r>
                                        <a:rPr lang="en-US" altLang="ko-KR" b="0" i="1" smtClean="0">
                                          <a:latin typeface="Cambria Math" panose="02040503050406030204" pitchFamily="18" charset="0"/>
                                        </a:rPr>
                                        <m:t>𝑥</m:t>
                                      </m:r>
                                    </m:sup>
                                  </m:sSup>
                                  <m:r>
                                    <a:rPr lang="en-US" altLang="ko-KR" b="0" i="1" smtClean="0">
                                      <a:latin typeface="Cambria Math" panose="02040503050406030204" pitchFamily="18" charset="0"/>
                                    </a:rPr>
                                    <m:t>−1</m:t>
                                  </m:r>
                                </m:e>
                              </m:d>
                              <m:r>
                                <a:rPr lang="en-US" altLang="ko-KR" b="0" i="1" smtClean="0">
                                  <a:latin typeface="Cambria Math" panose="02040503050406030204" pitchFamily="18" charset="0"/>
                                </a:rPr>
                                <m:t> (</m:t>
                              </m:r>
                              <m:r>
                                <a:rPr lang="en-US" altLang="ko-KR" b="0" i="1" smtClean="0">
                                  <a:latin typeface="Cambria Math" panose="02040503050406030204" pitchFamily="18" charset="0"/>
                                </a:rPr>
                                <m:t>𝑥</m:t>
                              </m:r>
                              <m:r>
                                <a:rPr lang="en-US" altLang="ko-KR" b="0" i="1" smtClean="0">
                                  <a:latin typeface="Cambria Math" panose="02040503050406030204" pitchFamily="18" charset="0"/>
                                  <a:ea typeface="Cambria Math" panose="02040503050406030204" pitchFamily="18" charset="0"/>
                                </a:rPr>
                                <m:t>≤0)</m:t>
                              </m:r>
                            </m:e>
                          </m:eqArr>
                        </m:e>
                      </m:d>
                    </m:oMath>
                  </m:oMathPara>
                </a14:m>
                <a:endParaRPr lang="en-US" altLang="ko-KR" dirty="0" smtClean="0"/>
              </a:p>
              <a:p>
                <a:endParaRPr lang="en-US" altLang="ko-KR" dirty="0"/>
              </a:p>
              <a:p>
                <a:endParaRPr lang="en-US" altLang="ko-KR" dirty="0" smtClean="0"/>
              </a:p>
              <a:p>
                <a:r>
                  <a:rPr lang="en-US" altLang="ko-KR" b="0" dirty="0" smtClean="0"/>
                  <a:t>               </a:t>
                </a:r>
                <a14:m>
                  <m:oMath xmlns:m="http://schemas.openxmlformats.org/officeDocument/2006/math">
                    <m:r>
                      <a:rPr lang="en-US" altLang="ko-KR" b="0" i="1" smtClean="0">
                        <a:latin typeface="Cambria Math" panose="02040503050406030204" pitchFamily="18" charset="0"/>
                      </a:rPr>
                      <m:t>𝑔</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𝑥</m:t>
                        </m:r>
                      </m:e>
                    </m:d>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eqArr>
                          <m:eqArrPr>
                            <m:ctrlPr>
                              <a:rPr lang="en-US" altLang="ko-KR" b="0" i="1" smtClean="0">
                                <a:latin typeface="Cambria Math" panose="02040503050406030204" pitchFamily="18" charset="0"/>
                              </a:rPr>
                            </m:ctrlPr>
                          </m:eqArrPr>
                          <m:e>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1</m:t>
                                </m:r>
                              </m:num>
                              <m:den>
                                <m:r>
                                  <a:rPr lang="en-US" altLang="ko-KR" b="0" i="1" smtClean="0">
                                    <a:latin typeface="Cambria Math" panose="02040503050406030204" pitchFamily="18" charset="0"/>
                                  </a:rPr>
                                  <m:t>𝑥</m:t>
                                </m:r>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1</m:t>
                                    </m:r>
                                  </m:num>
                                  <m:den>
                                    <m:rad>
                                      <m:radPr>
                                        <m:degHide m:val="on"/>
                                        <m:ctrlPr>
                                          <a:rPr lang="en-US" altLang="ko-KR" b="0" i="1" smtClean="0">
                                            <a:latin typeface="Cambria Math" panose="02040503050406030204" pitchFamily="18" charset="0"/>
                                          </a:rPr>
                                        </m:ctrlPr>
                                      </m:radPr>
                                      <m:deg/>
                                      <m:e>
                                        <m:r>
                                          <a:rPr lang="en-US" altLang="ko-KR" b="0" i="1" smtClean="0">
                                            <a:latin typeface="Cambria Math" panose="02040503050406030204" pitchFamily="18" charset="0"/>
                                          </a:rPr>
                                          <m:t>𝑒</m:t>
                                        </m:r>
                                      </m:e>
                                    </m:rad>
                                  </m:den>
                                </m:f>
                              </m:den>
                            </m:f>
                            <m:r>
                              <a:rPr lang="en-US" altLang="ko-KR" b="0" i="1" smtClean="0">
                                <a:latin typeface="Cambria Math" panose="02040503050406030204" pitchFamily="18" charset="0"/>
                              </a:rPr>
                              <m:t>+</m:t>
                            </m:r>
                            <m:rad>
                              <m:radPr>
                                <m:degHide m:val="on"/>
                                <m:ctrlPr>
                                  <a:rPr lang="en-US" altLang="ko-KR" b="0" i="1" smtClean="0">
                                    <a:latin typeface="Cambria Math" panose="02040503050406030204" pitchFamily="18" charset="0"/>
                                  </a:rPr>
                                </m:ctrlPr>
                              </m:radPr>
                              <m:deg/>
                              <m:e>
                                <m:r>
                                  <a:rPr lang="en-US" altLang="ko-KR" b="0" i="1" smtClean="0">
                                    <a:latin typeface="Cambria Math" panose="02040503050406030204" pitchFamily="18" charset="0"/>
                                  </a:rPr>
                                  <m:t>𝑒</m:t>
                                </m:r>
                              </m:e>
                            </m:rad>
                            <m:r>
                              <a:rPr lang="en-US" altLang="ko-KR" b="0" i="1" smtClean="0">
                                <a:latin typeface="Cambria Math" panose="02040503050406030204" pitchFamily="18" charset="0"/>
                              </a:rPr>
                              <m:t> (</m:t>
                            </m:r>
                            <m:r>
                              <a:rPr lang="en-US" altLang="ko-KR" b="0" i="1" smtClean="0">
                                <a:latin typeface="Cambria Math" panose="02040503050406030204" pitchFamily="18" charset="0"/>
                              </a:rPr>
                              <m:t>𝑥</m:t>
                            </m:r>
                            <m:r>
                              <a:rPr lang="en-US" altLang="ko-KR" b="0" i="1" smtClean="0">
                                <a:latin typeface="Cambria Math" panose="02040503050406030204" pitchFamily="18" charset="0"/>
                              </a:rPr>
                              <m:t>&gt;0)</m:t>
                            </m:r>
                          </m:e>
                          <m:e>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𝑒</m:t>
                                </m:r>
                              </m:e>
                              <m:sup>
                                <m:r>
                                  <a:rPr lang="en-US" altLang="ko-KR" b="0" i="1" smtClean="0">
                                    <a:latin typeface="Cambria Math" panose="02040503050406030204" pitchFamily="18" charset="0"/>
                                  </a:rPr>
                                  <m:t>𝑒𝑥</m:t>
                                </m:r>
                              </m:sup>
                            </m:sSup>
                            <m:r>
                              <a:rPr lang="en-US" altLang="ko-KR" b="0" i="1" smtClean="0">
                                <a:latin typeface="Cambria Math" panose="02040503050406030204" pitchFamily="18" charset="0"/>
                              </a:rPr>
                              <m:t>−1 (</m:t>
                            </m:r>
                            <m:r>
                              <a:rPr lang="en-US" altLang="ko-KR" b="0" i="1" smtClean="0">
                                <a:latin typeface="Cambria Math" panose="02040503050406030204" pitchFamily="18" charset="0"/>
                              </a:rPr>
                              <m:t>𝑥</m:t>
                            </m:r>
                            <m:r>
                              <a:rPr lang="en-US" altLang="ko-KR" b="0" i="1" smtClean="0">
                                <a:latin typeface="Cambria Math" panose="02040503050406030204" pitchFamily="18" charset="0"/>
                                <a:ea typeface="Cambria Math" panose="02040503050406030204" pitchFamily="18" charset="0"/>
                              </a:rPr>
                              <m:t>≤0)</m:t>
                            </m:r>
                          </m:e>
                        </m:eqArr>
                      </m:e>
                    </m:d>
                  </m:oMath>
                </a14:m>
                <a:endParaRPr lang="ko-KR"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596742" y="2736668"/>
                <a:ext cx="5081451" cy="2605329"/>
              </a:xfrm>
              <a:prstGeom prst="rect">
                <a:avLst/>
              </a:prstGeom>
              <a:blipFill>
                <a:blip r:embed="rId3"/>
                <a:stretch>
                  <a:fillRect/>
                </a:stretch>
              </a:blipFill>
            </p:spPr>
            <p:txBody>
              <a:bodyPr/>
              <a:lstStyle/>
              <a:p>
                <a:r>
                  <a:rPr lang="ko-KR" altLang="en-US">
                    <a:noFill/>
                  </a:rPr>
                  <a:t> </a:t>
                </a:r>
              </a:p>
            </p:txBody>
          </p:sp>
        </mc:Fallback>
      </mc:AlternateContent>
      <p:sp>
        <p:nvSpPr>
          <p:cNvPr id="7" name="타원 6"/>
          <p:cNvSpPr/>
          <p:nvPr/>
        </p:nvSpPr>
        <p:spPr>
          <a:xfrm>
            <a:off x="7289074" y="3135086"/>
            <a:ext cx="261257" cy="2481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p:cNvSpPr/>
          <p:nvPr/>
        </p:nvSpPr>
        <p:spPr>
          <a:xfrm>
            <a:off x="7289074" y="4711337"/>
            <a:ext cx="261257" cy="24819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334858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1122</TotalTime>
  <Words>151</Words>
  <Application>Microsoft Office PowerPoint</Application>
  <PresentationFormat>와이드스크린</PresentationFormat>
  <Paragraphs>27</Paragraphs>
  <Slides>6</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6</vt:i4>
      </vt:variant>
    </vt:vector>
  </HeadingPairs>
  <TitlesOfParts>
    <vt:vector size="10" baseType="lpstr">
      <vt:lpstr>맑은 고딕</vt:lpstr>
      <vt:lpstr>Arial</vt:lpstr>
      <vt:lpstr>Cambria Math</vt:lpstr>
      <vt:lpstr>Office 테마</vt:lpstr>
      <vt:lpstr>Activation function</vt:lpstr>
      <vt:lpstr>What is an activation function?</vt:lpstr>
      <vt:lpstr>ReLU function</vt:lpstr>
      <vt:lpstr>Leaky ReLU function</vt:lpstr>
      <vt:lpstr>SoftPlus function</vt:lpstr>
      <vt:lpstr>Our function(되는지 안되는지 모름)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Activation function</dc:title>
  <dc:creator>USER</dc:creator>
  <cp:lastModifiedBy>ytlee</cp:lastModifiedBy>
  <cp:revision>19</cp:revision>
  <dcterms:created xsi:type="dcterms:W3CDTF">2019-01-31T05:19:42Z</dcterms:created>
  <dcterms:modified xsi:type="dcterms:W3CDTF">2019-02-02T04:39:36Z</dcterms:modified>
</cp:coreProperties>
</file>