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85" r:id="rId6"/>
    <p:sldId id="293" r:id="rId7"/>
    <p:sldId id="287" r:id="rId8"/>
    <p:sldId id="279" r:id="rId9"/>
    <p:sldId id="265" r:id="rId10"/>
    <p:sldId id="266" r:id="rId11"/>
    <p:sldId id="267" r:id="rId12"/>
    <p:sldId id="268" r:id="rId13"/>
    <p:sldId id="269" r:id="rId14"/>
    <p:sldId id="270" r:id="rId15"/>
    <p:sldId id="283" r:id="rId16"/>
    <p:sldId id="271" r:id="rId17"/>
    <p:sldId id="291" r:id="rId18"/>
    <p:sldId id="288" r:id="rId19"/>
    <p:sldId id="289" r:id="rId20"/>
    <p:sldId id="272" r:id="rId21"/>
    <p:sldId id="273" r:id="rId22"/>
    <p:sldId id="274" r:id="rId23"/>
    <p:sldId id="294" r:id="rId24"/>
    <p:sldId id="282" r:id="rId25"/>
    <p:sldId id="258" r:id="rId26"/>
    <p:sldId id="259" r:id="rId27"/>
    <p:sldId id="280" r:id="rId28"/>
    <p:sldId id="261" r:id="rId29"/>
    <p:sldId id="26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35C"/>
    <a:srgbClr val="E4B79C"/>
    <a:srgbClr val="E6D3C5"/>
    <a:srgbClr val="F9F4F1"/>
    <a:srgbClr val="EDD0BE"/>
    <a:srgbClr val="DEA886"/>
    <a:srgbClr val="DE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fld id="{0A837266-5F83-43E5-8B4C-B854B0D57007}" type="datetimeFigureOut">
              <a:rPr lang="ko-KR" altLang="en-US" smtClean="0"/>
              <a:pPr/>
              <a:t>2018-11-27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 Light" pitchFamily="50" charset="-127"/>
                <a:ea typeface="나눔고딕 Light" pitchFamily="50" charset="-127"/>
              </a:defRPr>
            </a:lvl1pPr>
          </a:lstStyle>
          <a:p>
            <a:fld id="{E0B46BDD-A26E-4F85-89E7-DC9BEA8242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 Light" pitchFamily="50" charset="-127"/>
          <a:ea typeface="나눔고딕 Light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5Nc4KturL-U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6" y="1905001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312986" y="1789776"/>
            <a:ext cx="5790910" cy="21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3700" spc="6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RC Car for the visually or Hearing Impaired</a:t>
            </a:r>
            <a:endParaRPr lang="ru-RU" altLang="ko-KR" sz="37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96200" y="5289424"/>
            <a:ext cx="2701591" cy="70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경북과학고등학교 </a:t>
            </a:r>
            <a:r>
              <a:rPr lang="en-US" altLang="ko-KR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ICARUS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70445" y="4706663"/>
            <a:ext cx="14097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7200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01</a:t>
            </a:r>
            <a:endParaRPr lang="ru-RU" altLang="ko-KR" sz="7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Development effect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06377" y="1769962"/>
            <a:ext cx="8951372" cy="55191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If this robot is developed, visually impaired people can communicate with the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world.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facilitates the walking of visually impaired people and hearing impaired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people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It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reduces the possibility of accidents in the event of emergency for people with hearing and hearing impairments.</a:t>
            </a:r>
            <a:endParaRPr lang="en-US" altLang="ko-KR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/>
            </a:r>
            <a:b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</a:b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  <p:pic>
        <p:nvPicPr>
          <p:cNvPr id="3076" name="Picture 4" descr="C:\Users\USER\Desktop\20150801_02점자블럭시공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341" y="3811060"/>
            <a:ext cx="2935408" cy="293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5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Software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Development language: Python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Library: 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OpenCV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-Python: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Use in image processing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           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Tensorflow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Implementing and learning an artificial intelligence model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Other Modules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Raspberry Pi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install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OS: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Raspbian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32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Use tools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개발 언어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Python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사용 라이브러리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OpenCV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-Python: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영상처리에 활용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Tensorflow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인공지능 모델 구현 및 학습에 활용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기타 모듈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Raspberry Pi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설치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OS: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라즈비안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527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873787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Development Operating Environment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  <p:sp>
        <p:nvSpPr>
          <p:cNvPr id="9" name="Shape 388"/>
          <p:cNvSpPr/>
          <p:nvPr/>
        </p:nvSpPr>
        <p:spPr>
          <a:xfrm>
            <a:off x="2621503" y="22881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개발 언어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Python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사용 라이브러리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OpenCV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-Python: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영상처리에 활용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Tensorflow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인공지능 모델 구현 및 학습에 활용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	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기타 모듈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Raspberry Pi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설치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OS: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라즈비안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2201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개발 단계별 기간 및 인원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1587291"/>
            <a:ext cx="8951372" cy="4635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Participation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personnel(4 people):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김무선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강문재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이준서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김석준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0: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Getting various guidance from Professor Yoon 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Eun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-young of Computer Engineering through R&amp;E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Test basic operation of RC cars with raspberry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pi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2: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Development of Self-driving artificial intelligence using RNN and CNN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3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Label data for self-driving AI learning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4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Self-driving artificial intelligence using the above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data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5: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Implementation of self-driving technology through communication between RC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                      car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and TCP server using </a:t>
            </a:r>
            <a:r>
              <a:rPr lang="en-US" altLang="ko-KR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Wifi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6: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Self-driving test of RC car after basic course construction</a:t>
            </a:r>
            <a:endParaRPr lang="ko-KR" altLang="en-US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160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역할분담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Moonjae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Kang: 3/5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Mooseon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Kim: 3/5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Jun</a:t>
            </a:r>
            <a:r>
              <a:rPr lang="en-US" altLang="ko-KR" dirty="0" err="1">
                <a:latin typeface="나눔고딕 Light" pitchFamily="50" charset="-127"/>
                <a:ea typeface="나눔고딕 Light" pitchFamily="50" charset="-127"/>
              </a:rPr>
              <a:t>e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seo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Lee: 2/5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Not include anyone: -3/5</a:t>
            </a:r>
            <a:endParaRPr lang="ko-KR" altLang="en-US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438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Algorithm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The server PC collects training data by human’s controlling the RC car with the keyboard.</a:t>
            </a:r>
          </a:p>
          <a:p>
            <a:pPr marL="342900" indent="-342900" fontAlgn="base">
              <a:lnSpc>
                <a:spcPct val="120000"/>
              </a:lnSpc>
              <a:buAutoNum type="arabicPeriod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The server receives visual data from Raspberry Pi via network socket.</a:t>
            </a:r>
          </a:p>
          <a:p>
            <a:pPr marL="342900" indent="-342900" fontAlgn="base">
              <a:lnSpc>
                <a:spcPct val="120000"/>
              </a:lnSpc>
              <a:buAutoNum type="arabicPeriod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The server runs artificial neural networks such as CNN, RNN, FC, so that it can determine the direction where the RC Car will go.</a:t>
            </a:r>
          </a:p>
          <a:p>
            <a:pPr marL="342900" indent="-342900" fontAlgn="base">
              <a:lnSpc>
                <a:spcPct val="120000"/>
              </a:lnSpc>
              <a:buAutoNum type="arabicPeriod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Raspberry Pi receives the direction data from the server via network, and it automatically steers the motors. </a:t>
            </a:r>
          </a:p>
          <a:p>
            <a:pPr marL="342900" indent="-342900" fontAlgn="base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!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Bienos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Lias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!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781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Flowchart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2478554" y="3521727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Raspberry Pi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9382056" y="35180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Server PC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30305" y="35180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Socket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(Python)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78554" y="2268329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Camera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478554" y="47751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Motor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930305" y="2268329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Router A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930305" y="4775125"/>
            <a:ext cx="18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Router B</a:t>
            </a:r>
            <a:endParaRPr lang="ko-KR" altLang="en-US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7" name="직선 연결선 6"/>
          <p:cNvCxnSpPr>
            <a:stCxn id="15" idx="2"/>
            <a:endCxn id="3" idx="0"/>
          </p:cNvCxnSpPr>
          <p:nvPr/>
        </p:nvCxnSpPr>
        <p:spPr>
          <a:xfrm>
            <a:off x="3378554" y="2988329"/>
            <a:ext cx="0" cy="533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3" idx="2"/>
            <a:endCxn id="16" idx="0"/>
          </p:cNvCxnSpPr>
          <p:nvPr/>
        </p:nvCxnSpPr>
        <p:spPr>
          <a:xfrm>
            <a:off x="3378554" y="4241727"/>
            <a:ext cx="0" cy="533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3" idx="3"/>
            <a:endCxn id="18" idx="1"/>
          </p:cNvCxnSpPr>
          <p:nvPr/>
        </p:nvCxnSpPr>
        <p:spPr>
          <a:xfrm flipV="1">
            <a:off x="4278554" y="2628329"/>
            <a:ext cx="1651751" cy="125339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8" idx="2"/>
            <a:endCxn id="14" idx="0"/>
          </p:cNvCxnSpPr>
          <p:nvPr/>
        </p:nvCxnSpPr>
        <p:spPr>
          <a:xfrm>
            <a:off x="6830305" y="2988329"/>
            <a:ext cx="0" cy="529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4" idx="2"/>
            <a:endCxn id="19" idx="0"/>
          </p:cNvCxnSpPr>
          <p:nvPr/>
        </p:nvCxnSpPr>
        <p:spPr>
          <a:xfrm>
            <a:off x="6830305" y="4238025"/>
            <a:ext cx="0" cy="53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19" idx="3"/>
            <a:endCxn id="10" idx="1"/>
          </p:cNvCxnSpPr>
          <p:nvPr/>
        </p:nvCxnSpPr>
        <p:spPr>
          <a:xfrm flipV="1">
            <a:off x="7730305" y="3878025"/>
            <a:ext cx="1651751" cy="12571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3294330" y="2911208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188554" y="378802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740304" y="2898329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740304" y="414512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640305" y="5045125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56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5.55112E-17 L -0.00052 0.075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77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849 0 L 0.06849 -0.18102 L 0.13503 -0.18102 " pathEditMode="relative" ptsTypes="AAAA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85185E-6 L 0.00013 0.0773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85185E-6 L 0.00013 0.07731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0" presetClass="path" presetSubtype="0" accel="25000" decel="2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849 0 L 0.06849 -0.18102 L 0.13503 -0.18102 " pathEditMode="relative" ptsTypes="AAAA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5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Tools Used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0744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Data Labeling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331462" y="165681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312" y="3027015"/>
            <a:ext cx="1143606" cy="1143606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190945" y="3219760"/>
            <a:ext cx="534416" cy="47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21493" y="3903436"/>
            <a:ext cx="1716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네트워크를 이용해 </a:t>
            </a:r>
            <a:endParaRPr lang="en-US" altLang="ko-KR" sz="1200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200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직접만든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도로를 따라</a:t>
            </a:r>
            <a:endParaRPr lang="en-US" altLang="ko-KR" sz="1200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키보드로 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RC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 조종</a:t>
            </a:r>
            <a:endParaRPr lang="ko-KR" altLang="en-US" sz="12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241" y="2880993"/>
            <a:ext cx="2466975" cy="1847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688" y="4023010"/>
            <a:ext cx="681745" cy="542692"/>
          </a:xfrm>
          <a:prstGeom prst="rect">
            <a:avLst/>
          </a:prstGeom>
        </p:spPr>
      </p:pic>
      <p:pic>
        <p:nvPicPr>
          <p:cNvPr id="10" name="Picture 2" descr="íì¼:external/www.raspberrypi.org/pi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88" y="3606815"/>
            <a:ext cx="681745" cy="45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1846" y="4050696"/>
            <a:ext cx="515006" cy="515006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8317680" y="3331093"/>
            <a:ext cx="534416" cy="47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84225" y="3154958"/>
            <a:ext cx="2537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Pi camera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실시간으로 사진을 찍고 이미지를 픽셀로 변환</a:t>
            </a:r>
            <a:endParaRPr lang="en-US" altLang="ko-KR" sz="1200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당시 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RC</a:t>
            </a:r>
            <a:r>
              <a:rPr lang="ko-KR" altLang="en-US" sz="1200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카의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1200" dirty="0" err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주행방향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정보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키보드 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: 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앞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뒤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왼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오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함께</a:t>
            </a:r>
            <a:endParaRPr lang="en-US" altLang="ko-KR" sz="1200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2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</a:t>
            </a:r>
            <a:r>
              <a:rPr lang="ko-KR" altLang="en-US" sz="1200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행렬 데이터로 저장 </a:t>
            </a:r>
            <a:endParaRPr lang="ko-KR" altLang="en-US" sz="12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84225" y="4308199"/>
            <a:ext cx="2610196" cy="33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레이블 된 데이터 생성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64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Motivation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Recently, many companies are developing self-driving cars. As this is a technology that is emerging these days, it is worth learning about so much that I thought about making products that use self-driving technology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When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 was thinking about what I could do with self-driving technology, I decided to develop a technology that could help the disabled.</a:t>
            </a:r>
            <a:endParaRPr lang="ko-KR" altLang="en-US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Development method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C, C++, Python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등의 기초적인 프로그래밍 지식 습득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컴퓨터 비전에 대한 기본적인 이해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인공 신경망에 대한 기초적인 지식 습득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ko-KR" altLang="en-US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557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54002" y="636542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How to use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9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1. RC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카 전원을 </a:t>
            </a:r>
            <a:r>
              <a:rPr lang="ko-KR" altLang="en-US" dirty="0">
                <a:latin typeface="나눔고딕 Light" pitchFamily="50" charset="-127"/>
                <a:ea typeface="나눔고딕 Light" pitchFamily="50" charset="-127"/>
              </a:rPr>
              <a:t>켠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다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2.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인식할 수 있는 도로에 배치 한다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3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자율주행 하는 차량으로 부터 도움을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받는다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73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Running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 lnSpcReduction="10000"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참여 인원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(4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명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):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김무선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강문재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이준서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,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김석준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0: R&amp;E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를 통하여 컴퓨터 공학과 윤은영 교수님께 다양한 지도</a:t>
            </a:r>
            <a:r>
              <a:rPr lang="ko-KR" altLang="en-US" dirty="0">
                <a:latin typeface="나눔고딕 Light" pitchFamily="50" charset="-127"/>
                <a:ea typeface="나눔고딕 Light" pitchFamily="50" charset="-127"/>
              </a:rPr>
              <a:t>를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받음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1: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라즈베리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파이를 통한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카 기본적인 작동 테스트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2: RNN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과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CNN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을 활용하여 자율주행 인공지능 개발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3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자율주행 인공지능 학습에 사용할 데이터 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라벨링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4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위 데이터를 이용하여 자율주행 인공지능 학습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5: </a:t>
            </a: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Wifi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를 이용하여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err="1" smtClean="0">
                <a:latin typeface="나눔고딕 Light" pitchFamily="50" charset="-127"/>
                <a:ea typeface="나눔고딕 Light" pitchFamily="50" charset="-127"/>
              </a:rPr>
              <a:t>카와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TCP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서버간 통신을 통해 자율주행 구현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6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: 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기본적인 코스 제작 후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카 자율주행 테스트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255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6130794" cy="65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Demo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8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err="1" smtClean="0">
                <a:latin typeface="나눔고딕 Light" pitchFamily="50" charset="-127"/>
                <a:ea typeface="나눔고딕 Light" pitchFamily="50" charset="-127"/>
              </a:rPr>
              <a:t>AlphaBot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 3: Infrared Line Tracking - </a:t>
            </a:r>
            <a:r>
              <a:rPr lang="en-US" altLang="ko-KR" u="sng" dirty="0" smtClean="0">
                <a:hlinkClick r:id="rId2"/>
              </a:rPr>
              <a:t>https</a:t>
            </a:r>
            <a:r>
              <a:rPr lang="en-US" altLang="ko-KR" u="sng" dirty="0">
                <a:hlinkClick r:id="rId2"/>
              </a:rPr>
              <a:t>://</a:t>
            </a:r>
            <a:r>
              <a:rPr lang="en-US" altLang="ko-KR" u="sng" dirty="0" smtClean="0">
                <a:hlinkClick r:id="rId2"/>
              </a:rPr>
              <a:t>youtu.be/5Nc4KturL-U</a:t>
            </a:r>
            <a:endParaRPr lang="en-US" altLang="ko-KR" u="sng" dirty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u="sng" dirty="0" smtClean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76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 Diagram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" name="AutoShape 2" descr="RC CAR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AutoShape 4" descr="RC CAR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" name="AutoShape 6" descr="RC CAR transparent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127" name="Picture 7" descr="C:\Users\USER\Desktop\184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877" y="3741035"/>
            <a:ext cx="1271837" cy="12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877" y="2731744"/>
            <a:ext cx="1171227" cy="117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2" name="Picture 12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464" y="2799316"/>
            <a:ext cx="608239" cy="60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network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44" y="2966828"/>
            <a:ext cx="1548414" cy="154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107" y="3951958"/>
            <a:ext cx="608239" cy="60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035147" y="3844227"/>
            <a:ext cx="608239" cy="60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816449" y="2887293"/>
            <a:ext cx="608239" cy="60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6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AutoShape 18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AutoShape 20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5" name="AutoShape 22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6" name="AutoShape 24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0" name="AutoShape 26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3874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1" name="AutoShape 28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398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2" name="AutoShape 30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922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3" name="AutoShape 32" descr="deep neural network icon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446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153" name="Picture 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25" y="2554601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Shape 388"/>
          <p:cNvSpPr/>
          <p:nvPr/>
        </p:nvSpPr>
        <p:spPr>
          <a:xfrm>
            <a:off x="3138966" y="2040225"/>
            <a:ext cx="1574380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 fontScale="92500"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Raspberry Pi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31" name="Shape 388"/>
          <p:cNvSpPr/>
          <p:nvPr/>
        </p:nvSpPr>
        <p:spPr>
          <a:xfrm>
            <a:off x="9285497" y="1958580"/>
            <a:ext cx="1574380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CNN, RNN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32" name="Shape 388"/>
          <p:cNvSpPr/>
          <p:nvPr/>
        </p:nvSpPr>
        <p:spPr>
          <a:xfrm>
            <a:off x="6449815" y="2135723"/>
            <a:ext cx="1083443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Server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33" name="Shape 388"/>
          <p:cNvSpPr/>
          <p:nvPr/>
        </p:nvSpPr>
        <p:spPr>
          <a:xfrm>
            <a:off x="3480705" y="4676495"/>
            <a:ext cx="837495" cy="59602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 fontScale="85000" lnSpcReduction="10000"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RC</a:t>
            </a:r>
            <a:r>
              <a:rPr lang="ko-KR" altLang="en-US" sz="2000" dirty="0">
                <a:latin typeface="나눔고딕 Light" pitchFamily="50" charset="-127"/>
                <a:ea typeface="나눔고딕 Light" pitchFamily="50" charset="-127"/>
              </a:rPr>
              <a:t> </a:t>
            </a:r>
            <a:r>
              <a:rPr lang="en-US" altLang="ko-KR" sz="2000" dirty="0" smtClean="0">
                <a:latin typeface="나눔고딕 Light" pitchFamily="50" charset="-127"/>
                <a:ea typeface="나눔고딕 Light" pitchFamily="50" charset="-127"/>
              </a:rPr>
              <a:t>car</a:t>
            </a:r>
            <a:endParaRPr lang="ko-KR" altLang="en-US" sz="1000" dirty="0" smtClean="0">
              <a:latin typeface="나눔고딕 Light" pitchFamily="50" charset="-127"/>
              <a:ea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028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PROCESS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OF</a:t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OUR 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</a:t>
            </a:r>
            <a:endParaRPr lang="ru-RU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78304" y="2454716"/>
            <a:ext cx="1666065" cy="5041459"/>
            <a:chOff x="-240163" y="-282677"/>
            <a:chExt cx="2128090" cy="6439536"/>
          </a:xfrm>
        </p:grpSpPr>
        <p:sp>
          <p:nvSpPr>
            <p:cNvPr id="13" name="Shape 505"/>
            <p:cNvSpPr/>
            <p:nvPr/>
          </p:nvSpPr>
          <p:spPr>
            <a:xfrm>
              <a:off x="835970" y="701882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START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6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17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도우미 로봇은</a:t>
              </a:r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..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나눔고딕 Light" pitchFamily="50" charset="-127"/>
                  <a:ea typeface="나눔고딕 Light" pitchFamily="50" charset="-127"/>
                </a:rPr>
                <a:t>시청각장애인들의 보행에 도움을 주는 자율주행 로봇이다</a:t>
              </a:r>
              <a:r>
                <a:rPr lang="en-US" altLang="ko-KR" sz="1200" dirty="0" smtClean="0">
                  <a:latin typeface="나눔고딕 Light" pitchFamily="50" charset="-127"/>
                  <a:ea typeface="나눔고딕 Light" pitchFamily="50" charset="-127"/>
                </a:rPr>
                <a:t>.</a:t>
              </a:r>
              <a:endParaRPr sz="1200" dirty="0">
                <a:latin typeface="나눔고딕 Light" pitchFamily="50" charset="-127"/>
              </a:endParaRPr>
            </a:p>
          </p:txBody>
        </p:sp>
        <p:grpSp>
          <p:nvGrpSpPr>
            <p:cNvPr id="19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0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41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 rot="10800000">
            <a:off x="5911325" y="-23995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11" name="Shape 507"/>
          <p:cNvSpPr/>
          <p:nvPr/>
        </p:nvSpPr>
        <p:spPr>
          <a:xfrm>
            <a:off x="5201895" y="3143814"/>
            <a:ext cx="1418882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Group 503"/>
          <p:cNvGrpSpPr/>
          <p:nvPr/>
        </p:nvGrpSpPr>
        <p:grpSpPr>
          <a:xfrm>
            <a:off x="8164037" y="4730953"/>
            <a:ext cx="2530695" cy="1959239"/>
            <a:chOff x="0" y="879100"/>
            <a:chExt cx="5206950" cy="4031169"/>
          </a:xfrm>
        </p:grpSpPr>
        <p:sp>
          <p:nvSpPr>
            <p:cNvPr id="26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 fontScale="77500" lnSpcReduction="20000"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Receiving Camera Data</a:t>
              </a:r>
            </a:p>
          </p:txBody>
        </p:sp>
        <p:sp>
          <p:nvSpPr>
            <p:cNvPr id="27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나눔고딕 Light" pitchFamily="50" charset="-127"/>
                  <a:ea typeface="나눔고딕 Light" panose="020D0904000000000000" pitchFamily="50" charset="-127"/>
                </a:rPr>
                <a:t>The server PC receives camera data </a:t>
              </a:r>
              <a:r>
                <a:rPr lang="en-US" altLang="ko-KR" sz="1400" dirty="0" smtClean="0">
                  <a:latin typeface="나눔고딕 Light" pitchFamily="50" charset="-127"/>
                  <a:ea typeface="나눔고딕 Light" panose="020D0904000000000000" pitchFamily="50" charset="-127"/>
                </a:rPr>
                <a:t>from </a:t>
              </a:r>
              <a:r>
                <a:rPr lang="en-US" altLang="ko-KR" sz="1400" dirty="0">
                  <a:latin typeface="나눔고딕 Light" pitchFamily="50" charset="-127"/>
                  <a:ea typeface="나눔고딕 Light" panose="020D0904000000000000" pitchFamily="50" charset="-127"/>
                </a:rPr>
                <a:t>Raspberry Pi via network </a:t>
              </a:r>
            </a:p>
          </p:txBody>
        </p:sp>
        <p:grpSp>
          <p:nvGrpSpPr>
            <p:cNvPr id="28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1400720" y="575665"/>
            <a:ext cx="2530695" cy="1586511"/>
            <a:chOff x="0" y="879100"/>
            <a:chExt cx="5206950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Network Socket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 smtClean="0">
                  <a:latin typeface="나눔고딕 Light" pitchFamily="50" charset="-127"/>
                </a:rPr>
                <a:t>We used network sockets on Python for the communication between the server PC and Raspberry Pi</a:t>
              </a:r>
              <a:endParaRPr sz="1400" dirty="0">
                <a:latin typeface="나눔고딕 Light" pitchFamily="50" charset="-127"/>
              </a:endParaRPr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151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>
            <a:off x="3616008" y="-224143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11" name="Shape 507"/>
          <p:cNvSpPr/>
          <p:nvPr/>
        </p:nvSpPr>
        <p:spPr>
          <a:xfrm>
            <a:off x="5201895" y="3143814"/>
            <a:ext cx="1418882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Group 503"/>
          <p:cNvGrpSpPr/>
          <p:nvPr/>
        </p:nvGrpSpPr>
        <p:grpSpPr>
          <a:xfrm>
            <a:off x="8164037" y="4730953"/>
            <a:ext cx="2530695" cy="1959239"/>
            <a:chOff x="0" y="879100"/>
            <a:chExt cx="5206950" cy="4031169"/>
          </a:xfrm>
        </p:grpSpPr>
        <p:sp>
          <p:nvSpPr>
            <p:cNvPr id="26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Steering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 smtClean="0">
                  <a:latin typeface="나눔고딕 Light" pitchFamily="50" charset="-127"/>
                  <a:ea typeface="나눔고딕 Light" pitchFamily="50" charset="-127"/>
                </a:rPr>
                <a:t>Raspberry Pi receives the direction data from the server PC, and it autonomously steers the motors</a:t>
              </a:r>
              <a:endParaRPr sz="1400" dirty="0">
                <a:latin typeface="나눔고딕 Light" pitchFamily="50" charset="-127"/>
              </a:endParaRPr>
            </a:p>
          </p:txBody>
        </p:sp>
        <p:grpSp>
          <p:nvGrpSpPr>
            <p:cNvPr id="28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1400720" y="575665"/>
            <a:ext cx="2530695" cy="1586511"/>
            <a:chOff x="0" y="879100"/>
            <a:chExt cx="5206950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altLang="ko-KR" sz="2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Neural Network</a:t>
              </a: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나눔고딕 Light" pitchFamily="50" charset="-127"/>
                  <a:ea typeface="나눔고딕 Light" panose="020D0904000000000000" pitchFamily="50" charset="-127"/>
                </a:rPr>
                <a:t>The server pc runs some neural networks to determine the direction</a:t>
              </a:r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242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PROCESS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OF</a:t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OUR 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</a:t>
            </a:r>
            <a:endParaRPr lang="ru-RU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78304" y="-546381"/>
            <a:ext cx="1666065" cy="4650665"/>
            <a:chOff x="-240163" y="-4116026"/>
            <a:chExt cx="2128090" cy="5940369"/>
          </a:xfrm>
        </p:grpSpPr>
        <p:sp>
          <p:nvSpPr>
            <p:cNvPr id="13" name="Shape 505"/>
            <p:cNvSpPr/>
            <p:nvPr/>
          </p:nvSpPr>
          <p:spPr>
            <a:xfrm>
              <a:off x="835970" y="-4116026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FINISH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28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29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자율주행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>
                  <a:latin typeface="나눔고딕 Light" pitchFamily="50" charset="-127"/>
                  <a:ea typeface="나눔고딕 Light" pitchFamily="50" charset="-127"/>
                </a:rPr>
                <a:t>전달 받은 신호를 통하여 </a:t>
              </a:r>
              <a:r>
                <a:rPr lang="en-US" altLang="ko-KR" sz="1200" dirty="0" smtClean="0">
                  <a:latin typeface="나눔고딕 Light" pitchFamily="50" charset="-127"/>
                  <a:ea typeface="나눔고딕 Light" pitchFamily="50" charset="-127"/>
                </a:rPr>
                <a:t>RC</a:t>
              </a:r>
              <a:r>
                <a:rPr lang="ko-KR" altLang="en-US" sz="1200" dirty="0" err="1" smtClean="0">
                  <a:latin typeface="나눔고딕 Light" pitchFamily="50" charset="-127"/>
                  <a:ea typeface="나눔고딕 Light" pitchFamily="50" charset="-127"/>
                </a:rPr>
                <a:t>카의</a:t>
              </a:r>
              <a:r>
                <a:rPr lang="ko-KR" altLang="en-US" sz="1200" dirty="0" smtClean="0">
                  <a:latin typeface="나눔고딕 Light" pitchFamily="50" charset="-127"/>
                  <a:ea typeface="나눔고딕 Light" pitchFamily="50" charset="-127"/>
                </a:rPr>
                <a:t> 자율주행 시행 및 이를 통하여 시청각장애인을 도움</a:t>
              </a:r>
              <a:endParaRPr sz="1200" dirty="0">
                <a:latin typeface="나눔고딕 Light" pitchFamily="50" charset="-127"/>
              </a:endParaRPr>
            </a:p>
          </p:txBody>
        </p:sp>
        <p:grpSp>
          <p:nvGrpSpPr>
            <p:cNvPr id="31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32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3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9234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260224"/>
            <a:ext cx="11696699" cy="633107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6804" y="2416233"/>
            <a:ext cx="2988896" cy="6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FINISH</a:t>
            </a:r>
          </a:p>
          <a:p>
            <a:pPr eaLnBrk="1" hangingPunct="1"/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OUR</a:t>
            </a:r>
            <a:b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</a:br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PRESENTATION</a:t>
            </a: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/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THANK YOU</a:t>
            </a:r>
            <a:endParaRPr lang="ru-RU" altLang="ko-KR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Freeform 92"/>
          <p:cNvSpPr>
            <a:spLocks/>
          </p:cNvSpPr>
          <p:nvPr/>
        </p:nvSpPr>
        <p:spPr bwMode="auto">
          <a:xfrm>
            <a:off x="11659814" y="6317895"/>
            <a:ext cx="275010" cy="243879"/>
          </a:xfrm>
          <a:custGeom>
            <a:avLst/>
            <a:gdLst>
              <a:gd name="T0" fmla="*/ 359 w 367"/>
              <a:gd name="T1" fmla="*/ 169 h 324"/>
              <a:gd name="T2" fmla="*/ 199 w 367"/>
              <a:gd name="T3" fmla="*/ 8 h 324"/>
              <a:gd name="T4" fmla="*/ 169 w 367"/>
              <a:gd name="T5" fmla="*/ 8 h 324"/>
              <a:gd name="T6" fmla="*/ 8 w 367"/>
              <a:gd name="T7" fmla="*/ 169 h 324"/>
              <a:gd name="T8" fmla="*/ 15 w 367"/>
              <a:gd name="T9" fmla="*/ 184 h 324"/>
              <a:gd name="T10" fmla="*/ 49 w 367"/>
              <a:gd name="T11" fmla="*/ 184 h 324"/>
              <a:gd name="T12" fmla="*/ 49 w 367"/>
              <a:gd name="T13" fmla="*/ 308 h 324"/>
              <a:gd name="T14" fmla="*/ 65 w 367"/>
              <a:gd name="T15" fmla="*/ 324 h 324"/>
              <a:gd name="T16" fmla="*/ 143 w 367"/>
              <a:gd name="T17" fmla="*/ 324 h 324"/>
              <a:gd name="T18" fmla="*/ 143 w 367"/>
              <a:gd name="T19" fmla="*/ 200 h 324"/>
              <a:gd name="T20" fmla="*/ 225 w 367"/>
              <a:gd name="T21" fmla="*/ 200 h 324"/>
              <a:gd name="T22" fmla="*/ 225 w 367"/>
              <a:gd name="T23" fmla="*/ 324 h 324"/>
              <a:gd name="T24" fmla="*/ 306 w 367"/>
              <a:gd name="T25" fmla="*/ 324 h 324"/>
              <a:gd name="T26" fmla="*/ 319 w 367"/>
              <a:gd name="T27" fmla="*/ 308 h 324"/>
              <a:gd name="T28" fmla="*/ 319 w 367"/>
              <a:gd name="T29" fmla="*/ 184 h 324"/>
              <a:gd name="T30" fmla="*/ 352 w 367"/>
              <a:gd name="T31" fmla="*/ 184 h 324"/>
              <a:gd name="T32" fmla="*/ 359 w 367"/>
              <a:gd name="T33" fmla="*/ 169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7" h="324">
                <a:moveTo>
                  <a:pt x="359" y="169"/>
                </a:moveTo>
                <a:cubicBezTo>
                  <a:pt x="199" y="8"/>
                  <a:pt x="199" y="8"/>
                  <a:pt x="199" y="8"/>
                </a:cubicBezTo>
                <a:cubicBezTo>
                  <a:pt x="190" y="0"/>
                  <a:pt x="177" y="0"/>
                  <a:pt x="169" y="8"/>
                </a:cubicBezTo>
                <a:cubicBezTo>
                  <a:pt x="8" y="169"/>
                  <a:pt x="8" y="169"/>
                  <a:pt x="8" y="169"/>
                </a:cubicBezTo>
                <a:cubicBezTo>
                  <a:pt x="0" y="177"/>
                  <a:pt x="3" y="184"/>
                  <a:pt x="15" y="184"/>
                </a:cubicBezTo>
                <a:cubicBezTo>
                  <a:pt x="49" y="184"/>
                  <a:pt x="49" y="184"/>
                  <a:pt x="49" y="184"/>
                </a:cubicBezTo>
                <a:cubicBezTo>
                  <a:pt x="49" y="308"/>
                  <a:pt x="49" y="308"/>
                  <a:pt x="49" y="308"/>
                </a:cubicBezTo>
                <a:cubicBezTo>
                  <a:pt x="49" y="317"/>
                  <a:pt x="49" y="324"/>
                  <a:pt x="65" y="324"/>
                </a:cubicBezTo>
                <a:cubicBezTo>
                  <a:pt x="143" y="324"/>
                  <a:pt x="143" y="324"/>
                  <a:pt x="143" y="324"/>
                </a:cubicBezTo>
                <a:cubicBezTo>
                  <a:pt x="143" y="200"/>
                  <a:pt x="143" y="200"/>
                  <a:pt x="143" y="200"/>
                </a:cubicBezTo>
                <a:cubicBezTo>
                  <a:pt x="225" y="200"/>
                  <a:pt x="225" y="200"/>
                  <a:pt x="225" y="200"/>
                </a:cubicBezTo>
                <a:cubicBezTo>
                  <a:pt x="225" y="324"/>
                  <a:pt x="225" y="324"/>
                  <a:pt x="225" y="324"/>
                </a:cubicBezTo>
                <a:cubicBezTo>
                  <a:pt x="306" y="324"/>
                  <a:pt x="306" y="324"/>
                  <a:pt x="306" y="324"/>
                </a:cubicBezTo>
                <a:cubicBezTo>
                  <a:pt x="319" y="324"/>
                  <a:pt x="319" y="317"/>
                  <a:pt x="319" y="308"/>
                </a:cubicBezTo>
                <a:cubicBezTo>
                  <a:pt x="319" y="184"/>
                  <a:pt x="319" y="184"/>
                  <a:pt x="319" y="184"/>
                </a:cubicBezTo>
                <a:cubicBezTo>
                  <a:pt x="352" y="184"/>
                  <a:pt x="352" y="184"/>
                  <a:pt x="352" y="184"/>
                </a:cubicBezTo>
                <a:cubicBezTo>
                  <a:pt x="364" y="184"/>
                  <a:pt x="367" y="177"/>
                  <a:pt x="359" y="169"/>
                </a:cubicBezTo>
                <a:close/>
              </a:path>
            </a:pathLst>
          </a:custGeom>
          <a:solidFill>
            <a:srgbClr val="B883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>
              <a:latin typeface="나눔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0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Outline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8951372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Launching Object Detection through 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OpenCV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of information entered in </a:t>
            </a:r>
            <a:r>
              <a:rPr lang="en-US" altLang="ko-KR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Pi Camera.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Determine the driving judgment and driving strategy through CNN and RNN and create the driving path based on the driving strategy determined.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Transmits artificial intelligence into RC cars through 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Wifi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communication and implements vehicle control based on this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decision.</a:t>
            </a:r>
          </a:p>
          <a:p>
            <a:pPr fontAlgn="base">
              <a:lnSpc>
                <a:spcPct val="120000"/>
              </a:lnSpc>
            </a:pPr>
            <a:r>
              <a:rPr lang="ko-KR" altLang="en-US" dirty="0" smtClean="0">
                <a:latin typeface="나눔고딕 Light" pitchFamily="50" charset="-127"/>
                <a:ea typeface="나눔고딕 Light" pitchFamily="50" charset="-127"/>
              </a:rPr>
              <a:t> 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30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HW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4475686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b="1" dirty="0" err="1" smtClean="0">
                <a:latin typeface="나눔고딕 Light" pitchFamily="50" charset="-127"/>
                <a:ea typeface="나눔고딕 Light" pitchFamily="50" charset="-127"/>
              </a:rPr>
              <a:t>AlphaBot</a:t>
            </a:r>
            <a:r>
              <a:rPr lang="en-US" altLang="ko-KR" b="1" dirty="0" smtClean="0">
                <a:latin typeface="나눔고딕 Light" pitchFamily="50" charset="-127"/>
                <a:ea typeface="나눔고딕 Light" pitchFamily="50" charset="-127"/>
              </a:rPr>
              <a:t> 3</a:t>
            </a:r>
          </a:p>
          <a:p>
            <a:pPr fontAlgn="base">
              <a:lnSpc>
                <a:spcPct val="150000"/>
              </a:lnSpc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Camera rotation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Uses two 3.4V lithium ion batteries</a:t>
            </a: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Why we selected this: It supports many programs by mounting Raspberry Pi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고딕 Light" pitchFamily="50" charset="-127"/>
              <a:ea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1026" name="Picture 2" descr="alpha bot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774" y="1845198"/>
            <a:ext cx="4379701" cy="43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6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HW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hape 388"/>
              <p:cNvSpPr/>
              <p:nvPr/>
            </p:nvSpPr>
            <p:spPr>
              <a:xfrm>
                <a:off x="2469103" y="2135723"/>
                <a:ext cx="4475686" cy="3936831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38100" tIns="38100" rIns="38100" bIns="38100">
                <a:normAutofit/>
              </a:bodyPr>
              <a:lstStyle/>
              <a:p>
                <a:r>
                  <a:rPr lang="en-US" altLang="ko-KR" b="1" dirty="0" smtClean="0">
                    <a:solidFill>
                      <a:srgbClr val="000000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Range Rover RC Car</a:t>
                </a:r>
                <a:endParaRPr lang="en-US" altLang="ko-KR" b="1" dirty="0" smtClean="0">
                  <a:solidFill>
                    <a:srgbClr val="000000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dirty="0" smtClean="0">
                  <a:latin typeface="나눔고딕 Light" pitchFamily="50" charset="-127"/>
                  <a:ea typeface="나눔고딕 Light" pitchFamily="50" charset="-127"/>
                </a:endParaRPr>
              </a:p>
              <a:p>
                <a:pPr marL="285750" indent="-285750" fontAlgn="base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나눔고딕 Light" pitchFamily="50" charset="-127"/>
                    <a:ea typeface="나눔고딕 Light" pitchFamily="50" charset="-127"/>
                  </a:rPr>
                  <a:t>Size: 34cm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 smtClean="0">
                    <a:latin typeface="나눔고딕 Light" pitchFamily="50" charset="-127"/>
                    <a:ea typeface="Cambria Math" panose="02040503050406030204" pitchFamily="18" charset="0"/>
                  </a:rPr>
                  <a:t>15.16cm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 smtClean="0">
                    <a:latin typeface="나눔고딕 Light" pitchFamily="50" charset="-127"/>
                    <a:ea typeface="Cambria Math" panose="02040503050406030204" pitchFamily="18" charset="0"/>
                  </a:rPr>
                  <a:t>12.43cm</a:t>
                </a:r>
              </a:p>
              <a:p>
                <a:pPr marL="285750" indent="-285750" fontAlgn="base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The main body uses AA batteries and the controller uses 9V batteries</a:t>
                </a:r>
                <a:r>
                  <a:rPr lang="en-US" altLang="ko-KR" dirty="0" smtClean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.</a:t>
                </a:r>
                <a:endPara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285750" indent="-285750" fontAlgn="base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The frequency is 40 Hz and the control distance is 7-10 meters.</a:t>
                </a:r>
              </a:p>
            </p:txBody>
          </p:sp>
        </mc:Choice>
        <mc:Fallback>
          <p:sp>
            <p:nvSpPr>
              <p:cNvPr id="10" name="Shape 3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03" y="2135723"/>
                <a:ext cx="4475686" cy="3936831"/>
              </a:xfrm>
              <a:prstGeom prst="rect">
                <a:avLst/>
              </a:prstGeom>
              <a:blipFill>
                <a:blip r:embed="rId2"/>
                <a:stretch>
                  <a:fillRect l="-2316" t="-929" r="-1907"/>
                </a:stretch>
              </a:blipFill>
              <a:ln w="3175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624" y="2389638"/>
            <a:ext cx="4305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dirty="0"/>
              <a:t>Reasons for changing HW 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2" y="2135723"/>
            <a:ext cx="8675147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lIns="38100" tIns="38100" rIns="38100" bIns="3810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Attempted </a:t>
            </a:r>
            <a:r>
              <a:rPr lang="en-US" altLang="ko-KR" dirty="0"/>
              <a:t>to use Alpha Bot for price and efficiency, and for linkages with Raspberry 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However, the RPM of both wheels was different, so we bought new hardware.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It was decided to use RC cars because they had excellent directional switching and propulsion compared to kit products.</a:t>
            </a:r>
            <a:endParaRPr lang="ko-KR" altLang="en-US"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501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HW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3"/>
            <a:ext cx="3887767" cy="3936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rPr lang="en-US" altLang="ko-KR" b="1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RPi</a:t>
            </a:r>
            <a:r>
              <a:rPr lang="en-US" altLang="ko-KR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Camera (B</a:t>
            </a:r>
            <a:r>
              <a:rPr lang="en-US" altLang="ko-KR" b="1" dirty="0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  <a:p>
            <a:endParaRPr lang="en-US" altLang="ko-KR" b="1" dirty="0" smtClean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Raspberry Pi Camera (B) Rev 2.0 with 1/4 inch 5MP OV5647 sensor is used. This camera can produce up to 1080p of images.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1026" name="Picture 2" descr="RPi Camera (B)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870" y="2135723"/>
            <a:ext cx="4438650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44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HW Component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06377" y="1704648"/>
            <a:ext cx="4289948" cy="47222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 fontScale="92500" lnSpcReduction="10000"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b="1" dirty="0" smtClean="0">
                <a:latin typeface="나눔고딕 Light" pitchFamily="50" charset="-127"/>
                <a:ea typeface="나눔고딕 Light" pitchFamily="50" charset="-127"/>
              </a:rPr>
              <a:t>Raspberry Pi 3 model B</a:t>
            </a:r>
          </a:p>
          <a:p>
            <a:pPr fontAlgn="base">
              <a:lnSpc>
                <a:spcPct val="150000"/>
              </a:lnSpc>
            </a:pP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CPU: 1.2GHz </a:t>
            </a: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ARM Cortex-A53 MP4</a:t>
            </a:r>
            <a:endParaRPr lang="en-US" altLang="ko-KR" dirty="0" smtClean="0">
              <a:latin typeface="나눔고딕 Light" pitchFamily="50" charset="-127"/>
              <a:ea typeface="나눔고딕 Light" pitchFamily="50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RAM: </a:t>
            </a: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1 GB </a:t>
            </a: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LPDDR2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나눔고딕 Light" pitchFamily="50" charset="-127"/>
                <a:ea typeface="나눔고딕 Light" pitchFamily="50" charset="-127"/>
              </a:rPr>
              <a:t>Price: $35.00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Reason for selection: Arduino was initially considered, but this was chosen instead of Arduino because the Raspberry Pi provides a more convenient use of the </a:t>
            </a:r>
            <a:r>
              <a:rPr lang="en-US" altLang="ko-KR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wifi</a:t>
            </a:r>
            <a:r>
              <a:rPr lang="en-US" altLang="ko-KR" dirty="0">
                <a:latin typeface="나눔고딕 Light" pitchFamily="50" charset="-127"/>
                <a:ea typeface="나눔고딕 Light" pitchFamily="50" charset="-127"/>
              </a:rPr>
              <a:t> function and provides more diverse functions than the Arduino one.</a:t>
            </a: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2050" name="Picture 2" descr="íì¼:external/www.raspberrypi.org/pi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585" y="1997598"/>
            <a:ext cx="5213011" cy="347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5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Light" pitchFamily="50" charset="-127"/>
              <a:ea typeface="나눔고딕 Light" pitchFamily="50" charset="-127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Distinction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23545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normAutofit fontScale="85000"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장애인들을 돕기 위한 기존의 제품들은 사용자가 어떤 장애를 가지고 있는지에 따라 별도의 제품을 사용해야만 했던 반면</a:t>
            </a:r>
            <a:r>
              <a:rPr lang="en-US" altLang="ko-KR" dirty="0"/>
              <a:t>, </a:t>
            </a:r>
            <a:r>
              <a:rPr lang="ko-KR" altLang="en-US" dirty="0"/>
              <a:t>우리의 도우미 </a:t>
            </a:r>
            <a:r>
              <a:rPr lang="en-US" altLang="ko-KR" dirty="0"/>
              <a:t>RC</a:t>
            </a:r>
            <a:r>
              <a:rPr lang="ko-KR" altLang="en-US" dirty="0" err="1"/>
              <a:t>카는</a:t>
            </a:r>
            <a:r>
              <a:rPr lang="ko-KR" altLang="en-US" dirty="0"/>
              <a:t> 시각</a:t>
            </a:r>
            <a:r>
              <a:rPr lang="en-US" altLang="ko-KR" dirty="0"/>
              <a:t>, </a:t>
            </a:r>
            <a:r>
              <a:rPr lang="ko-KR" altLang="en-US" dirty="0"/>
              <a:t>청각의 구별 없이 시각장애인과 청각장애인에게 도움을 줄 수 있는 기능을 동시에 가지고 </a:t>
            </a:r>
            <a:r>
              <a:rPr lang="ko-KR" altLang="en-US" dirty="0" smtClean="0"/>
              <a:t>있어 범용성이 </a:t>
            </a:r>
            <a:r>
              <a:rPr lang="ko-KR" altLang="en-US" dirty="0"/>
              <a:t>높다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기존의 </a:t>
            </a:r>
            <a:r>
              <a:rPr lang="ko-KR" altLang="en-US" dirty="0"/>
              <a:t>여러 제품에 적용된 기술들</a:t>
            </a:r>
            <a:r>
              <a:rPr lang="en-US" altLang="ko-KR" dirty="0"/>
              <a:t>, </a:t>
            </a:r>
            <a:r>
              <a:rPr lang="ko-KR" altLang="en-US" dirty="0"/>
              <a:t>예를 들면 음성인식이나 </a:t>
            </a:r>
            <a:r>
              <a:rPr lang="en-US" altLang="ko-KR" dirty="0"/>
              <a:t>TTS</a:t>
            </a:r>
            <a:r>
              <a:rPr lang="ko-KR" altLang="en-US" dirty="0"/>
              <a:t>에 비해 최근 연구되기 시작한 자율주행 기술을 적용하여 장애인들의 생활을 보다 편리하게 해줄 수 있다는 점이 특징적이다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 smtClean="0">
              <a:latin typeface="나눔고딕 Light" pitchFamily="50" charset="-127"/>
              <a:ea typeface="나눔고딕 Light" pitchFamily="50" charset="-127"/>
            </a:endParaRPr>
          </a:p>
          <a:p>
            <a:pPr>
              <a:lnSpc>
                <a:spcPct val="150000"/>
              </a:lnSpc>
            </a:pPr>
            <a:endParaRPr dirty="0">
              <a:latin typeface="나눔고딕 Light" pitchFamily="50" charset="-127"/>
            </a:endParaRPr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5350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1005</Words>
  <Application>Microsoft Office PowerPoint</Application>
  <PresentationFormat>와이드스크린</PresentationFormat>
  <Paragraphs>188</Paragraphs>
  <Slides>29</Slides>
  <Notes>0</Notes>
  <HiddenSlides>6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2" baseType="lpstr">
      <vt:lpstr>Helvetica Light</vt:lpstr>
      <vt:lpstr>Lato Light</vt:lpstr>
      <vt:lpstr>Roboto Slab Regular</vt:lpstr>
      <vt:lpstr>나눔고딕 Light</vt:lpstr>
      <vt:lpstr>나눔스퀘어</vt:lpstr>
      <vt:lpstr>나눔스퀘어 Bold</vt:lpstr>
      <vt:lpstr>나눔스퀘어 ExtraBold</vt:lpstr>
      <vt:lpstr>맑은 고딕</vt:lpstr>
      <vt:lpstr>Arial</vt:lpstr>
      <vt:lpstr>Calibri</vt:lpstr>
      <vt:lpstr>Cambria Math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76</cp:revision>
  <dcterms:created xsi:type="dcterms:W3CDTF">2017-09-09T13:40:14Z</dcterms:created>
  <dcterms:modified xsi:type="dcterms:W3CDTF">2018-11-27T10:33:34Z</dcterms:modified>
</cp:coreProperties>
</file>