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6" r:id="rId3"/>
    <p:sldId id="304" r:id="rId4"/>
    <p:sldId id="257" r:id="rId5"/>
    <p:sldId id="266" r:id="rId6"/>
    <p:sldId id="307" r:id="rId7"/>
    <p:sldId id="308" r:id="rId8"/>
    <p:sldId id="309" r:id="rId9"/>
    <p:sldId id="302" r:id="rId10"/>
    <p:sldId id="305" r:id="rId11"/>
    <p:sldId id="265" r:id="rId12"/>
    <p:sldId id="283" r:id="rId13"/>
    <p:sldId id="278" r:id="rId14"/>
    <p:sldId id="285" r:id="rId15"/>
    <p:sldId id="293" r:id="rId16"/>
    <p:sldId id="287" r:id="rId17"/>
    <p:sldId id="279" r:id="rId18"/>
    <p:sldId id="288" r:id="rId19"/>
    <p:sldId id="269" r:id="rId20"/>
    <p:sldId id="270" r:id="rId21"/>
    <p:sldId id="271" r:id="rId22"/>
    <p:sldId id="296" r:id="rId23"/>
    <p:sldId id="291" r:id="rId24"/>
    <p:sldId id="282" r:id="rId25"/>
    <p:sldId id="258" r:id="rId26"/>
    <p:sldId id="259" r:id="rId27"/>
    <p:sldId id="280" r:id="rId28"/>
    <p:sldId id="261" r:id="rId29"/>
    <p:sldId id="289" r:id="rId30"/>
    <p:sldId id="297" r:id="rId31"/>
    <p:sldId id="295" r:id="rId32"/>
    <p:sldId id="272" r:id="rId33"/>
    <p:sldId id="273" r:id="rId34"/>
    <p:sldId id="294" r:id="rId35"/>
    <p:sldId id="262" r:id="rId36"/>
    <p:sldId id="30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FF66"/>
    <a:srgbClr val="66CCFF"/>
    <a:srgbClr val="99CCFF"/>
    <a:srgbClr val="6699FF"/>
    <a:srgbClr val="B8835C"/>
    <a:srgbClr val="E4B79C"/>
    <a:srgbClr val="E6D3C5"/>
    <a:srgbClr val="F9F4F1"/>
    <a:srgbClr val="EDD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00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204EB-1B18-4198-A377-0FD7A097A47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946F0-2123-4088-A6D0-1F4934C69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6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Nc4KturL-U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7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03896" y="5289424"/>
            <a:ext cx="4162865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Kyeongbuk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Science High School</a:t>
            </a: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6" y="2517392"/>
            <a:ext cx="5239998" cy="306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7737" y="3251628"/>
            <a:ext cx="433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deep learning, there are many nodes and connection.</a:t>
            </a:r>
          </a:p>
          <a:p>
            <a:endParaRPr lang="en-US" altLang="ko-KR" dirty="0"/>
          </a:p>
          <a:p>
            <a:r>
              <a:rPr lang="en-US" altLang="ko-KR" dirty="0" smtClean="0"/>
              <a:t>What we do is set up weights!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5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장애인들을 돕기 위한 기존의 제품들은 사용자가 어떤 장애를 가지고 있는지에 따라 별도의 제품을 사용해야만 했던 반면</a:t>
            </a:r>
            <a:r>
              <a:rPr lang="en-US" altLang="ko-KR" dirty="0"/>
              <a:t>, </a:t>
            </a:r>
            <a:r>
              <a:rPr lang="ko-KR" altLang="en-US" dirty="0"/>
              <a:t>우리의 도우미 </a:t>
            </a:r>
            <a:r>
              <a:rPr lang="en-US" altLang="ko-KR" dirty="0"/>
              <a:t>RC</a:t>
            </a:r>
            <a:r>
              <a:rPr lang="ko-KR" altLang="en-US" dirty="0" err="1"/>
              <a:t>카는</a:t>
            </a:r>
            <a:r>
              <a:rPr lang="ko-KR" altLang="en-US" dirty="0"/>
              <a:t> 시각</a:t>
            </a:r>
            <a:r>
              <a:rPr lang="en-US" altLang="ko-KR" dirty="0"/>
              <a:t>, </a:t>
            </a:r>
            <a:r>
              <a:rPr lang="ko-KR" altLang="en-US" dirty="0"/>
              <a:t>청각의 구별 없이 시각장애인과 청각장애인에게 도움을 줄 수 있는 기능을 동시에 가지고 </a:t>
            </a:r>
            <a:r>
              <a:rPr lang="ko-KR" altLang="en-US" dirty="0" smtClean="0"/>
              <a:t>있어 범용성이 </a:t>
            </a:r>
            <a:r>
              <a:rPr lang="ko-KR" altLang="en-US" dirty="0"/>
              <a:t>높다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/>
              <a:t>여러 제품에 적용된 기술들</a:t>
            </a:r>
            <a:r>
              <a:rPr lang="en-US" altLang="ko-KR" dirty="0"/>
              <a:t>, </a:t>
            </a:r>
            <a:r>
              <a:rPr lang="ko-KR" altLang="en-US" dirty="0"/>
              <a:t>예를 들면 음성인식이나 </a:t>
            </a:r>
            <a:r>
              <a:rPr lang="en-US" altLang="ko-KR" dirty="0"/>
              <a:t>TTS</a:t>
            </a:r>
            <a:r>
              <a:rPr lang="ko-KR" altLang="en-US" dirty="0"/>
              <a:t>에 비해 최근 연구되기 시작한 자율주행 기술을 적용하여 장애인들의 생활을 보다 편리하게 해줄 수 있다는 점이 특징적이다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Assignment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Moonjae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Kang: Configuring Raspberry Pi for the RC car, Writing the codes for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                        controlling the RC car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Mooseon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Writing the codes for neural networks, Re-assembling the RC car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Seokjun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Taking pictures, Writing the report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Juneseo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Lee: Managing our GitHub, Preparing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 3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Camera rotation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Uses two 3.4V lithium ion batteries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Why we selected this: It supports many programs by mounting Raspberry 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388"/>
              <p:cNvSpPr/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r>
                  <a:rPr lang="en-US" altLang="ko-KR" b="1" dirty="0" smtClean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Range Rover RC Car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latin typeface="나눔고딕 Light" pitchFamily="50" charset="-127"/>
                  <a:ea typeface="나눔고딕 Light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나눔고딕 Light" pitchFamily="50" charset="-127"/>
                    <a:ea typeface="나눔고딕 Light" pitchFamily="50" charset="-127"/>
                  </a:rPr>
                  <a:t>Size: 34cm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15.16cm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12.43cm</a:t>
                </a: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main body uses AA batteries and the controller uses 9V batteries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frequency is 40 Hz and the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controlling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distance is 7-10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meters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Shape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blipFill>
                <a:blip r:embed="rId2"/>
                <a:stretch>
                  <a:fillRect l="-2316" t="-929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9216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Reasons for </a:t>
            </a:r>
            <a:r>
              <a:rPr lang="en-US" altLang="ko-KR" sz="2800" dirty="0" smtClean="0"/>
              <a:t>Changing Hardware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2" y="2135723"/>
            <a:ext cx="867514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Attempted </a:t>
            </a:r>
            <a:r>
              <a:rPr lang="en-US" altLang="ko-KR" dirty="0"/>
              <a:t>to use </a:t>
            </a:r>
            <a:r>
              <a:rPr lang="en-US" altLang="ko-KR" dirty="0" err="1" smtClean="0"/>
              <a:t>AlphaBot</a:t>
            </a:r>
            <a:r>
              <a:rPr lang="en-US" altLang="ko-KR" dirty="0" smtClean="0"/>
              <a:t> </a:t>
            </a:r>
            <a:r>
              <a:rPr lang="en-US" altLang="ko-KR" dirty="0"/>
              <a:t>for price and efficiency, and for linkages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However, the RPM of both wheels was different, so we bought new hardware.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was decided to use RC cars because they had excellent directional switching and propulsion compared to kit products.</a:t>
            </a:r>
            <a:endParaRPr lang="ko-KR" altLang="en-US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0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388776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b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RPi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Camera (B</a:t>
            </a:r>
            <a:r>
              <a:rPr lang="en-US" altLang="ko-KR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endParaRPr lang="en-US" altLang="ko-KR" b="1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 Camera (B) Rev 2.0 with 1/4 inch 5MP OV5647 sensor is used. This camera can produce up to 1080p of images.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84812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704648"/>
            <a:ext cx="4289948" cy="4722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Price: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Reason for selection: Arduino was initially considered, but this was chosen instead of Arduino because the Raspberry Pi provides a more convenient use of the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function and provides more diverse functions than the Arduino one.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59" y="2532400"/>
            <a:ext cx="4597857" cy="3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Tools Used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Shape 388"/>
          <p:cNvSpPr/>
          <p:nvPr/>
        </p:nvSpPr>
        <p:spPr>
          <a:xfrm>
            <a:off x="2469102" y="2135723"/>
            <a:ext cx="877801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Python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1-2.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TFLearn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1-3.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Numpy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1-4.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SSH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PuTTY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2-2. Terminal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VNC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4250681"/>
            <a:ext cx="1828804" cy="2252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87" y="1705119"/>
            <a:ext cx="2289356" cy="269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14" y="2042286"/>
            <a:ext cx="3395777" cy="28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87378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Programming Language: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Server PC: Windows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Raspbian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10" y="4514628"/>
            <a:ext cx="3826946" cy="19134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84" y="3469196"/>
            <a:ext cx="243840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39" y="1983323"/>
            <a:ext cx="1784845" cy="22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1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403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Sequences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1587291"/>
            <a:ext cx="8951372" cy="4635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Getting various guidance from Professor Yoon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Eun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-young of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Computer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 Engineering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through R&amp;E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 basic operation of RC cars with raspberry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Development of Self-driving artificial intelligence using RNN and CNN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Label data for self-driving AI learning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artificial intelligence using the above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data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Implementation of self-driving technology through communication between 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RC car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 TCP server using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Wi-Fi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test of RC car after basic course construction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PC collects training data by human’s controlling the RC car with the keyboard.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receives visual data from Raspberry Pi via network socket.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runs artificial neural networks such as CNN, RNN, FC, so that it can determine the direction where the RC Car will go.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 receives the direction data from the server via network, and it automatically steers the motors. </a:t>
            </a: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294330" y="29112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88554" y="37880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40304" y="289832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740304" y="41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40305" y="50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-0.00052 0.0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381137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280208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61" y="303716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42" y="262494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2913883" y="211056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187026" y="2028920"/>
            <a:ext cx="133561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224732" y="220606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255622" y="474683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907453" y="2936862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4837113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671104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7726155" y="2936861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Receiving Camera Data</a:t>
              </a: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receives camera data </a:t>
              </a:r>
              <a:r>
                <a:rPr lang="en-US" altLang="ko-KR" sz="1400" dirty="0" smtClean="0">
                  <a:latin typeface="나눔고딕 Light" pitchFamily="50" charset="-127"/>
                  <a:ea typeface="나눔고딕 Light" panose="020D0904000000000000" pitchFamily="50" charset="-127"/>
                </a:rPr>
                <a:t>from </a:t>
              </a: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Raspberry Pi via network </a:t>
              </a: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 Socket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</a:rPr>
                <a:t>We used network sockets on Python for the communication between the server PC and Raspberry Pi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16008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Steering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  <a:ea typeface="나눔고딕 Light" pitchFamily="50" charset="-127"/>
                </a:rPr>
                <a:t>Raspberry Pi receives the direction data from the server PC, and it autonomously steers the motors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runs some neural networks to determine the direction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Data Labeling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661213" y="3650833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3383" y="4334509"/>
            <a:ext cx="171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Control the car along the rode model with a keyboard via network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945287" y="3650832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9721" y="3154958"/>
            <a:ext cx="253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실시간으로 사진을 찍고 이미지를 픽셀로 변환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카의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주행방향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정보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함께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행렬 데이터로 저장 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79721" y="4308199"/>
            <a:ext cx="2610196" cy="33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레이블 된 데이터 생성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61" y="2793585"/>
            <a:ext cx="1800000" cy="180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6" y="298774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ontents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Motivation and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Effects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What is machine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learning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How to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use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4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Network Socket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An </a:t>
            </a:r>
            <a:r>
              <a:rPr lang="ko-KR" altLang="ko-KR" dirty="0" err="1" smtClean="0"/>
              <a:t>internal</a:t>
            </a:r>
            <a:r>
              <a:rPr lang="ko-KR" altLang="ko-KR" dirty="0" smtClean="0"/>
              <a:t> </a:t>
            </a:r>
            <a:r>
              <a:rPr lang="ko-KR" altLang="ko-KR" dirty="0" err="1"/>
              <a:t>endpoint</a:t>
            </a:r>
            <a:r>
              <a:rPr lang="ko-KR" altLang="ko-KR" dirty="0"/>
              <a:t>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sending</a:t>
            </a:r>
            <a:r>
              <a:rPr lang="ko-KR" altLang="ko-KR" dirty="0"/>
              <a:t> </a:t>
            </a:r>
            <a:r>
              <a:rPr lang="ko-KR" altLang="ko-KR" dirty="0" err="1"/>
              <a:t>or</a:t>
            </a:r>
            <a:r>
              <a:rPr lang="ko-KR" altLang="ko-KR" dirty="0"/>
              <a:t> </a:t>
            </a:r>
            <a:r>
              <a:rPr lang="ko-KR" altLang="ko-KR" dirty="0" err="1"/>
              <a:t>receiving</a:t>
            </a:r>
            <a:r>
              <a:rPr lang="ko-KR" altLang="ko-KR" dirty="0"/>
              <a:t> </a:t>
            </a:r>
            <a:r>
              <a:rPr lang="ko-KR" altLang="ko-KR" dirty="0" err="1"/>
              <a:t>data</a:t>
            </a:r>
            <a:r>
              <a:rPr lang="ko-KR" altLang="ko-KR" dirty="0"/>
              <a:t> </a:t>
            </a:r>
            <a:r>
              <a:rPr lang="ko-KR" altLang="ko-KR" dirty="0" err="1"/>
              <a:t>within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node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computer</a:t>
            </a:r>
            <a:r>
              <a:rPr lang="ko-KR" altLang="ko-KR" dirty="0"/>
              <a:t> </a:t>
            </a:r>
            <a:r>
              <a:rPr lang="ko-KR" altLang="ko-KR" dirty="0" err="1" smtClean="0"/>
              <a:t>network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ko-KR" dirty="0" err="1"/>
              <a:t>Concretely</a:t>
            </a:r>
            <a:r>
              <a:rPr lang="ko-KR" altLang="ko-KR" dirty="0"/>
              <a:t>, </a:t>
            </a:r>
            <a:r>
              <a:rPr lang="ko-KR" altLang="ko-KR" dirty="0" err="1"/>
              <a:t>it</a:t>
            </a:r>
            <a:r>
              <a:rPr lang="ko-KR" altLang="ko-KR" dirty="0"/>
              <a:t> </a:t>
            </a:r>
            <a:r>
              <a:rPr lang="ko-KR" altLang="ko-KR" dirty="0" err="1"/>
              <a:t>is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representation</a:t>
            </a:r>
            <a:r>
              <a:rPr lang="ko-KR" altLang="ko-KR" dirty="0"/>
              <a:t> of </a:t>
            </a:r>
            <a:r>
              <a:rPr lang="ko-KR" altLang="ko-KR" dirty="0" err="1"/>
              <a:t>this</a:t>
            </a:r>
            <a:r>
              <a:rPr lang="ko-KR" altLang="ko-KR" dirty="0"/>
              <a:t> </a:t>
            </a:r>
            <a:r>
              <a:rPr lang="ko-KR" altLang="ko-KR" dirty="0" err="1"/>
              <a:t>endpoint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networking</a:t>
            </a:r>
            <a:r>
              <a:rPr lang="ko-KR" altLang="ko-KR" dirty="0"/>
              <a:t> </a:t>
            </a:r>
            <a:r>
              <a:rPr lang="ko-KR" altLang="ko-KR" dirty="0" err="1"/>
              <a:t>software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5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Learning 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Supervised Learning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: Learning a function that maps an input to an output based on example input-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output pairs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End-to-end Learning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0" y="3557949"/>
            <a:ext cx="5934468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48435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Method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C, C++, Python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등의 기초적인 프로그래밍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컴퓨터 비전에 대한 기본적인 이해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 신경망에 대한 기초적인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54002" y="636542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켠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인식할 수 있는 도로에 배치 한다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받는다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130794" cy="6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AlphaBot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3: Infrared Line Tracking - 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https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://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youtu.be/5Nc4KturL-U</a:t>
            </a:r>
            <a:endParaRPr lang="en-US" altLang="ko-KR" u="sng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u="sng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u="sng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6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https://brunch.co.kr/@justinhwang/6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Recently, many companies are developing self-driving cars. As this is a technology that is emerging these days,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think 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worth considering to make products using the technology.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had thought what I can make with self-driving technology, we finally decided to develop a technology that could help the handicapped.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8261624" cy="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Effects of the Development </a:t>
            </a:r>
            <a:r>
              <a:rPr lang="en-US" altLang="ko-KR" sz="2800" dirty="0"/>
              <a:t>the robot gives</a:t>
            </a:r>
            <a:endParaRPr lang="ru-RU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06377" y="1769962"/>
            <a:ext cx="8951372" cy="5519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/>
            <a:r>
              <a:rPr lang="en-US" altLang="ko-KR" dirty="0"/>
              <a:t>-</a:t>
            </a:r>
            <a:r>
              <a:rPr lang="en-US" altLang="ko-KR" dirty="0" smtClean="0"/>
              <a:t>Visually-impaired and hearing-impaired </a:t>
            </a:r>
            <a:r>
              <a:rPr lang="en-US" altLang="ko-KR" dirty="0"/>
              <a:t>people can walk without other people’s help. </a:t>
            </a:r>
          </a:p>
          <a:p>
            <a:pPr fontAlgn="base"/>
            <a:r>
              <a:rPr lang="en-US" altLang="ko-KR" dirty="0"/>
              <a:t>-It reduces the possibility of accidents in the event of emergency for people with visually and hearing impairments.</a:t>
            </a:r>
          </a:p>
          <a:p>
            <a:pPr fontAlgn="base"/>
            <a:r>
              <a:rPr lang="en-US" altLang="ko-KR" dirty="0"/>
              <a:t>-We hope that impaired people live same as not impaired people.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41" y="3656316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48248" y="1467018"/>
            <a:ext cx="8338655" cy="120272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48876" y="26172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Machine learning &amp; Deep learning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21734" y="1633210"/>
            <a:ext cx="9678357" cy="4814535"/>
          </a:xfrm>
          <a:prstGeom prst="ellipse">
            <a:avLst/>
          </a:prstGeom>
          <a:solidFill>
            <a:srgbClr val="66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3100" y="1782859"/>
            <a:ext cx="402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Artificial </a:t>
            </a:r>
            <a:r>
              <a:rPr lang="en-US" altLang="ko-KR" sz="2000" b="1" dirty="0" smtClean="0"/>
              <a:t>Intelligence</a:t>
            </a:r>
            <a:endParaRPr lang="en-US" altLang="ko-KR" sz="2000" b="1" dirty="0" smtClean="0"/>
          </a:p>
          <a:p>
            <a:pPr algn="ctr"/>
            <a:r>
              <a:rPr lang="en-US" altLang="ko-KR" dirty="0" smtClean="0"/>
              <a:t>Programs with the ability </a:t>
            </a:r>
          </a:p>
          <a:p>
            <a:pPr algn="ctr"/>
            <a:r>
              <a:rPr lang="en-US" altLang="ko-KR" dirty="0" smtClean="0"/>
              <a:t>to learn and reason </a:t>
            </a:r>
            <a:r>
              <a:rPr lang="en-US" altLang="ko-KR" dirty="0" smtClean="0"/>
              <a:t>like humans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065996" y="2905162"/>
            <a:ext cx="5748419" cy="3542582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406064" y="4167176"/>
            <a:ext cx="3071212" cy="2280567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33100" y="3125648"/>
            <a:ext cx="4081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Machine </a:t>
            </a:r>
            <a:r>
              <a:rPr lang="en-US" altLang="ko-KR" sz="2000" b="1" dirty="0" smtClean="0"/>
              <a:t>Learning</a:t>
            </a:r>
            <a:endParaRPr lang="en-US" altLang="ko-KR" sz="2000" b="1" dirty="0" smtClean="0"/>
          </a:p>
          <a:p>
            <a:pPr algn="ctr"/>
            <a:r>
              <a:rPr lang="en-US" altLang="ko-KR" dirty="0" smtClean="0"/>
              <a:t>Algorithms with the ability to learn without being explicitly programmed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0546" y="4538649"/>
            <a:ext cx="40814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Deep </a:t>
            </a:r>
            <a:r>
              <a:rPr lang="en-US" altLang="ko-KR" sz="2000" b="1" dirty="0" smtClean="0"/>
              <a:t>Learning</a:t>
            </a:r>
            <a:endParaRPr lang="en-US" altLang="ko-KR" sz="2000" b="1" dirty="0" smtClean="0"/>
          </a:p>
          <a:p>
            <a:pPr algn="ctr"/>
            <a:r>
              <a:rPr lang="en-US" altLang="ko-KR" dirty="0" smtClean="0"/>
              <a:t>artificial neural networks </a:t>
            </a:r>
          </a:p>
          <a:p>
            <a:pPr algn="ctr"/>
            <a:r>
              <a:rPr lang="en-US" altLang="ko-KR" dirty="0" smtClean="0"/>
              <a:t>adapt and learn </a:t>
            </a:r>
          </a:p>
          <a:p>
            <a:pPr algn="ctr"/>
            <a:r>
              <a:rPr lang="en-US" altLang="ko-KR" dirty="0" smtClean="0"/>
              <a:t>from vast amounts of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1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35233" y="261727"/>
            <a:ext cx="9735589" cy="1325563"/>
          </a:xfrm>
        </p:spPr>
        <p:txBody>
          <a:bodyPr/>
          <a:lstStyle/>
          <a:p>
            <a:r>
              <a:rPr lang="en-US" altLang="ko-KR" dirty="0"/>
              <a:t>How neurons transmit </a:t>
            </a:r>
            <a:r>
              <a:rPr lang="en-US" altLang="ko-KR" dirty="0" smtClean="0"/>
              <a:t>information?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93" y="1869890"/>
            <a:ext cx="2895929" cy="215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neur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89" y="4303963"/>
            <a:ext cx="4293774" cy="23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41007" y="2018941"/>
            <a:ext cx="6820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human’s brain, there are more than 100 billion neurons </a:t>
            </a:r>
            <a:endParaRPr lang="en-US" altLang="ko-KR" dirty="0" smtClean="0"/>
          </a:p>
          <a:p>
            <a:r>
              <a:rPr lang="en-US" altLang="ko-KR" dirty="0" smtClean="0"/>
              <a:t>and </a:t>
            </a:r>
            <a:r>
              <a:rPr lang="en-US" altLang="ko-KR" dirty="0"/>
              <a:t>more than 100 trillion connection between neurons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Dendrite(input) accepts a </a:t>
            </a:r>
            <a:r>
              <a:rPr lang="en-US" altLang="ko-KR" dirty="0" smtClean="0"/>
              <a:t>signal </a:t>
            </a:r>
            <a:r>
              <a:rPr lang="en-US" altLang="ko-KR" dirty="0"/>
              <a:t>and </a:t>
            </a:r>
            <a:r>
              <a:rPr lang="en-US" altLang="ko-KR" dirty="0" smtClean="0"/>
              <a:t>axon(output) transmits 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signal to another </a:t>
            </a:r>
            <a:r>
              <a:rPr lang="en-US" altLang="ko-KR" dirty="0" smtClean="0"/>
              <a:t>neuron.</a:t>
            </a:r>
          </a:p>
          <a:p>
            <a:endParaRPr lang="en-US" altLang="ko-KR" dirty="0"/>
          </a:p>
          <a:p>
            <a:r>
              <a:rPr lang="en-US" altLang="ko-KR" dirty="0"/>
              <a:t>Dendrite and axon are connected by synapse, and it needs a signal of more than a </a:t>
            </a:r>
            <a:r>
              <a:rPr lang="en-US" altLang="ko-KR" u="sng" dirty="0"/>
              <a:t>certain amount of </a:t>
            </a:r>
            <a:r>
              <a:rPr lang="en-US" altLang="ko-KR" u="sng" dirty="0" smtClean="0"/>
              <a:t>electricity</a:t>
            </a:r>
            <a:r>
              <a:rPr lang="en-US" altLang="ko-KR" dirty="0" smtClean="0"/>
              <a:t>(threshold).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526141" y="1487044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57350" y="133303"/>
            <a:ext cx="10412730" cy="1371159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Neural network </a:t>
            </a:r>
            <a:r>
              <a:rPr lang="en-US" altLang="ko-KR" sz="4000" dirty="0" smtClean="0">
                <a:solidFill>
                  <a:srgbClr val="FF0000"/>
                </a:solidFill>
              </a:rPr>
              <a:t>VS </a:t>
            </a:r>
            <a:r>
              <a:rPr lang="en-US" altLang="ko-KR" sz="4000" dirty="0" smtClean="0"/>
              <a:t>Artificial neural network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7" name="Picture 5" descr="neur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42" y="1622344"/>
            <a:ext cx="4293774" cy="23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4014210" y="4112401"/>
            <a:ext cx="1161560" cy="11269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26859" y="4657011"/>
            <a:ext cx="1168455" cy="125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57350" y="4402718"/>
                <a:ext cx="15047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ko-KR" sz="2800" dirty="0" smtClean="0"/>
              </a:p>
              <a:p>
                <a:r>
                  <a:rPr lang="en-US" altLang="ko-KR" sz="2000" dirty="0" smtClean="0"/>
                  <a:t>   (input)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4402718"/>
                <a:ext cx="1504784" cy="830997"/>
              </a:xfrm>
              <a:prstGeom prst="rect">
                <a:avLst/>
              </a:prstGeom>
              <a:blipFill>
                <a:blip r:embed="rId3"/>
                <a:stretch>
                  <a:fillRect b="-11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44598" y="4742677"/>
                <a:ext cx="11507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altLang="ko-KR" sz="2400" dirty="0" smtClean="0"/>
              </a:p>
              <a:p>
                <a:r>
                  <a:rPr lang="en-US" altLang="ko-KR" sz="2000" dirty="0" smtClean="0"/>
                  <a:t>(weight)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98" y="4742677"/>
                <a:ext cx="1150716" cy="769441"/>
              </a:xfrm>
              <a:prstGeom prst="rect">
                <a:avLst/>
              </a:prstGeom>
              <a:blipFill>
                <a:blip r:embed="rId4"/>
                <a:stretch>
                  <a:fillRect l="-5291" r="-2116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4594990" y="5352620"/>
            <a:ext cx="0" cy="388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473093" y="5730993"/>
                <a:ext cx="227023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altLang="ko-KR" sz="2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/>
                        </a:rPr>
                        <m:t>threshold</m:t>
                      </m:r>
                      <m:r>
                        <a:rPr lang="en-US" altLang="ko-KR" sz="22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2200" b="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93" y="5730993"/>
                <a:ext cx="2270235" cy="769441"/>
              </a:xfrm>
              <a:prstGeom prst="rect">
                <a:avLst/>
              </a:prstGeom>
              <a:blipFill>
                <a:blip r:embed="rId5"/>
                <a:stretch>
                  <a:fillRect b="-1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774859" y="4055205"/>
                <a:ext cx="1702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ko-KR" altLang="en-US" i="1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59" y="4055205"/>
                <a:ext cx="1702676" cy="369332"/>
              </a:xfrm>
              <a:prstGeom prst="rect">
                <a:avLst/>
              </a:prstGeom>
              <a:blipFill>
                <a:blip r:embed="rId6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endCxn id="17" idx="1"/>
          </p:cNvCxnSpPr>
          <p:nvPr/>
        </p:nvCxnSpPr>
        <p:spPr>
          <a:xfrm flipV="1">
            <a:off x="5341223" y="4239871"/>
            <a:ext cx="433636" cy="367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0" idx="1"/>
          </p:cNvCxnSpPr>
          <p:nvPr/>
        </p:nvCxnSpPr>
        <p:spPr>
          <a:xfrm>
            <a:off x="5341223" y="4594402"/>
            <a:ext cx="433636" cy="3791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774859" y="4788844"/>
                <a:ext cx="129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ko-KR" altLang="en-US" i="1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59" y="4788844"/>
                <a:ext cx="1292772" cy="369332"/>
              </a:xfrm>
              <a:prstGeom prst="rect">
                <a:avLst/>
              </a:prstGeom>
              <a:blipFill>
                <a:blip r:embed="rId7"/>
                <a:stretch>
                  <a:fillRect l="-3774" t="-10000" r="-141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화살표 20"/>
          <p:cNvSpPr/>
          <p:nvPr/>
        </p:nvSpPr>
        <p:spPr>
          <a:xfrm>
            <a:off x="7302605" y="2527069"/>
            <a:ext cx="1492469" cy="246602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73447" y="240433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Human’s neuron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7374304" y="4625201"/>
            <a:ext cx="1492469" cy="277000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3447" y="4511845"/>
            <a:ext cx="29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Artificial neural network</a:t>
            </a:r>
          </a:p>
          <a:p>
            <a:r>
              <a:rPr lang="en-US" altLang="ko-KR" dirty="0"/>
              <a:t>(mathematical </a:t>
            </a:r>
            <a:r>
              <a:rPr lang="en-US" altLang="ko-KR" dirty="0" smtClean="0"/>
              <a:t>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6" y="3027007"/>
            <a:ext cx="3712451" cy="218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8344" y="1943485"/>
                <a:ext cx="451944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There are many inputs to a node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𝑥𝑤</m:t>
                      </m:r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r>
                        <a:rPr lang="ko-KR" altLang="en-US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𝑥𝑤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4" y="1943485"/>
                <a:ext cx="4519449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078"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8345" y="4378388"/>
                <a:ext cx="2123090" cy="586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&amp;0,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5" y="4378388"/>
                <a:ext cx="2123090" cy="5861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15683" y="4317436"/>
                <a:ext cx="1466555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83" y="4317436"/>
                <a:ext cx="1466555" cy="617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8345215" y="3963980"/>
            <a:ext cx="2112579" cy="14294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5843751" y="3605478"/>
            <a:ext cx="2501463" cy="2157250"/>
          </a:xfrm>
          <a:prstGeom prst="mathMultiply">
            <a:avLst>
              <a:gd name="adj1" fmla="val 939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38345" y="5679796"/>
                <a:ext cx="41438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𝐴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5" y="5679796"/>
                <a:ext cx="4143893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1176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3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1106</Words>
  <Application>Microsoft Office PowerPoint</Application>
  <PresentationFormat>와이드스크린</PresentationFormat>
  <Paragraphs>234</Paragraphs>
  <Slides>36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Helvetica Light</vt:lpstr>
      <vt:lpstr>Lato Light</vt:lpstr>
      <vt:lpstr>Roboto Slab Regular</vt:lpstr>
      <vt:lpstr>나눔고딕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Machine learning &amp; Deep learning</vt:lpstr>
      <vt:lpstr>How neurons transmit information?</vt:lpstr>
      <vt:lpstr>Neural network VS Artificial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100</cp:revision>
  <dcterms:created xsi:type="dcterms:W3CDTF">2017-09-09T13:40:14Z</dcterms:created>
  <dcterms:modified xsi:type="dcterms:W3CDTF">2018-12-17T23:58:20Z</dcterms:modified>
</cp:coreProperties>
</file>