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78" r:id="rId5"/>
    <p:sldId id="285" r:id="rId6"/>
    <p:sldId id="287" r:id="rId7"/>
    <p:sldId id="279" r:id="rId8"/>
    <p:sldId id="265" r:id="rId9"/>
    <p:sldId id="266" r:id="rId10"/>
    <p:sldId id="267" r:id="rId11"/>
    <p:sldId id="268" r:id="rId12"/>
    <p:sldId id="269" r:id="rId13"/>
    <p:sldId id="270" r:id="rId14"/>
    <p:sldId id="283" r:id="rId15"/>
    <p:sldId id="271" r:id="rId16"/>
    <p:sldId id="288" r:id="rId17"/>
    <p:sldId id="289" r:id="rId18"/>
    <p:sldId id="290" r:id="rId19"/>
    <p:sldId id="272" r:id="rId20"/>
    <p:sldId id="273" r:id="rId21"/>
    <p:sldId id="274" r:id="rId22"/>
    <p:sldId id="275" r:id="rId23"/>
    <p:sldId id="282" r:id="rId24"/>
    <p:sldId id="281" r:id="rId25"/>
    <p:sldId id="258" r:id="rId26"/>
    <p:sldId id="259" r:id="rId27"/>
    <p:sldId id="280" r:id="rId28"/>
    <p:sldId id="261" r:id="rId29"/>
    <p:sldId id="262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835C"/>
    <a:srgbClr val="E4B79C"/>
    <a:srgbClr val="E6D3C5"/>
    <a:srgbClr val="F9F4F1"/>
    <a:srgbClr val="EDD0BE"/>
    <a:srgbClr val="DEA886"/>
    <a:srgbClr val="DEC6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68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8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35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13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85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94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60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7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4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67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 Light" pitchFamily="50" charset="-127"/>
                <a:ea typeface="나눔고딕 Light" pitchFamily="50" charset="-127"/>
              </a:defRPr>
            </a:lvl1pPr>
          </a:lstStyle>
          <a:p>
            <a:fld id="{0A837266-5F83-43E5-8B4C-B854B0D57007}" type="datetimeFigureOut">
              <a:rPr lang="ko-KR" altLang="en-US" smtClean="0"/>
              <a:pPr/>
              <a:t>2018-11-23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 Light" pitchFamily="50" charset="-127"/>
                <a:ea typeface="나눔고딕 Light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 Light" pitchFamily="50" charset="-127"/>
                <a:ea typeface="나눔고딕 Light" pitchFamily="50" charset="-127"/>
              </a:defRPr>
            </a:lvl1pPr>
          </a:lstStyle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27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 Light" pitchFamily="50" charset="-127"/>
          <a:ea typeface="나눔고딕 Light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 Light" pitchFamily="50" charset="-127"/>
          <a:ea typeface="나눔고딕 Light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 Light" pitchFamily="50" charset="-127"/>
          <a:ea typeface="나눔고딕 Light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 Light" pitchFamily="50" charset="-127"/>
          <a:ea typeface="나눔고딕 Light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 Light" pitchFamily="50" charset="-127"/>
          <a:ea typeface="나눔고딕 Light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 Light" pitchFamily="50" charset="-127"/>
          <a:ea typeface="나눔고딕 Light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876550"/>
            <a:ext cx="12192000" cy="398145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26" y="1905001"/>
            <a:ext cx="5998744" cy="1981200"/>
          </a:xfrm>
          <a:prstGeom prst="rect">
            <a:avLst/>
          </a:prstGeom>
        </p:spPr>
      </p:pic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1312986" y="1789776"/>
            <a:ext cx="5790910" cy="214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sz="3700" spc="600" dirty="0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RC Car for the visually or Hearing Impaired</a:t>
            </a:r>
            <a:endParaRPr lang="ru-RU" altLang="ko-KR" sz="3700" spc="600" dirty="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143251" y="450810"/>
            <a:ext cx="2301541" cy="46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800" b="1" dirty="0" smtClean="0">
                <a:solidFill>
                  <a:srgbClr val="DEA886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Integral PPT</a:t>
            </a:r>
            <a:endParaRPr lang="ru-RU" altLang="ko-KR" sz="1800" b="1" dirty="0">
              <a:solidFill>
                <a:srgbClr val="DEA886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696200" y="5289424"/>
            <a:ext cx="2701591" cy="70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1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경북과학고등학교 </a:t>
            </a:r>
            <a:r>
              <a:rPr lang="en-US" altLang="ko-KR" sz="1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ICARUS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170445" y="4706663"/>
            <a:ext cx="14097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7200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01</a:t>
            </a:r>
            <a:endParaRPr lang="ru-RU" altLang="ko-KR" sz="72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6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Software Component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개발 언어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Python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사용 라이브러리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	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OpenCV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-Python: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영상처리에 활용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	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Tensorflow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인공지능 모델 구현 및 학습에 활용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	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기타 모듈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Raspberry Pi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설치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OS: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라즈비안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32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Use tools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개발 언어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Python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사용 라이브러리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	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OpenCV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-Python: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영상처리에 활용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	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Tensorflow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인공지능 모델 구현 및 학습에 활용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	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기타 모듈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Raspberry Pi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설치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OS: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라즈비안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527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645626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Development Operating Environment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  <p:sp>
        <p:nvSpPr>
          <p:cNvPr id="9" name="Shape 388"/>
          <p:cNvSpPr/>
          <p:nvPr/>
        </p:nvSpPr>
        <p:spPr>
          <a:xfrm>
            <a:off x="2621503" y="22881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개발 언어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Python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사용 라이브러리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	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OpenCV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-Python: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영상처리에 활용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	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Tensorflow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인공지능 모델 구현 및 학습에 활용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	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기타 모듈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Raspberry Pi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설치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OS: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라즈비안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220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개발 단계별 기간 및 인원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 lnSpcReduction="10000"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참여 인원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(4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명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):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김무선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,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강문재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,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이준서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,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김석준</a:t>
            </a: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0: R&amp;E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를 통하여 컴퓨터 공학과 윤은영 교수님께 다양한 지도</a:t>
            </a:r>
            <a:r>
              <a:rPr lang="ko-KR" altLang="en-US" dirty="0">
                <a:latin typeface="나눔고딕 Light" pitchFamily="50" charset="-127"/>
                <a:ea typeface="나눔고딕 Light" pitchFamily="50" charset="-127"/>
              </a:rPr>
              <a:t>를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받음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1: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라즈베리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파이를 통한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RC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카 기본적인 작동 테스트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2: RNN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과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CNN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을 활용하여 자율주행 인공지능 개발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3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자율주행 인공지능 학습에 사용할 데이터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라벨링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4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위 데이터를 이용하여 자율주행 인공지능 학습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5: 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Wifi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를 이용하여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RC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카와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TCP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서버간 통신을 통해 자율주행 구현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6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기본적인 코스 제작 후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RC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카 자율주행 테스트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416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4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역할분담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강문재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김무선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김석준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이준서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  <a:endParaRPr lang="ko-KR" altLang="en-US" dirty="0" smtClean="0">
              <a:latin typeface="나눔고딕 Light" pitchFamily="50" charset="-127"/>
              <a:ea typeface="나눔고딕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243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Algorithm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1: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추가바람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2: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추가바람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3: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추가바람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4: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추가바람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5: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추가바람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781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4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사용 도구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851740"/>
              </p:ext>
            </p:extLst>
          </p:nvPr>
        </p:nvGraphicFramePr>
        <p:xfrm>
          <a:off x="2742676" y="1797820"/>
          <a:ext cx="8128000" cy="4661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065363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0925292"/>
                    </a:ext>
                  </a:extLst>
                </a:gridCol>
              </a:tblGrid>
              <a:tr h="58264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79758"/>
                  </a:ext>
                </a:extLst>
              </a:tr>
              <a:tr h="58264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Python</a:t>
                      </a:r>
                      <a:r>
                        <a:rPr lang="en-US" altLang="ko-KR" baseline="0" dirty="0" smtClean="0"/>
                        <a:t> 3.6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843232"/>
                  </a:ext>
                </a:extLst>
              </a:tr>
              <a:tr h="58264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opencv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002515"/>
                  </a:ext>
                </a:extLst>
              </a:tr>
              <a:tr h="58264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269682"/>
                  </a:ext>
                </a:extLst>
              </a:tr>
              <a:tr h="58264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862093"/>
                  </a:ext>
                </a:extLst>
              </a:tr>
              <a:tr h="58264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746645"/>
                  </a:ext>
                </a:extLst>
              </a:tr>
              <a:tr h="58264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477911"/>
                  </a:ext>
                </a:extLst>
              </a:tr>
              <a:tr h="58264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747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44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4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데이터 </a:t>
            </a:r>
            <a:r>
              <a:rPr lang="ko-KR" altLang="en-US" sz="2800" b="1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레이블링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331462" y="165681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312" y="3027015"/>
            <a:ext cx="1143606" cy="1143606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4190945" y="3219760"/>
            <a:ext cx="534416" cy="47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721493" y="3903436"/>
            <a:ext cx="1716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네트워크를 이용해 </a:t>
            </a:r>
            <a:endParaRPr lang="en-US" altLang="ko-KR" sz="1200" dirty="0" smtClean="0"/>
          </a:p>
          <a:p>
            <a:r>
              <a:rPr lang="ko-KR" altLang="en-US" sz="1200" dirty="0" err="1" smtClean="0"/>
              <a:t>직접만든</a:t>
            </a:r>
            <a:r>
              <a:rPr lang="ko-KR" altLang="en-US" sz="1200" dirty="0" smtClean="0"/>
              <a:t> 도로를 따라</a:t>
            </a:r>
            <a:endParaRPr lang="en-US" altLang="ko-KR" sz="1200" dirty="0" smtClean="0"/>
          </a:p>
          <a:p>
            <a:r>
              <a:rPr lang="ko-KR" altLang="en-US" sz="1200" dirty="0" smtClean="0"/>
              <a:t>키보드로 </a:t>
            </a:r>
            <a:r>
              <a:rPr lang="en-US" altLang="ko-KR" sz="1200" dirty="0" smtClean="0"/>
              <a:t>RC</a:t>
            </a:r>
            <a:r>
              <a:rPr lang="ko-KR" altLang="en-US" sz="1200" dirty="0" smtClean="0"/>
              <a:t>카 조종</a:t>
            </a:r>
            <a:endParaRPr lang="ko-KR" altLang="en-US" sz="12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241" y="2880993"/>
            <a:ext cx="2466975" cy="1847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1688" y="4023010"/>
            <a:ext cx="681745" cy="542692"/>
          </a:xfrm>
          <a:prstGeom prst="rect">
            <a:avLst/>
          </a:prstGeom>
        </p:spPr>
      </p:pic>
      <p:pic>
        <p:nvPicPr>
          <p:cNvPr id="10" name="Picture 2" descr="íì¼:external/www.raspberrypi.org/pi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88" y="3606815"/>
            <a:ext cx="681745" cy="45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1846" y="4050696"/>
            <a:ext cx="515006" cy="515006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>
            <a:off x="8317680" y="3331093"/>
            <a:ext cx="534416" cy="47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984225" y="3154958"/>
            <a:ext cx="25372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smtClean="0"/>
              <a:t>Pi camera</a:t>
            </a:r>
            <a:r>
              <a:rPr lang="ko-KR" altLang="en-US" sz="1200" dirty="0" smtClean="0"/>
              <a:t>가 실시간으로 사진을 찍고 이미지를 픽셀로 변환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당시 </a:t>
            </a:r>
            <a:r>
              <a:rPr lang="en-US" altLang="ko-KR" sz="1200" dirty="0" smtClean="0"/>
              <a:t>RC</a:t>
            </a:r>
            <a:r>
              <a:rPr lang="ko-KR" altLang="en-US" sz="1200" dirty="0" err="1" smtClean="0"/>
              <a:t>카의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주행방향</a:t>
            </a:r>
            <a:r>
              <a:rPr lang="ko-KR" altLang="en-US" sz="1200" dirty="0" smtClean="0"/>
              <a:t> 정보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키보드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앞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뒤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왼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오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와 함께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 행렬 데이터로 저장 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8984225" y="4308199"/>
            <a:ext cx="2610196" cy="33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레이블 된 데이터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264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4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학습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https://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github.com/hamuchiwa/AutoRCCar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384715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Development method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https://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github.com/hamuchiwa/AutoRCCar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17455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Motivation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 lnSpcReduction="10000"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현대 사회에서 시각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및 청각 장애인에 대한 배려가 매우 부족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특히 파손된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점자블럭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,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올바르지 않은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점자블럭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등의 문제로 시각 장애인은 보행이 어려움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청각 장애인 또한 보행 시 여러 가지 위협에 무방비 하게 노출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이에 따라 시각 및 청각 장애인들이 평소 보행 시 느낄 수 있는 불편함을 해소하기 위하여 시각 및 청각 장애인들을 도와주는 자율주행 도우미 로봇을 제작하고자 결정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5690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How to use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9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1. RC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카 전원을 킨다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2. 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Wifi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를 통해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서버와 통신을 연결한다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3.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학습된 인공지능 모델을 작동시킨다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4.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자율주행 하는 차량으로 부터 도움을 받는다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732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Running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 lnSpcReduction="10000"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참여 인원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(4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명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):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김무선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,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강문재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,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이준서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,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김석준</a:t>
            </a: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0: R&amp;E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를 통하여 컴퓨터 공학과 윤은영 교수님께 다양한 지도</a:t>
            </a:r>
            <a:r>
              <a:rPr lang="ko-KR" altLang="en-US" dirty="0">
                <a:latin typeface="나눔고딕 Light" pitchFamily="50" charset="-127"/>
                <a:ea typeface="나눔고딕 Light" pitchFamily="50" charset="-127"/>
              </a:rPr>
              <a:t>를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받음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1: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라즈베리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파이를 통한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RC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카 기본적인 작동 테스트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2: RNN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과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CNN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을 활용하여 자율주행 인공지능 개발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3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자율주행 인공지능 학습에 사용할 데이터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라벨링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4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위 데이터를 이용하여 자율주행 인공지능 학습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5: 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Wifi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를 이용하여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RC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카와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TCP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서버간 통신을 통해 자율주행 구현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6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기본적인 코스 제작 후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RC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카 자율주행 테스트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255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Demo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시연 영상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준비중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72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Project Diagram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2" name="AutoShape 2" descr="RC CAR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RC CAR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RC CAR transparent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7" name="Picture 7" descr="C:\Users\USER\Desktop\184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877" y="3741035"/>
            <a:ext cx="1271837" cy="127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877" y="2731744"/>
            <a:ext cx="1171227" cy="1171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2" name="Picture 12" descr="ê´ë ¨ ì´ë¯¸ì§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464" y="2799316"/>
            <a:ext cx="608239" cy="60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network icon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44" y="2966828"/>
            <a:ext cx="1548414" cy="154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ê´ë ¨ ì´ë¯¸ì§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107" y="3951958"/>
            <a:ext cx="608239" cy="60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ê´ë ¨ ì´ë¯¸ì§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035147" y="3844227"/>
            <a:ext cx="608239" cy="60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ê´ë ¨ ì´ë¯¸ì§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816449" y="2887293"/>
            <a:ext cx="608239" cy="60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16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18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20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22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24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2350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26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3874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AutoShape 28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398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AutoShape 30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922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AutoShape 32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446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53" name="Picture 3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25" y="2554601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Shape 388"/>
          <p:cNvSpPr/>
          <p:nvPr/>
        </p:nvSpPr>
        <p:spPr>
          <a:xfrm>
            <a:off x="3138966" y="2040225"/>
            <a:ext cx="1574380" cy="5960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 fontScale="92500"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000" dirty="0" smtClean="0">
                <a:latin typeface="나눔고딕 Light" pitchFamily="50" charset="-127"/>
                <a:ea typeface="나눔고딕 Light" pitchFamily="50" charset="-127"/>
              </a:rPr>
              <a:t>Raspberry Pi</a:t>
            </a:r>
            <a:endParaRPr lang="ko-KR" altLang="en-US" sz="1000" dirty="0" smtClean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31" name="Shape 388"/>
          <p:cNvSpPr/>
          <p:nvPr/>
        </p:nvSpPr>
        <p:spPr>
          <a:xfrm>
            <a:off x="9285497" y="1958580"/>
            <a:ext cx="1574380" cy="5960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000" dirty="0" smtClean="0">
                <a:latin typeface="나눔고딕 Light" pitchFamily="50" charset="-127"/>
                <a:ea typeface="나눔고딕 Light" pitchFamily="50" charset="-127"/>
              </a:rPr>
              <a:t>CNN, RNN</a:t>
            </a:r>
            <a:endParaRPr lang="ko-KR" altLang="en-US" sz="1000" dirty="0" smtClean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32" name="Shape 388"/>
          <p:cNvSpPr/>
          <p:nvPr/>
        </p:nvSpPr>
        <p:spPr>
          <a:xfrm>
            <a:off x="6449815" y="2135723"/>
            <a:ext cx="1083443" cy="5960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000" dirty="0" smtClean="0">
                <a:latin typeface="나눔고딕 Light" pitchFamily="50" charset="-127"/>
                <a:ea typeface="나눔고딕 Light" pitchFamily="50" charset="-127"/>
              </a:rPr>
              <a:t>Server</a:t>
            </a:r>
            <a:endParaRPr lang="ko-KR" altLang="en-US" sz="1000" dirty="0" smtClean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33" name="Shape 388"/>
          <p:cNvSpPr/>
          <p:nvPr/>
        </p:nvSpPr>
        <p:spPr>
          <a:xfrm>
            <a:off x="3480705" y="4676495"/>
            <a:ext cx="837495" cy="5960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 fontScale="85000" lnSpcReduction="10000"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000" dirty="0" smtClean="0">
                <a:latin typeface="나눔고딕 Light" pitchFamily="50" charset="-127"/>
                <a:ea typeface="나눔고딕 Light" pitchFamily="50" charset="-127"/>
              </a:rPr>
              <a:t>RC</a:t>
            </a:r>
            <a:r>
              <a:rPr lang="ko-KR" altLang="en-US" sz="2000" dirty="0">
                <a:latin typeface="나눔고딕 Light" pitchFamily="50" charset="-127"/>
                <a:ea typeface="나눔고딕 Light" pitchFamily="50" charset="-127"/>
              </a:rPr>
              <a:t> </a:t>
            </a:r>
            <a:r>
              <a:rPr lang="en-US" altLang="ko-KR" sz="2000" dirty="0" smtClean="0">
                <a:latin typeface="나눔고딕 Light" pitchFamily="50" charset="-127"/>
                <a:ea typeface="나눔고딕 Light" pitchFamily="50" charset="-127"/>
              </a:rPr>
              <a:t>car</a:t>
            </a:r>
            <a:endParaRPr lang="ko-KR" altLang="en-US" sz="1000" dirty="0" smtClean="0">
              <a:latin typeface="나눔고딕 Light" pitchFamily="50" charset="-127"/>
              <a:ea typeface="나눔고딕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302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67272" y="157942"/>
            <a:ext cx="5760000" cy="648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RC Car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258465" y="157942"/>
            <a:ext cx="5760000" cy="648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27272" y="1054359"/>
            <a:ext cx="1440000" cy="7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Video Data 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418465" y="1054359"/>
            <a:ext cx="1440000" cy="7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CNN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418465" y="2383373"/>
            <a:ext cx="1440000" cy="7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ReLU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418465" y="3688186"/>
            <a:ext cx="1440000" cy="7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418465" y="5017200"/>
            <a:ext cx="1440000" cy="7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RNN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/>
          <p:cNvCxnSpPr>
            <a:stCxn id="6" idx="3"/>
            <a:endCxn id="7" idx="1"/>
          </p:cNvCxnSpPr>
          <p:nvPr/>
        </p:nvCxnSpPr>
        <p:spPr>
          <a:xfrm>
            <a:off x="3767272" y="1414359"/>
            <a:ext cx="4651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7" idx="2"/>
            <a:endCxn id="8" idx="0"/>
          </p:cNvCxnSpPr>
          <p:nvPr/>
        </p:nvCxnSpPr>
        <p:spPr>
          <a:xfrm>
            <a:off x="9138465" y="1774359"/>
            <a:ext cx="0" cy="609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2"/>
            <a:endCxn id="9" idx="0"/>
          </p:cNvCxnSpPr>
          <p:nvPr/>
        </p:nvCxnSpPr>
        <p:spPr>
          <a:xfrm>
            <a:off x="9138465" y="3103373"/>
            <a:ext cx="0" cy="584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9" idx="2"/>
            <a:endCxn id="10" idx="0"/>
          </p:cNvCxnSpPr>
          <p:nvPr/>
        </p:nvCxnSpPr>
        <p:spPr>
          <a:xfrm>
            <a:off x="9138465" y="4408186"/>
            <a:ext cx="0" cy="609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0" idx="1"/>
            <a:endCxn id="16" idx="3"/>
          </p:cNvCxnSpPr>
          <p:nvPr/>
        </p:nvCxnSpPr>
        <p:spPr>
          <a:xfrm flipH="1">
            <a:off x="3767272" y="5377200"/>
            <a:ext cx="4651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327272" y="5197200"/>
            <a:ext cx="144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Left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27272" y="5653091"/>
            <a:ext cx="144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Right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327272" y="4275544"/>
            <a:ext cx="144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Forward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327272" y="4736372"/>
            <a:ext cx="144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27272" y="6108982"/>
            <a:ext cx="144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Stop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꺾인 연결선 25"/>
          <p:cNvCxnSpPr>
            <a:stCxn id="10" idx="1"/>
            <a:endCxn id="21" idx="3"/>
          </p:cNvCxnSpPr>
          <p:nvPr/>
        </p:nvCxnSpPr>
        <p:spPr>
          <a:xfrm rot="10800000">
            <a:off x="3767273" y="4916372"/>
            <a:ext cx="4651193" cy="4608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0" idx="1"/>
            <a:endCxn id="20" idx="3"/>
          </p:cNvCxnSpPr>
          <p:nvPr/>
        </p:nvCxnSpPr>
        <p:spPr>
          <a:xfrm rot="10800000">
            <a:off x="3767273" y="4455544"/>
            <a:ext cx="4651193" cy="9216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0" idx="1"/>
            <a:endCxn id="18" idx="3"/>
          </p:cNvCxnSpPr>
          <p:nvPr/>
        </p:nvCxnSpPr>
        <p:spPr>
          <a:xfrm rot="10800000" flipV="1">
            <a:off x="3767273" y="5377199"/>
            <a:ext cx="4651193" cy="4558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0" idx="1"/>
            <a:endCxn id="22" idx="3"/>
          </p:cNvCxnSpPr>
          <p:nvPr/>
        </p:nvCxnSpPr>
        <p:spPr>
          <a:xfrm rot="10800000" flipV="1">
            <a:off x="3767273" y="5377200"/>
            <a:ext cx="4651193" cy="9117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556079" y="4837200"/>
            <a:ext cx="1440000" cy="7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Short Beep Two Times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56079" y="5653091"/>
            <a:ext cx="1440000" cy="7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Long Beep Two Times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꺾인 연결선 40"/>
          <p:cNvCxnSpPr>
            <a:stCxn id="16" idx="1"/>
            <a:endCxn id="38" idx="3"/>
          </p:cNvCxnSpPr>
          <p:nvPr/>
        </p:nvCxnSpPr>
        <p:spPr>
          <a:xfrm rot="10800000">
            <a:off x="1996080" y="5197200"/>
            <a:ext cx="331193" cy="180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18" idx="1"/>
            <a:endCxn id="39" idx="3"/>
          </p:cNvCxnSpPr>
          <p:nvPr/>
        </p:nvCxnSpPr>
        <p:spPr>
          <a:xfrm rot="10800000" flipV="1">
            <a:off x="1996080" y="5833091"/>
            <a:ext cx="331193" cy="180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2327272" y="2585780"/>
            <a:ext cx="1440000" cy="7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Beep While Driving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6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06804" y="2409825"/>
            <a:ext cx="2236421" cy="762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573454" y="469860"/>
            <a:ext cx="471462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PROCESS</a:t>
            </a:r>
          </a:p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OF</a:t>
            </a:r>
            <a:b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</a:br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OUR </a:t>
            </a:r>
          </a:p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PROJECT</a:t>
            </a:r>
            <a:endParaRPr lang="ru-RU" altLang="ko-KR" b="1" spc="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2" name="Group 508"/>
          <p:cNvGrpSpPr/>
          <p:nvPr/>
        </p:nvGrpSpPr>
        <p:grpSpPr>
          <a:xfrm>
            <a:off x="5078304" y="2454716"/>
            <a:ext cx="1666065" cy="5041459"/>
            <a:chOff x="-240163" y="-282677"/>
            <a:chExt cx="2128090" cy="6439536"/>
          </a:xfrm>
        </p:grpSpPr>
        <p:sp>
          <p:nvSpPr>
            <p:cNvPr id="13" name="Shape 505"/>
            <p:cNvSpPr/>
            <p:nvPr/>
          </p:nvSpPr>
          <p:spPr>
            <a:xfrm>
              <a:off x="835970" y="701882"/>
              <a:ext cx="0" cy="5454977"/>
            </a:xfrm>
            <a:prstGeom prst="line">
              <a:avLst/>
            </a:prstGeom>
            <a:noFill/>
            <a:ln w="25400" cap="flat">
              <a:solidFill>
                <a:srgbClr val="56565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4" name="Shape 506"/>
            <p:cNvSpPr/>
            <p:nvPr/>
          </p:nvSpPr>
          <p:spPr>
            <a:xfrm>
              <a:off x="-240163" y="-282677"/>
              <a:ext cx="2128090" cy="2107020"/>
            </a:xfrm>
            <a:prstGeom prst="ellipse">
              <a:avLst/>
            </a:prstGeom>
            <a:solidFill>
              <a:srgbClr val="565656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5" name="Shape 507"/>
            <p:cNvSpPr/>
            <p:nvPr/>
          </p:nvSpPr>
          <p:spPr>
            <a:xfrm>
              <a:off x="147712" y="485815"/>
              <a:ext cx="1352339" cy="5700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sz="2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START</a:t>
              </a:r>
              <a:endParaRPr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6" name="Group 503"/>
          <p:cNvGrpSpPr/>
          <p:nvPr/>
        </p:nvGrpSpPr>
        <p:grpSpPr>
          <a:xfrm>
            <a:off x="8266862" y="2614015"/>
            <a:ext cx="2530695" cy="1959239"/>
            <a:chOff x="0" y="879100"/>
            <a:chExt cx="5206950" cy="4031169"/>
          </a:xfrm>
        </p:grpSpPr>
        <p:sp>
          <p:nvSpPr>
            <p:cNvPr id="17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ko-KR" altLang="en-US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도우미 로봇은</a:t>
              </a:r>
              <a:r>
                <a:rPr lang="en-US" altLang="ko-KR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..</a:t>
              </a:r>
              <a:endParaRPr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Shape 499"/>
            <p:cNvSpPr/>
            <p:nvPr/>
          </p:nvSpPr>
          <p:spPr>
            <a:xfrm>
              <a:off x="0" y="2410070"/>
              <a:ext cx="5057971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latin typeface="나눔고딕 Light" pitchFamily="50" charset="-127"/>
                  <a:ea typeface="나눔고딕 Light" pitchFamily="50" charset="-127"/>
                </a:rPr>
                <a:t>시청각장애인들의 보행에 도움을 주는 자율주행 로봇이다</a:t>
              </a:r>
              <a:r>
                <a:rPr lang="en-US" altLang="ko-KR" sz="1200" dirty="0" smtClean="0">
                  <a:latin typeface="나눔고딕 Light" pitchFamily="50" charset="-127"/>
                  <a:ea typeface="나눔고딕 Light" pitchFamily="50" charset="-127"/>
                </a:rPr>
                <a:t>.</a:t>
              </a:r>
              <a:endParaRPr sz="1200" dirty="0">
                <a:latin typeface="나눔고딕 Light" pitchFamily="50" charset="-127"/>
              </a:endParaRPr>
            </a:p>
          </p:txBody>
        </p:sp>
        <p:grpSp>
          <p:nvGrpSpPr>
            <p:cNvPr id="19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20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1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22" name="Shape 509"/>
          <p:cNvSpPr/>
          <p:nvPr/>
        </p:nvSpPr>
        <p:spPr>
          <a:xfrm rot="13500000">
            <a:off x="7261034" y="3186747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41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07"/>
          <p:cNvSpPr/>
          <p:nvPr/>
        </p:nvSpPr>
        <p:spPr>
          <a:xfrm>
            <a:off x="5381968" y="3056362"/>
            <a:ext cx="1058736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START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Shape 520"/>
          <p:cNvSpPr/>
          <p:nvPr/>
        </p:nvSpPr>
        <p:spPr>
          <a:xfrm rot="10800000">
            <a:off x="5911325" y="-239958"/>
            <a:ext cx="2301466" cy="7109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3805"/>
                </a:lnTo>
                <a:lnTo>
                  <a:pt x="0" y="10800"/>
                </a:lnTo>
                <a:lnTo>
                  <a:pt x="21600" y="17795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565656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" name="다이아몬드 9"/>
          <p:cNvSpPr/>
          <p:nvPr/>
        </p:nvSpPr>
        <p:spPr>
          <a:xfrm>
            <a:off x="4335024" y="1777424"/>
            <a:ext cx="3199252" cy="3199252"/>
          </a:xfrm>
          <a:prstGeom prst="diamond">
            <a:avLst/>
          </a:prstGeom>
          <a:solidFill>
            <a:srgbClr val="E4B7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11" name="Shape 507"/>
          <p:cNvSpPr/>
          <p:nvPr/>
        </p:nvSpPr>
        <p:spPr>
          <a:xfrm>
            <a:off x="5201895" y="3143814"/>
            <a:ext cx="1418882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5" name="Group 503"/>
          <p:cNvGrpSpPr/>
          <p:nvPr/>
        </p:nvGrpSpPr>
        <p:grpSpPr>
          <a:xfrm>
            <a:off x="8164037" y="4730953"/>
            <a:ext cx="2530695" cy="1959239"/>
            <a:chOff x="0" y="879100"/>
            <a:chExt cx="5206950" cy="4031169"/>
          </a:xfrm>
        </p:grpSpPr>
        <p:sp>
          <p:nvSpPr>
            <p:cNvPr id="26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ko-KR" altLang="en-US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얘랑 통신</a:t>
              </a:r>
              <a:endParaRPr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Shape 499"/>
            <p:cNvSpPr/>
            <p:nvPr/>
          </p:nvSpPr>
          <p:spPr>
            <a:xfrm>
              <a:off x="0" y="2410070"/>
              <a:ext cx="5057971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latin typeface="나눔고딕 Light" pitchFamily="50" charset="-127"/>
                  <a:ea typeface="나눔고딕 Light" pitchFamily="50" charset="-127"/>
                </a:rPr>
                <a:t>여기에 내용을 입력해주세요 여기에 내용을 입력해주세요</a:t>
              </a:r>
              <a:endParaRPr sz="1200" dirty="0">
                <a:latin typeface="나눔고딕 Light" pitchFamily="50" charset="-127"/>
              </a:endParaRPr>
            </a:p>
          </p:txBody>
        </p:sp>
        <p:grpSp>
          <p:nvGrpSpPr>
            <p:cNvPr id="28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29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0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31" name="Shape 509"/>
          <p:cNvSpPr/>
          <p:nvPr/>
        </p:nvSpPr>
        <p:spPr>
          <a:xfrm rot="13500000">
            <a:off x="7158209" y="5303685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39" name="Group 503"/>
          <p:cNvGrpSpPr/>
          <p:nvPr/>
        </p:nvGrpSpPr>
        <p:grpSpPr>
          <a:xfrm>
            <a:off x="1400720" y="575665"/>
            <a:ext cx="2530695" cy="1586511"/>
            <a:chOff x="0" y="879100"/>
            <a:chExt cx="5206950" cy="3264274"/>
          </a:xfrm>
        </p:grpSpPr>
        <p:sp>
          <p:nvSpPr>
            <p:cNvPr id="40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ko-KR" altLang="en-US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여기랑 통신</a:t>
              </a:r>
              <a:endParaRPr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1" name="Shape 499"/>
            <p:cNvSpPr/>
            <p:nvPr/>
          </p:nvSpPr>
          <p:spPr>
            <a:xfrm>
              <a:off x="0" y="2410072"/>
              <a:ext cx="5057971" cy="173330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latin typeface="나눔고딕 Light" pitchFamily="50" charset="-127"/>
                  <a:ea typeface="나눔고딕 Light" pitchFamily="50" charset="-127"/>
                </a:rPr>
                <a:t>여기에 내용을 입력해주세요 여기에 내용을 입력해주세요</a:t>
              </a:r>
              <a:endParaRPr sz="1200" dirty="0">
                <a:latin typeface="나눔고딕 Light" pitchFamily="50" charset="-127"/>
              </a:endParaRPr>
            </a:p>
          </p:txBody>
        </p:sp>
        <p:grpSp>
          <p:nvGrpSpPr>
            <p:cNvPr id="42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43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4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45" name="Shape 509"/>
          <p:cNvSpPr/>
          <p:nvPr/>
        </p:nvSpPr>
        <p:spPr>
          <a:xfrm rot="13500000">
            <a:off x="4401522" y="1064683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15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07"/>
          <p:cNvSpPr/>
          <p:nvPr/>
        </p:nvSpPr>
        <p:spPr>
          <a:xfrm>
            <a:off x="5381968" y="3056362"/>
            <a:ext cx="1058736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START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Shape 520"/>
          <p:cNvSpPr/>
          <p:nvPr/>
        </p:nvSpPr>
        <p:spPr>
          <a:xfrm>
            <a:off x="3642134" y="-224143"/>
            <a:ext cx="2301466" cy="7109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3805"/>
                </a:lnTo>
                <a:lnTo>
                  <a:pt x="0" y="10800"/>
                </a:lnTo>
                <a:lnTo>
                  <a:pt x="21600" y="17795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565656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" name="다이아몬드 9"/>
          <p:cNvSpPr/>
          <p:nvPr/>
        </p:nvSpPr>
        <p:spPr>
          <a:xfrm>
            <a:off x="4335024" y="1777424"/>
            <a:ext cx="3199252" cy="3199252"/>
          </a:xfrm>
          <a:prstGeom prst="diamond">
            <a:avLst/>
          </a:prstGeom>
          <a:solidFill>
            <a:srgbClr val="E4B7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11" name="Shape 507"/>
          <p:cNvSpPr/>
          <p:nvPr/>
        </p:nvSpPr>
        <p:spPr>
          <a:xfrm>
            <a:off x="5201895" y="3143814"/>
            <a:ext cx="1418882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5" name="Group 503"/>
          <p:cNvGrpSpPr/>
          <p:nvPr/>
        </p:nvGrpSpPr>
        <p:grpSpPr>
          <a:xfrm>
            <a:off x="8164037" y="4730953"/>
            <a:ext cx="2530695" cy="1959239"/>
            <a:chOff x="0" y="879100"/>
            <a:chExt cx="5206950" cy="4031169"/>
          </a:xfrm>
        </p:grpSpPr>
        <p:sp>
          <p:nvSpPr>
            <p:cNvPr id="26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 fontScale="85000" lnSpcReduction="10000"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ko-KR" altLang="en-US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타이틀을 입력해주세요</a:t>
              </a:r>
              <a:endParaRPr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Shape 499"/>
            <p:cNvSpPr/>
            <p:nvPr/>
          </p:nvSpPr>
          <p:spPr>
            <a:xfrm>
              <a:off x="0" y="2410070"/>
              <a:ext cx="5057971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latin typeface="나눔고딕 Light" pitchFamily="50" charset="-127"/>
                  <a:ea typeface="나눔고딕 Light" pitchFamily="50" charset="-127"/>
                </a:rPr>
                <a:t>여기에 내용을 입력해주세요 여기에 내용을 입력해주세요</a:t>
              </a:r>
              <a:endParaRPr sz="1200" dirty="0">
                <a:latin typeface="나눔고딕 Light" pitchFamily="50" charset="-127"/>
              </a:endParaRPr>
            </a:p>
          </p:txBody>
        </p:sp>
        <p:grpSp>
          <p:nvGrpSpPr>
            <p:cNvPr id="28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29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0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31" name="Shape 509"/>
          <p:cNvSpPr/>
          <p:nvPr/>
        </p:nvSpPr>
        <p:spPr>
          <a:xfrm rot="13500000">
            <a:off x="7158209" y="5303685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39" name="Group 503"/>
          <p:cNvGrpSpPr/>
          <p:nvPr/>
        </p:nvGrpSpPr>
        <p:grpSpPr>
          <a:xfrm>
            <a:off x="1400720" y="575665"/>
            <a:ext cx="2530695" cy="1586511"/>
            <a:chOff x="0" y="879100"/>
            <a:chExt cx="5206950" cy="3264274"/>
          </a:xfrm>
        </p:grpSpPr>
        <p:sp>
          <p:nvSpPr>
            <p:cNvPr id="40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 fontScale="85000" lnSpcReduction="10000"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ko-KR" altLang="en-US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타이틀을 입력해주세요</a:t>
              </a:r>
              <a:endParaRPr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1" name="Shape 499"/>
            <p:cNvSpPr/>
            <p:nvPr/>
          </p:nvSpPr>
          <p:spPr>
            <a:xfrm>
              <a:off x="0" y="2410072"/>
              <a:ext cx="5057971" cy="173330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latin typeface="나눔고딕 Light" pitchFamily="50" charset="-127"/>
                  <a:ea typeface="나눔고딕 Light" pitchFamily="50" charset="-127"/>
                </a:rPr>
                <a:t>여기에 내용을 입력해주세요 여기에 내용을 입력해주세요</a:t>
              </a:r>
              <a:endParaRPr sz="1200" dirty="0">
                <a:latin typeface="나눔고딕 Light" pitchFamily="50" charset="-127"/>
              </a:endParaRPr>
            </a:p>
          </p:txBody>
        </p:sp>
        <p:grpSp>
          <p:nvGrpSpPr>
            <p:cNvPr id="42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43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4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45" name="Shape 509"/>
          <p:cNvSpPr/>
          <p:nvPr/>
        </p:nvSpPr>
        <p:spPr>
          <a:xfrm rot="13500000">
            <a:off x="4401522" y="1064683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24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06804" y="2409825"/>
            <a:ext cx="2236421" cy="762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573454" y="469860"/>
            <a:ext cx="471462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PROCESS</a:t>
            </a:r>
          </a:p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OF</a:t>
            </a:r>
            <a:b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</a:br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OUR </a:t>
            </a:r>
          </a:p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PROJECT</a:t>
            </a:r>
            <a:endParaRPr lang="ru-RU" altLang="ko-KR" b="1" spc="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2" name="Group 508"/>
          <p:cNvGrpSpPr/>
          <p:nvPr/>
        </p:nvGrpSpPr>
        <p:grpSpPr>
          <a:xfrm>
            <a:off x="5078304" y="-546381"/>
            <a:ext cx="1666065" cy="4650665"/>
            <a:chOff x="-240163" y="-4116026"/>
            <a:chExt cx="2128090" cy="5940369"/>
          </a:xfrm>
        </p:grpSpPr>
        <p:sp>
          <p:nvSpPr>
            <p:cNvPr id="13" name="Shape 505"/>
            <p:cNvSpPr/>
            <p:nvPr/>
          </p:nvSpPr>
          <p:spPr>
            <a:xfrm>
              <a:off x="835970" y="-4116026"/>
              <a:ext cx="0" cy="5454977"/>
            </a:xfrm>
            <a:prstGeom prst="line">
              <a:avLst/>
            </a:prstGeom>
            <a:noFill/>
            <a:ln w="25400" cap="flat">
              <a:solidFill>
                <a:srgbClr val="56565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4" name="Shape 506"/>
            <p:cNvSpPr/>
            <p:nvPr/>
          </p:nvSpPr>
          <p:spPr>
            <a:xfrm>
              <a:off x="-240163" y="-282677"/>
              <a:ext cx="2128090" cy="2107020"/>
            </a:xfrm>
            <a:prstGeom prst="ellipse">
              <a:avLst/>
            </a:prstGeom>
            <a:solidFill>
              <a:srgbClr val="565656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5" name="Shape 507"/>
            <p:cNvSpPr/>
            <p:nvPr/>
          </p:nvSpPr>
          <p:spPr>
            <a:xfrm>
              <a:off x="147712" y="485815"/>
              <a:ext cx="1352339" cy="5700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sz="2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FINISH</a:t>
              </a:r>
              <a:endParaRPr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2" name="Shape 509"/>
          <p:cNvSpPr/>
          <p:nvPr/>
        </p:nvSpPr>
        <p:spPr>
          <a:xfrm rot="13500000">
            <a:off x="7261034" y="3186747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28" name="Group 503"/>
          <p:cNvGrpSpPr/>
          <p:nvPr/>
        </p:nvGrpSpPr>
        <p:grpSpPr>
          <a:xfrm>
            <a:off x="8266862" y="2614015"/>
            <a:ext cx="2530695" cy="1959239"/>
            <a:chOff x="0" y="879100"/>
            <a:chExt cx="5206950" cy="4031169"/>
          </a:xfrm>
        </p:grpSpPr>
        <p:sp>
          <p:nvSpPr>
            <p:cNvPr id="29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ko-KR" altLang="en-US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자율주행</a:t>
              </a:r>
              <a:endParaRPr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0" name="Shape 499"/>
            <p:cNvSpPr/>
            <p:nvPr/>
          </p:nvSpPr>
          <p:spPr>
            <a:xfrm>
              <a:off x="0" y="2410070"/>
              <a:ext cx="5057971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latin typeface="나눔고딕 Light" pitchFamily="50" charset="-127"/>
                  <a:ea typeface="나눔고딕 Light" pitchFamily="50" charset="-127"/>
                </a:rPr>
                <a:t>전달 받은 신호를 통하여 </a:t>
              </a:r>
              <a:r>
                <a:rPr lang="en-US" altLang="ko-KR" sz="1200" dirty="0" smtClean="0">
                  <a:latin typeface="나눔고딕 Light" pitchFamily="50" charset="-127"/>
                  <a:ea typeface="나눔고딕 Light" pitchFamily="50" charset="-127"/>
                </a:rPr>
                <a:t>RC</a:t>
              </a:r>
              <a:r>
                <a:rPr lang="ko-KR" altLang="en-US" sz="1200" dirty="0" err="1" smtClean="0">
                  <a:latin typeface="나눔고딕 Light" pitchFamily="50" charset="-127"/>
                  <a:ea typeface="나눔고딕 Light" pitchFamily="50" charset="-127"/>
                </a:rPr>
                <a:t>카의</a:t>
              </a:r>
              <a:r>
                <a:rPr lang="ko-KR" altLang="en-US" sz="1200" dirty="0" smtClean="0">
                  <a:latin typeface="나눔고딕 Light" pitchFamily="50" charset="-127"/>
                  <a:ea typeface="나눔고딕 Light" pitchFamily="50" charset="-127"/>
                </a:rPr>
                <a:t> 자율주행 시행 및 이를 통하여 시청각장애인을 도움</a:t>
              </a:r>
              <a:endParaRPr sz="1200" dirty="0">
                <a:latin typeface="나눔고딕 Light" pitchFamily="50" charset="-127"/>
              </a:endParaRPr>
            </a:p>
          </p:txBody>
        </p:sp>
        <p:grpSp>
          <p:nvGrpSpPr>
            <p:cNvPr id="31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32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3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923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8125" y="260224"/>
            <a:ext cx="11696699" cy="6331076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6804" y="2416233"/>
            <a:ext cx="2988896" cy="69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573454" y="469860"/>
            <a:ext cx="471462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pc="3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FINISH</a:t>
            </a:r>
          </a:p>
          <a:p>
            <a:pPr eaLnBrk="1" hangingPunct="1"/>
            <a:r>
              <a:rPr lang="en-US" altLang="ko-KR" spc="3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OUR</a:t>
            </a:r>
            <a:br>
              <a:rPr lang="en-US" altLang="ko-KR" spc="3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</a:br>
            <a:r>
              <a:rPr lang="en-US" altLang="ko-KR" spc="3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PRESENTATION</a:t>
            </a:r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/>
            </a:r>
            <a:b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</a:br>
            <a:r>
              <a:rPr lang="en-US" altLang="ko-KR" b="1" spc="3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THANK YOU</a:t>
            </a:r>
            <a:endParaRPr lang="ru-RU" altLang="ko-KR" b="1" spc="3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7" name="Freeform 92"/>
          <p:cNvSpPr>
            <a:spLocks/>
          </p:cNvSpPr>
          <p:nvPr/>
        </p:nvSpPr>
        <p:spPr bwMode="auto">
          <a:xfrm>
            <a:off x="11659814" y="6317895"/>
            <a:ext cx="275010" cy="243879"/>
          </a:xfrm>
          <a:custGeom>
            <a:avLst/>
            <a:gdLst>
              <a:gd name="T0" fmla="*/ 359 w 367"/>
              <a:gd name="T1" fmla="*/ 169 h 324"/>
              <a:gd name="T2" fmla="*/ 199 w 367"/>
              <a:gd name="T3" fmla="*/ 8 h 324"/>
              <a:gd name="T4" fmla="*/ 169 w 367"/>
              <a:gd name="T5" fmla="*/ 8 h 324"/>
              <a:gd name="T6" fmla="*/ 8 w 367"/>
              <a:gd name="T7" fmla="*/ 169 h 324"/>
              <a:gd name="T8" fmla="*/ 15 w 367"/>
              <a:gd name="T9" fmla="*/ 184 h 324"/>
              <a:gd name="T10" fmla="*/ 49 w 367"/>
              <a:gd name="T11" fmla="*/ 184 h 324"/>
              <a:gd name="T12" fmla="*/ 49 w 367"/>
              <a:gd name="T13" fmla="*/ 308 h 324"/>
              <a:gd name="T14" fmla="*/ 65 w 367"/>
              <a:gd name="T15" fmla="*/ 324 h 324"/>
              <a:gd name="T16" fmla="*/ 143 w 367"/>
              <a:gd name="T17" fmla="*/ 324 h 324"/>
              <a:gd name="T18" fmla="*/ 143 w 367"/>
              <a:gd name="T19" fmla="*/ 200 h 324"/>
              <a:gd name="T20" fmla="*/ 225 w 367"/>
              <a:gd name="T21" fmla="*/ 200 h 324"/>
              <a:gd name="T22" fmla="*/ 225 w 367"/>
              <a:gd name="T23" fmla="*/ 324 h 324"/>
              <a:gd name="T24" fmla="*/ 306 w 367"/>
              <a:gd name="T25" fmla="*/ 324 h 324"/>
              <a:gd name="T26" fmla="*/ 319 w 367"/>
              <a:gd name="T27" fmla="*/ 308 h 324"/>
              <a:gd name="T28" fmla="*/ 319 w 367"/>
              <a:gd name="T29" fmla="*/ 184 h 324"/>
              <a:gd name="T30" fmla="*/ 352 w 367"/>
              <a:gd name="T31" fmla="*/ 184 h 324"/>
              <a:gd name="T32" fmla="*/ 359 w 367"/>
              <a:gd name="T33" fmla="*/ 169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67" h="324">
                <a:moveTo>
                  <a:pt x="359" y="169"/>
                </a:moveTo>
                <a:cubicBezTo>
                  <a:pt x="199" y="8"/>
                  <a:pt x="199" y="8"/>
                  <a:pt x="199" y="8"/>
                </a:cubicBezTo>
                <a:cubicBezTo>
                  <a:pt x="190" y="0"/>
                  <a:pt x="177" y="0"/>
                  <a:pt x="169" y="8"/>
                </a:cubicBezTo>
                <a:cubicBezTo>
                  <a:pt x="8" y="169"/>
                  <a:pt x="8" y="169"/>
                  <a:pt x="8" y="169"/>
                </a:cubicBezTo>
                <a:cubicBezTo>
                  <a:pt x="0" y="177"/>
                  <a:pt x="3" y="184"/>
                  <a:pt x="15" y="184"/>
                </a:cubicBezTo>
                <a:cubicBezTo>
                  <a:pt x="49" y="184"/>
                  <a:pt x="49" y="184"/>
                  <a:pt x="49" y="184"/>
                </a:cubicBezTo>
                <a:cubicBezTo>
                  <a:pt x="49" y="308"/>
                  <a:pt x="49" y="308"/>
                  <a:pt x="49" y="308"/>
                </a:cubicBezTo>
                <a:cubicBezTo>
                  <a:pt x="49" y="317"/>
                  <a:pt x="49" y="324"/>
                  <a:pt x="65" y="324"/>
                </a:cubicBezTo>
                <a:cubicBezTo>
                  <a:pt x="143" y="324"/>
                  <a:pt x="143" y="324"/>
                  <a:pt x="143" y="324"/>
                </a:cubicBezTo>
                <a:cubicBezTo>
                  <a:pt x="143" y="200"/>
                  <a:pt x="143" y="200"/>
                  <a:pt x="143" y="200"/>
                </a:cubicBezTo>
                <a:cubicBezTo>
                  <a:pt x="225" y="200"/>
                  <a:pt x="225" y="200"/>
                  <a:pt x="225" y="200"/>
                </a:cubicBezTo>
                <a:cubicBezTo>
                  <a:pt x="225" y="324"/>
                  <a:pt x="225" y="324"/>
                  <a:pt x="225" y="324"/>
                </a:cubicBezTo>
                <a:cubicBezTo>
                  <a:pt x="306" y="324"/>
                  <a:pt x="306" y="324"/>
                  <a:pt x="306" y="324"/>
                </a:cubicBezTo>
                <a:cubicBezTo>
                  <a:pt x="319" y="324"/>
                  <a:pt x="319" y="317"/>
                  <a:pt x="319" y="308"/>
                </a:cubicBezTo>
                <a:cubicBezTo>
                  <a:pt x="319" y="184"/>
                  <a:pt x="319" y="184"/>
                  <a:pt x="319" y="184"/>
                </a:cubicBezTo>
                <a:cubicBezTo>
                  <a:pt x="352" y="184"/>
                  <a:pt x="352" y="184"/>
                  <a:pt x="352" y="184"/>
                </a:cubicBezTo>
                <a:cubicBezTo>
                  <a:pt x="364" y="184"/>
                  <a:pt x="367" y="177"/>
                  <a:pt x="359" y="169"/>
                </a:cubicBezTo>
                <a:close/>
              </a:path>
            </a:pathLst>
          </a:custGeom>
          <a:solidFill>
            <a:srgbClr val="B883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>
              <a:latin typeface="나눔고딕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904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Outline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PiCamera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에 들어온 정보를 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OpenCV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를 통하여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Object detection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시행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이를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CNN,RNN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을 통해서 주행판단 및 주행전략 결정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,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결정한 주행 전략을 바탕으로 주행 경로 생성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Wifi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통신을 통하여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RC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카에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인공지능으로 결정된 판단을 전달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,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이를 바탕으로 차량제어 시행</a:t>
            </a: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7305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HW Component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3"/>
            <a:ext cx="4475686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라즈베리파이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기반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RC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카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Alpha Bot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360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도 회전하는 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Picamera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3.4V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리튬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이온 전지 사용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선택 이유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가격에 비해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(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낮은 예산 지원으로 인하여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)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많은 기능을 가지고 있는데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,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라즈베리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파이를 기반으로 하는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RC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카 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1026" name="Picture 2" descr="alpha bot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774" y="1845198"/>
            <a:ext cx="4379701" cy="437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64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HW Component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3"/>
            <a:ext cx="4475686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Tahoma" panose="020B0604030504040204" pitchFamily="34" charset="0"/>
              </a:rPr>
              <a:t>-</a:t>
            </a:r>
            <a:r>
              <a:rPr lang="ko-KR" altLang="en-US" dirty="0" err="1" smtClean="0">
                <a:solidFill>
                  <a:srgbClr val="000000"/>
                </a:solidFill>
                <a:latin typeface="Tahoma" panose="020B0604030504040204" pitchFamily="34" charset="0"/>
              </a:rPr>
              <a:t>라스타</a:t>
            </a:r>
            <a:r>
              <a:rPr lang="ko-KR" altLang="en-US" dirty="0" smtClean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Tahoma" panose="020B0604030504040204" pitchFamily="34" charset="0"/>
              </a:rPr>
              <a:t>랜드로버 </a:t>
            </a:r>
            <a:r>
              <a:rPr lang="en-US" altLang="ko-KR" dirty="0" err="1">
                <a:solidFill>
                  <a:srgbClr val="000000"/>
                </a:solidFill>
                <a:latin typeface="Tahoma" panose="020B0604030504040204" pitchFamily="34" charset="0"/>
              </a:rPr>
              <a:t>rc</a:t>
            </a:r>
            <a:r>
              <a:rPr lang="ko-KR" altLang="en-US" dirty="0">
                <a:solidFill>
                  <a:srgbClr val="000000"/>
                </a:solidFill>
                <a:latin typeface="Tahoma" panose="020B0604030504040204" pitchFamily="34" charset="0"/>
              </a:rPr>
              <a:t>카 </a:t>
            </a:r>
            <a:r>
              <a:rPr lang="ko-KR" alt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레인지로버</a:t>
            </a:r>
            <a:r>
              <a:rPr lang="ko-KR" altLang="en-US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이보크</a:t>
            </a:r>
            <a:r>
              <a:rPr lang="ko-KR" altLang="en-US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Tahoma" panose="020B0604030504040204" pitchFamily="34" charset="0"/>
              </a:rPr>
              <a:t>(1:14</a:t>
            </a:r>
            <a:r>
              <a:rPr lang="en-US" altLang="ko-KR" dirty="0" smtClean="0">
                <a:solidFill>
                  <a:srgbClr val="000000"/>
                </a:solidFill>
                <a:latin typeface="Tahoma" panose="020B0604030504040204" pitchFamily="34" charset="0"/>
              </a:rPr>
              <a:t>) from </a:t>
            </a:r>
            <a:r>
              <a:rPr lang="en-US" altLang="ko-KR" dirty="0" err="1">
                <a:solidFill>
                  <a:srgbClr val="000000"/>
                </a:solidFill>
                <a:latin typeface="Tahoma" panose="020B0604030504040204" pitchFamily="34" charset="0"/>
              </a:rPr>
              <a:t>G</a:t>
            </a:r>
            <a:r>
              <a:rPr lang="en-US" altLang="ko-KR" dirty="0" err="1" smtClean="0">
                <a:solidFill>
                  <a:srgbClr val="000000"/>
                </a:solidFill>
                <a:latin typeface="Tahoma" panose="020B0604030504040204" pitchFamily="34" charset="0"/>
              </a:rPr>
              <a:t>market</a:t>
            </a: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선택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이유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처음엔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라즈베리파이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알파봇으로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자율주행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RC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카를 만들려고 하였으나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,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양쪽 모터의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RPM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이 달라 전진을 올바르게 하지 못하는 상황이 발생하여 시중의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RC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카를 사서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라즈베리파이와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연결하였다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.</a:t>
            </a: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624" y="2389638"/>
            <a:ext cx="43053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5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HW Component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3"/>
            <a:ext cx="4475686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rPr lang="en-US" altLang="ko-KR" dirty="0" err="1"/>
              <a:t>RPi</a:t>
            </a:r>
            <a:r>
              <a:rPr lang="en-US" altLang="ko-KR" dirty="0"/>
              <a:t> Camera (B)</a:t>
            </a:r>
            <a:endParaRPr lang="en-US" altLang="ko-KR" dirty="0"/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1026" name="Picture 2" descr="RPi Camera (B)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870" y="2135723"/>
            <a:ext cx="4438650" cy="443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44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HW Component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3"/>
            <a:ext cx="4289948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 lnSpcReduction="10000"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사용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보드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Raspberry Pi 3 model B</a:t>
            </a:r>
          </a:p>
          <a:p>
            <a:pPr fontAlgn="base">
              <a:lnSpc>
                <a:spcPct val="150000"/>
              </a:lnSpc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CPU: 1.2GHz </a:t>
            </a: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ARM Cortex-A53 MP4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RAM: </a:t>
            </a: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1 GB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LPDDR2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가격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$35.00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선택 이유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처음에는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아두이노를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고려하였으나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라즈베리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파이가 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wifi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기능을 편리하게 사용할 수 있고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아두이노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보다 다양한 기능을 제공해주기 때문에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아두이노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대신 이것을 선택하였다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.</a:t>
            </a: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2050" name="Picture 2" descr="íì¼:external/www.raspberrypi.org/pi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585" y="1997598"/>
            <a:ext cx="5213011" cy="347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52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Distinction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4"/>
            <a:ext cx="8951372" cy="23545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 smtClean="0">
                <a:latin typeface="나눔고딕 Light" pitchFamily="50" charset="-127"/>
                <a:ea typeface="나눔고딕 Light" pitchFamily="50" charset="-127"/>
              </a:rPr>
              <a:t>이곳에 내용을 입력해주세요 이곳에 내용을 입력해주세요 이곳에 내용을 입력해주세요 이곳에 내용을 입력해주세요</a:t>
            </a:r>
          </a:p>
          <a:p>
            <a:pPr>
              <a:lnSpc>
                <a:spcPct val="150000"/>
              </a:lnSpc>
            </a:pPr>
            <a:r>
              <a:rPr lang="ko-KR" altLang="en-US" sz="1300" dirty="0" smtClean="0">
                <a:latin typeface="나눔고딕 Light" pitchFamily="50" charset="-127"/>
                <a:ea typeface="나눔고딕 Light" pitchFamily="50" charset="-127"/>
              </a:rPr>
              <a:t>이곳에 내용을 입력해주세요 이곳에 내용을 입력해주세요 이곳에 내용을 입력해주세요 이곳에 내용을 입력해주세요</a:t>
            </a:r>
            <a:endParaRPr lang="en-US" altLang="ko-KR" sz="1300" dirty="0" smtClean="0">
              <a:latin typeface="나눔고딕 Light" pitchFamily="50" charset="-127"/>
              <a:ea typeface="나눔고딕 Light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 smtClean="0">
                <a:latin typeface="나눔고딕 Light" pitchFamily="50" charset="-127"/>
                <a:ea typeface="나눔고딕 Light" pitchFamily="50" charset="-127"/>
              </a:rPr>
              <a:t>이곳에 내용을 입력해주세요 이곳에 내용을 입력해주세요 이곳에 내용을 입력해주세요 이곳에 내용을 입력해주세요</a:t>
            </a:r>
          </a:p>
          <a:p>
            <a:pPr>
              <a:lnSpc>
                <a:spcPct val="150000"/>
              </a:lnSpc>
            </a:pPr>
            <a:r>
              <a:rPr lang="ko-KR" altLang="en-US" sz="1300" dirty="0" smtClean="0">
                <a:latin typeface="나눔고딕 Light" pitchFamily="50" charset="-127"/>
                <a:ea typeface="나눔고딕 Light" pitchFamily="50" charset="-127"/>
              </a:rPr>
              <a:t>이곳에 내용을 입력해주세요 이곳에 내용을 입력해주세요 이곳에 내용을 입력해주세요 이곳에 내용을 입력해주세요</a:t>
            </a:r>
          </a:p>
          <a:p>
            <a:pPr>
              <a:lnSpc>
                <a:spcPct val="150000"/>
              </a:lnSpc>
            </a:pPr>
            <a:r>
              <a:rPr lang="ko-KR" altLang="en-US" sz="1300" dirty="0" smtClean="0">
                <a:latin typeface="나눔고딕 Light" pitchFamily="50" charset="-127"/>
                <a:ea typeface="나눔고딕 Light" pitchFamily="50" charset="-127"/>
              </a:rPr>
              <a:t>이곳에 내용을 입력해주세요 이곳에 내용을 입력해주세요 이곳에 내용을 입력해주세요 이곳에 내용을 입력해주세요</a:t>
            </a:r>
          </a:p>
          <a:p>
            <a:pPr>
              <a:lnSpc>
                <a:spcPct val="150000"/>
              </a:lnSpc>
            </a:pPr>
            <a:r>
              <a:rPr lang="ko-KR" altLang="en-US" sz="1300" dirty="0" smtClean="0">
                <a:latin typeface="나눔고딕 Light" pitchFamily="50" charset="-127"/>
                <a:ea typeface="나눔고딕 Light" pitchFamily="50" charset="-127"/>
              </a:rPr>
              <a:t>이곳에 내용을 입력해주세요 이곳에 내용을 입력해주세요 이곳에 내용을 입력해주세요</a:t>
            </a:r>
          </a:p>
          <a:p>
            <a:pPr>
              <a:lnSpc>
                <a:spcPct val="150000"/>
              </a:lnSpc>
            </a:pPr>
            <a:endParaRPr lang="ko-KR" altLang="en-US" dirty="0" smtClean="0">
              <a:latin typeface="나눔고딕 Light" pitchFamily="50" charset="-127"/>
              <a:ea typeface="나눔고딕 Light" pitchFamily="50" charset="-127"/>
            </a:endParaRPr>
          </a:p>
          <a:p>
            <a:pPr>
              <a:lnSpc>
                <a:spcPct val="150000"/>
              </a:lnSpc>
            </a:pPr>
            <a:endParaRPr dirty="0">
              <a:latin typeface="나눔고딕 Light" pitchFamily="50" charset="-127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7535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2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Development effect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만약 이 로봇이 개발된다면 시각 장애인들이 세상과의 소통을 할 수 있도록 해준다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.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시각 장애인들과 청각 장애인들의 보행을 원활하게 해준다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.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lvl="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시</a:t>
            </a:r>
            <a:r>
              <a:rPr lang="en-US" altLang="ko-KR" dirty="0" smtClean="0"/>
              <a:t>·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청각 장애인들의 유사시 사고 가능성을 감소시켜 준다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.</a:t>
            </a: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  <p:pic>
        <p:nvPicPr>
          <p:cNvPr id="3076" name="Picture 4" descr="C:\Users\USER\Desktop\20150801_02점자블럭시공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067" y="3700854"/>
            <a:ext cx="2935408" cy="293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53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791</Words>
  <Application>Microsoft Office PowerPoint</Application>
  <PresentationFormat>와이드스크린</PresentationFormat>
  <Paragraphs>191</Paragraphs>
  <Slides>29</Slides>
  <Notes>0</Notes>
  <HiddenSlides>12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1" baseType="lpstr">
      <vt:lpstr>Helvetica Light</vt:lpstr>
      <vt:lpstr>Roboto Slab Regular</vt:lpstr>
      <vt:lpstr>나눔고딕 Light</vt:lpstr>
      <vt:lpstr>나눔스퀘어</vt:lpstr>
      <vt:lpstr>나눔스퀘어 Bold</vt:lpstr>
      <vt:lpstr>나눔스퀘어 ExtraBold</vt:lpstr>
      <vt:lpstr>맑은 고딕</vt:lpstr>
      <vt:lpstr>Arial</vt:lpstr>
      <vt:lpstr>Calibri</vt:lpstr>
      <vt:lpstr>Segoe UI Black</vt:lpstr>
      <vt:lpstr>Tahoma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42</cp:revision>
  <dcterms:created xsi:type="dcterms:W3CDTF">2017-09-09T13:40:14Z</dcterms:created>
  <dcterms:modified xsi:type="dcterms:W3CDTF">2018-11-23T07:33:09Z</dcterms:modified>
</cp:coreProperties>
</file>