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06" r:id="rId3"/>
    <p:sldId id="304" r:id="rId4"/>
    <p:sldId id="257" r:id="rId5"/>
    <p:sldId id="266" r:id="rId6"/>
    <p:sldId id="265" r:id="rId7"/>
    <p:sldId id="283" r:id="rId8"/>
    <p:sldId id="278" r:id="rId9"/>
    <p:sldId id="285" r:id="rId10"/>
    <p:sldId id="293" r:id="rId11"/>
    <p:sldId id="287" r:id="rId12"/>
    <p:sldId id="279" r:id="rId13"/>
    <p:sldId id="288" r:id="rId14"/>
    <p:sldId id="269" r:id="rId15"/>
    <p:sldId id="310" r:id="rId16"/>
    <p:sldId id="270" r:id="rId17"/>
    <p:sldId id="271" r:id="rId18"/>
    <p:sldId id="296" r:id="rId19"/>
    <p:sldId id="291" r:id="rId20"/>
    <p:sldId id="282" r:id="rId21"/>
    <p:sldId id="258" r:id="rId22"/>
    <p:sldId id="259" r:id="rId23"/>
    <p:sldId id="280" r:id="rId24"/>
    <p:sldId id="261" r:id="rId25"/>
    <p:sldId id="308" r:id="rId26"/>
    <p:sldId id="309" r:id="rId27"/>
    <p:sldId id="302" r:id="rId28"/>
    <p:sldId id="305" r:id="rId29"/>
    <p:sldId id="307" r:id="rId30"/>
    <p:sldId id="289" r:id="rId31"/>
    <p:sldId id="297" r:id="rId32"/>
    <p:sldId id="295" r:id="rId33"/>
    <p:sldId id="272" r:id="rId34"/>
    <p:sldId id="273" r:id="rId35"/>
    <p:sldId id="294" r:id="rId36"/>
    <p:sldId id="262" r:id="rId37"/>
    <p:sldId id="300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99FF66"/>
    <a:srgbClr val="66CCFF"/>
    <a:srgbClr val="99CCFF"/>
    <a:srgbClr val="6699FF"/>
    <a:srgbClr val="B8835C"/>
    <a:srgbClr val="E4B79C"/>
    <a:srgbClr val="E6D3C5"/>
    <a:srgbClr val="F9F4F1"/>
    <a:srgbClr val="EDD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700" autoAdjust="0"/>
  </p:normalViewPr>
  <p:slideViewPr>
    <p:cSldViewPr snapToGrid="0">
      <p:cViewPr varScale="1">
        <p:scale>
          <a:sx n="58" d="100"/>
          <a:sy n="58" d="100"/>
        </p:scale>
        <p:origin x="12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204EB-1B18-4198-A377-0FD7A097A47A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946F0-2123-4088-A6D0-1F4934C69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62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946F0-2123-4088-A6D0-1F4934C693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0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946F0-2123-4088-A6D0-1F4934C693D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6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946F0-2123-4088-A6D0-1F4934C693D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fld id="{0A837266-5F83-43E5-8B4C-B854B0D57007}" type="datetimeFigureOut">
              <a:rPr lang="ko-KR" altLang="en-US" smtClean="0"/>
              <a:pPr/>
              <a:t>2018-12-18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Nc4KturL-U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312986" y="1789776"/>
            <a:ext cx="5790910" cy="73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RC Car for the</a:t>
            </a:r>
            <a:endParaRPr lang="ru-RU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103896" y="5289424"/>
            <a:ext cx="4162865" cy="7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ICARUS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Kyeongbuk</a:t>
            </a:r>
            <a:r>
              <a:rPr lang="en-US" altLang="ko-KR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Science High School</a:t>
            </a: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92169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/>
              <a:t>Reasons for </a:t>
            </a:r>
            <a:r>
              <a:rPr lang="en-US" altLang="ko-KR" sz="2800" dirty="0" smtClean="0"/>
              <a:t>Changing Hardware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2" y="2135723"/>
            <a:ext cx="8675147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Attempted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to use </a:t>
            </a:r>
            <a:r>
              <a:rPr lang="en-US" altLang="ko-KR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AlphaBot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for price and efficiency, and for linkages with Raspberry Pi.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However, the RPM of both wheels was different, so we bought new hardware.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 was decided to use RC cars because they had excellent directional switching and propulsion compared to kit products.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50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Hardware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3887767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rPr lang="en-US" altLang="ko-KR" b="1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RPi</a:t>
            </a:r>
            <a:r>
              <a: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Camera (B</a:t>
            </a:r>
            <a:r>
              <a:rPr lang="en-US" altLang="ko-KR" b="1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endParaRPr lang="en-US" altLang="ko-KR" b="1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Raspberry Pi Camera (B) Rev 2.0 with 1/4 inch 5MP OV5647 sensor is used. This camera can produce up to 1080p of images.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026" name="Picture 2" descr="RPi Camera (B)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84812"/>
            <a:ext cx="443865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Hardware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06377" y="1587290"/>
            <a:ext cx="4289948" cy="47222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fontScale="92500"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 smtClean="0">
                <a:latin typeface="나눔고딕 Light" pitchFamily="50" charset="-127"/>
                <a:ea typeface="나눔고딕 Light" pitchFamily="50" charset="-127"/>
              </a:rPr>
              <a:t>Raspberry Pi 3 model B</a:t>
            </a: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6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CPU: 1.2GHz 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ARM Cortex-A53 MP4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6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RAM: 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1 GB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LPDDR2</a:t>
            </a:r>
          </a:p>
          <a:p>
            <a:pPr marL="285750" indent="-285750" fontAlgn="base">
              <a:lnSpc>
                <a:spcPct val="16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Price: $35.00</a:t>
            </a:r>
          </a:p>
          <a:p>
            <a:pPr marL="285750" indent="-285750" fontAlgn="base">
              <a:lnSpc>
                <a:spcPct val="16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Reason for selection: Arduino was initially considered, but this was chosen instead of Arduino because the Raspberry Pi provides a more convenient use of the </a:t>
            </a:r>
            <a:r>
              <a:rPr lang="en-US" altLang="ko-KR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WiFi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function and provides more diverse functions than the Arduino one.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050" name="Picture 2" descr="íì¼:external/www.raspberrypi.org/pi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059" y="2532400"/>
            <a:ext cx="4597857" cy="306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5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5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Tools Used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7" name="Shape 388"/>
          <p:cNvSpPr/>
          <p:nvPr/>
        </p:nvSpPr>
        <p:spPr>
          <a:xfrm>
            <a:off x="2469102" y="2135723"/>
            <a:ext cx="8778017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1. Python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1-1.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Tensorflow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1-2.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TFLearn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1-3.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Numpy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1-4.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OpenCV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2. SSH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2-1.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PuTTY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2-2. Terminal</a:t>
            </a:r>
          </a:p>
          <a:p>
            <a:pPr fontAlgn="base">
              <a:lnSpc>
                <a:spcPct val="120000"/>
              </a:lnSpc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3. VNC</a:t>
            </a:r>
          </a:p>
          <a:p>
            <a:pPr fontAlgn="base">
              <a:lnSpc>
                <a:spcPct val="120000"/>
              </a:lnSpc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91" y="4250681"/>
            <a:ext cx="1828804" cy="22524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887" y="1705119"/>
            <a:ext cx="2289356" cy="2697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14" y="2042286"/>
            <a:ext cx="3395777" cy="283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4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873787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Operating Environment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sp>
        <p:nvSpPr>
          <p:cNvPr id="9" name="Shape 388"/>
          <p:cNvSpPr/>
          <p:nvPr/>
        </p:nvSpPr>
        <p:spPr>
          <a:xfrm>
            <a:off x="2621503" y="22881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Programming Language: Python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Server PC: Windows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Pi: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Raspbian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10" y="4514628"/>
            <a:ext cx="3826946" cy="19134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984" y="3469196"/>
            <a:ext cx="2438400" cy="2438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39" y="1983323"/>
            <a:ext cx="1784845" cy="22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0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90020" y="631767"/>
            <a:ext cx="8833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GitHub</a:t>
            </a:r>
            <a:endParaRPr lang="ko-KR" altLang="en-US" sz="4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7811" y="1729047"/>
            <a:ext cx="979239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GitHub is a web-based hosting version control using </a:t>
            </a:r>
            <a:r>
              <a:rPr lang="en-US" altLang="ko-KR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Git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It is mostly used for computer           code. It offers all of the distributed version control system(DVCS) and source code management(SCV) functionality of </a:t>
            </a:r>
            <a:r>
              <a:rPr lang="en-US" altLang="ko-KR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Git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as well as adding its own features . 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GitHub offers plans for both private repositories and free accounts which are commonly used to host open-source software project.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890" y="453460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6403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Sequences of the Development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78554" y="1347249"/>
            <a:ext cx="8951372" cy="4635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0: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Getting various guidance from Professor Yoon 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Eun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-young of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Computer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 Engineering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through R&amp;E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 basic operation of RC cars with raspberry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pi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Development of Self-driving artificial intelligence using RNN and CNN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3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Label data for self-driving AI learning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4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Self-driving artificial intelligence using the above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data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5: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Implementation of self-driving technology through communication between </a:t>
            </a:r>
            <a:endPara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RC car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 TCP server using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Wi-Fi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Self-driving test of RC car after basic course construction</a:t>
            </a: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16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Algorithm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The server PC collects training data by human’s controlling the RC car with the keyboard.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The server receives visual data from Raspberry Pi via network socket.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The server runs artificial neural networks such as CNN, RNN, FC, so that it can determine the direction where the RC Car will go.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 receives the direction data from the server via network, and it automatically steers the motors. </a:t>
            </a:r>
          </a:p>
        </p:txBody>
      </p:sp>
    </p:spTree>
    <p:extLst>
      <p:ext uri="{BB962C8B-B14F-4D97-AF65-F5344CB8AC3E}">
        <p14:creationId xmlns:p14="http://schemas.microsoft.com/office/powerpoint/2010/main" val="399781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Flowchart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478554" y="3521727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Raspberry Pi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82056" y="35180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Server PC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30305" y="35180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Socket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(Python)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78554" y="2268329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Camera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78554" y="47751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Motor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930305" y="2268329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Router A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30305" y="47751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Router B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7" name="직선 연결선 6"/>
          <p:cNvCxnSpPr>
            <a:stCxn id="15" idx="2"/>
            <a:endCxn id="3" idx="0"/>
          </p:cNvCxnSpPr>
          <p:nvPr/>
        </p:nvCxnSpPr>
        <p:spPr>
          <a:xfrm>
            <a:off x="3378554" y="2988329"/>
            <a:ext cx="0" cy="53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3" idx="2"/>
            <a:endCxn id="16" idx="0"/>
          </p:cNvCxnSpPr>
          <p:nvPr/>
        </p:nvCxnSpPr>
        <p:spPr>
          <a:xfrm>
            <a:off x="3378554" y="4241727"/>
            <a:ext cx="0" cy="53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3" idx="3"/>
            <a:endCxn id="18" idx="1"/>
          </p:cNvCxnSpPr>
          <p:nvPr/>
        </p:nvCxnSpPr>
        <p:spPr>
          <a:xfrm flipV="1">
            <a:off x="4278554" y="2628329"/>
            <a:ext cx="1651751" cy="12533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8" idx="2"/>
            <a:endCxn id="14" idx="0"/>
          </p:cNvCxnSpPr>
          <p:nvPr/>
        </p:nvCxnSpPr>
        <p:spPr>
          <a:xfrm>
            <a:off x="6830305" y="2988329"/>
            <a:ext cx="0" cy="52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4" idx="2"/>
            <a:endCxn id="19" idx="0"/>
          </p:cNvCxnSpPr>
          <p:nvPr/>
        </p:nvCxnSpPr>
        <p:spPr>
          <a:xfrm>
            <a:off x="6830305" y="4238025"/>
            <a:ext cx="0" cy="53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9" idx="3"/>
            <a:endCxn id="10" idx="1"/>
          </p:cNvCxnSpPr>
          <p:nvPr/>
        </p:nvCxnSpPr>
        <p:spPr>
          <a:xfrm flipV="1">
            <a:off x="7730305" y="3878025"/>
            <a:ext cx="1651751" cy="12571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14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Flowchart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478554" y="3521727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Raspberry Pi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82056" y="35180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Server PC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30305" y="35180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Socket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(Python)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78554" y="2268329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Camera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78554" y="47751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Motor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930305" y="2268329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Router A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30305" y="47751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Router B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7" name="직선 연결선 6"/>
          <p:cNvCxnSpPr>
            <a:stCxn id="15" idx="2"/>
            <a:endCxn id="3" idx="0"/>
          </p:cNvCxnSpPr>
          <p:nvPr/>
        </p:nvCxnSpPr>
        <p:spPr>
          <a:xfrm>
            <a:off x="3378554" y="2988329"/>
            <a:ext cx="0" cy="53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3" idx="2"/>
            <a:endCxn id="16" idx="0"/>
          </p:cNvCxnSpPr>
          <p:nvPr/>
        </p:nvCxnSpPr>
        <p:spPr>
          <a:xfrm>
            <a:off x="3378554" y="4241727"/>
            <a:ext cx="0" cy="53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3" idx="3"/>
            <a:endCxn id="18" idx="1"/>
          </p:cNvCxnSpPr>
          <p:nvPr/>
        </p:nvCxnSpPr>
        <p:spPr>
          <a:xfrm flipV="1">
            <a:off x="4278554" y="2628329"/>
            <a:ext cx="1651751" cy="12533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8" idx="2"/>
            <a:endCxn id="14" idx="0"/>
          </p:cNvCxnSpPr>
          <p:nvPr/>
        </p:nvCxnSpPr>
        <p:spPr>
          <a:xfrm>
            <a:off x="6830305" y="2988329"/>
            <a:ext cx="0" cy="52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4" idx="2"/>
            <a:endCxn id="19" idx="0"/>
          </p:cNvCxnSpPr>
          <p:nvPr/>
        </p:nvCxnSpPr>
        <p:spPr>
          <a:xfrm>
            <a:off x="6830305" y="4238025"/>
            <a:ext cx="0" cy="53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9" idx="3"/>
            <a:endCxn id="10" idx="1"/>
          </p:cNvCxnSpPr>
          <p:nvPr/>
        </p:nvCxnSpPr>
        <p:spPr>
          <a:xfrm flipV="1">
            <a:off x="7730305" y="3878025"/>
            <a:ext cx="1651751" cy="12571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3294330" y="291120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188554" y="378802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740304" y="2898329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740304" y="414512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640305" y="504512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56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5.55112E-17 L -0.00052 0.075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77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849 0 L 0.06849 -0.18102 L 0.13503 -0.18102 " pathEditMode="relative" ptsTypes="AAAA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00013 0.0773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00013 0.07731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849 0 L 0.06849 -0.18102 L 0.13503 -0.18102 " pathEditMode="relative" ptsTypes="AAAA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91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 Diagram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" name="AutoShape 2" descr="RC CAR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AutoShape 4" descr="RC CAR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AutoShape 6" descr="RC CAR transparent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127" name="Picture 7" descr="C:\Users\USER\Desktop\184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794" y="3811375"/>
            <a:ext cx="1271837" cy="1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794" y="2802084"/>
            <a:ext cx="1171227" cy="117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4" name="Picture 14" descr="network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761" y="3037168"/>
            <a:ext cx="1548414" cy="154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6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AutoShape 18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AutoShape 20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AutoShape 22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AutoShape 24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AutoShape 26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AutoShape 28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AutoShape 30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AutoShape 32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153" name="Picture 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042" y="2624941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Shape 388"/>
          <p:cNvSpPr/>
          <p:nvPr/>
        </p:nvSpPr>
        <p:spPr>
          <a:xfrm>
            <a:off x="2913883" y="2110565"/>
            <a:ext cx="1574380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1" name="Shape 388"/>
          <p:cNvSpPr/>
          <p:nvPr/>
        </p:nvSpPr>
        <p:spPr>
          <a:xfrm>
            <a:off x="9187026" y="2028920"/>
            <a:ext cx="1335610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CNN, RNN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2" name="Shape 388"/>
          <p:cNvSpPr/>
          <p:nvPr/>
        </p:nvSpPr>
        <p:spPr>
          <a:xfrm>
            <a:off x="6224732" y="2206063"/>
            <a:ext cx="1083443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Server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3" name="Shape 388"/>
          <p:cNvSpPr/>
          <p:nvPr/>
        </p:nvSpPr>
        <p:spPr>
          <a:xfrm>
            <a:off x="3255622" y="4746835"/>
            <a:ext cx="837495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sz="2000" dirty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car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4907453" y="2936862"/>
            <a:ext cx="534416" cy="473825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 rot="10800000">
            <a:off x="4837113" y="3984917"/>
            <a:ext cx="534416" cy="473825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7671104" y="3984917"/>
            <a:ext cx="534416" cy="473825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7726155" y="2936861"/>
            <a:ext cx="534416" cy="473825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0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17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The helper robo</a:t>
              </a: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 is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It is a self-driving robot that helps people with hearing loss.</a:t>
              </a:r>
              <a:endParaRPr sz="1400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grpSp>
          <p:nvGrpSpPr>
            <p:cNvPr id="19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 rot="10800000">
            <a:off x="5911325" y="-23995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85000" lnSpcReduction="10000"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Receiving Camera Data</a:t>
              </a: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고딕 Light" pitchFamily="50" charset="-127"/>
                  <a:ea typeface="나눔고딕 Light" panose="020D0904000000000000" pitchFamily="50" charset="-127"/>
                </a:rPr>
                <a:t>The server PC receives camera data </a:t>
              </a:r>
              <a:r>
                <a:rPr lang="en-US" altLang="ko-KR" sz="1400" dirty="0" smtClean="0">
                  <a:latin typeface="나눔고딕 Light" pitchFamily="50" charset="-127"/>
                  <a:ea typeface="나눔고딕 Light" panose="020D0904000000000000" pitchFamily="50" charset="-127"/>
                </a:rPr>
                <a:t>from </a:t>
              </a:r>
              <a:r>
                <a:rPr lang="en-US" altLang="ko-KR" sz="1400" dirty="0">
                  <a:latin typeface="나눔고딕 Light" pitchFamily="50" charset="-127"/>
                  <a:ea typeface="나눔고딕 Light" panose="020D0904000000000000" pitchFamily="50" charset="-127"/>
                </a:rPr>
                <a:t>Raspberry Pi via network </a:t>
              </a:r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Network Socket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나눔고딕 Light" pitchFamily="50" charset="-127"/>
                </a:rPr>
                <a:t>We used network sockets on Python for the communication between the server PC and Raspberry Pi</a:t>
              </a:r>
              <a:endParaRPr sz="1400" dirty="0">
                <a:latin typeface="나눔고딕 Light" pitchFamily="50" charset="-127"/>
              </a:endParaRP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151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16008" y="-224143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Steering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나눔고딕 Light" pitchFamily="50" charset="-127"/>
                  <a:ea typeface="나눔고딕 Light" pitchFamily="50" charset="-127"/>
                </a:rPr>
                <a:t>Raspberry Pi receives the direction data from the server PC, and it autonomously steers the motors</a:t>
              </a:r>
              <a:endParaRPr sz="1400" dirty="0">
                <a:latin typeface="나눔고딕 Light" pitchFamily="50" charset="-127"/>
              </a:endParaRPr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Neural Network</a:t>
              </a: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고딕 Light" pitchFamily="50" charset="-127"/>
                  <a:ea typeface="나눔고딕 Light" panose="020D0904000000000000" pitchFamily="50" charset="-127"/>
                </a:rPr>
                <a:t>The server pc runs some neural networks to determine the direction</a:t>
              </a: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242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-546381"/>
            <a:ext cx="1666065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8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Self-Driving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Self-driving of RC cars through signals received and through these, helps people with hearing loss</a:t>
              </a:r>
              <a:endParaRPr sz="1400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grpSp>
          <p:nvGrpSpPr>
            <p:cNvPr id="31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35233" y="261727"/>
            <a:ext cx="9735589" cy="1325563"/>
          </a:xfrm>
        </p:spPr>
        <p:txBody>
          <a:bodyPr/>
          <a:lstStyle/>
          <a:p>
            <a:r>
              <a:rPr lang="en-US" altLang="ko-KR" dirty="0"/>
              <a:t>How neurons transmit </a:t>
            </a:r>
            <a:r>
              <a:rPr lang="en-US" altLang="ko-KR" dirty="0" smtClean="0"/>
              <a:t>information?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893" y="1869890"/>
            <a:ext cx="2895929" cy="215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neur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89" y="4303963"/>
            <a:ext cx="4293774" cy="230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41007" y="2018941"/>
            <a:ext cx="6820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human’s brain, there are more than 100 billion neurons </a:t>
            </a:r>
            <a:endParaRPr lang="en-US" altLang="ko-KR" dirty="0" smtClean="0"/>
          </a:p>
          <a:p>
            <a:r>
              <a:rPr lang="en-US" altLang="ko-KR" dirty="0" smtClean="0"/>
              <a:t>and </a:t>
            </a:r>
            <a:r>
              <a:rPr lang="en-US" altLang="ko-KR" dirty="0"/>
              <a:t>more than 100 trillion connection between neurons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Dendrite(input) accepts a </a:t>
            </a:r>
            <a:r>
              <a:rPr lang="en-US" altLang="ko-KR" dirty="0" smtClean="0"/>
              <a:t>signal </a:t>
            </a:r>
            <a:r>
              <a:rPr lang="en-US" altLang="ko-KR" dirty="0"/>
              <a:t>and </a:t>
            </a:r>
            <a:r>
              <a:rPr lang="en-US" altLang="ko-KR" dirty="0" smtClean="0"/>
              <a:t>axon(output) transmits </a:t>
            </a:r>
          </a:p>
          <a:p>
            <a:r>
              <a:rPr lang="en-US" altLang="ko-KR" dirty="0" smtClean="0"/>
              <a:t>the </a:t>
            </a:r>
            <a:r>
              <a:rPr lang="en-US" altLang="ko-KR" dirty="0"/>
              <a:t>signal to another </a:t>
            </a:r>
            <a:r>
              <a:rPr lang="en-US" altLang="ko-KR" dirty="0" smtClean="0"/>
              <a:t>neuron.</a:t>
            </a:r>
          </a:p>
          <a:p>
            <a:endParaRPr lang="en-US" altLang="ko-KR" dirty="0"/>
          </a:p>
          <a:p>
            <a:r>
              <a:rPr lang="en-US" altLang="ko-KR" dirty="0"/>
              <a:t>Dendrite and axon are connected by synapse, and it needs a signal of more than a </a:t>
            </a:r>
            <a:r>
              <a:rPr lang="en-US" altLang="ko-KR" u="sng" dirty="0"/>
              <a:t>certain amount of </a:t>
            </a:r>
            <a:r>
              <a:rPr lang="en-US" altLang="ko-KR" u="sng" dirty="0" smtClean="0"/>
              <a:t>electricity</a:t>
            </a:r>
            <a:r>
              <a:rPr lang="en-US" altLang="ko-KR" dirty="0" smtClean="0"/>
              <a:t>(threshold).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2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526141" y="1487044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57350" y="133303"/>
            <a:ext cx="10412730" cy="1371159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Neural network </a:t>
            </a:r>
            <a:r>
              <a:rPr lang="en-US" altLang="ko-KR" sz="4000" dirty="0" smtClean="0">
                <a:solidFill>
                  <a:srgbClr val="FF0000"/>
                </a:solidFill>
              </a:rPr>
              <a:t>VS </a:t>
            </a:r>
            <a:r>
              <a:rPr lang="en-US" altLang="ko-KR" sz="4000" dirty="0" smtClean="0"/>
              <a:t>Artificial neural network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pic>
        <p:nvPicPr>
          <p:cNvPr id="7" name="Picture 5" descr="neur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742" y="1622344"/>
            <a:ext cx="4293774" cy="230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4014210" y="4112401"/>
            <a:ext cx="1161560" cy="1126938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26859" y="4657011"/>
            <a:ext cx="1168455" cy="125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57350" y="4402718"/>
                <a:ext cx="15047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altLang="ko-KR" sz="2800" dirty="0" smtClean="0"/>
              </a:p>
              <a:p>
                <a:r>
                  <a:rPr lang="en-US" altLang="ko-KR" sz="2000" dirty="0" smtClean="0"/>
                  <a:t>   (input)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4402718"/>
                <a:ext cx="1504784" cy="830997"/>
              </a:xfrm>
              <a:prstGeom prst="rect">
                <a:avLst/>
              </a:prstGeom>
              <a:blipFill>
                <a:blip r:embed="rId3"/>
                <a:stretch>
                  <a:fillRect b="-11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744598" y="4742677"/>
                <a:ext cx="115071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altLang="ko-KR" sz="2400" dirty="0" smtClean="0"/>
              </a:p>
              <a:p>
                <a:r>
                  <a:rPr lang="en-US" altLang="ko-KR" sz="2000" dirty="0" smtClean="0"/>
                  <a:t>(weight)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98" y="4742677"/>
                <a:ext cx="1150716" cy="769441"/>
              </a:xfrm>
              <a:prstGeom prst="rect">
                <a:avLst/>
              </a:prstGeom>
              <a:blipFill>
                <a:blip r:embed="rId4"/>
                <a:stretch>
                  <a:fillRect l="-5291" r="-2116" b="-13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/>
          <p:nvPr/>
        </p:nvCxnSpPr>
        <p:spPr>
          <a:xfrm>
            <a:off x="4594990" y="5352620"/>
            <a:ext cx="0" cy="3888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73093" y="5730993"/>
                <a:ext cx="227023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2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altLang="ko-KR" sz="22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200" b="0" i="0" smtClean="0">
                          <a:latin typeface="Cambria Math"/>
                        </a:rPr>
                        <m:t>threshold</m:t>
                      </m:r>
                      <m:r>
                        <a:rPr lang="en-US" altLang="ko-KR" sz="22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2200" b="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093" y="5730993"/>
                <a:ext cx="2270235" cy="769441"/>
              </a:xfrm>
              <a:prstGeom prst="rect">
                <a:avLst/>
              </a:prstGeom>
              <a:blipFill>
                <a:blip r:embed="rId5"/>
                <a:stretch>
                  <a:fillRect b="-10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74859" y="4055205"/>
                <a:ext cx="1702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𝑥𝑤</m:t>
                    </m:r>
                    <m:r>
                      <a:rPr lang="en-US" altLang="ko-KR" b="0" i="1" smtClean="0">
                        <a:latin typeface="Cambria Math"/>
                      </a:rPr>
                      <m:t>&gt;</m:t>
                    </m:r>
                    <m:r>
                      <a:rPr lang="ko-KR" altLang="en-US" i="1">
                        <a:latin typeface="Cambria Math"/>
                      </a:rPr>
                      <m:t>𝜃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859" y="4055205"/>
                <a:ext cx="1702676" cy="369332"/>
              </a:xfrm>
              <a:prstGeom prst="rect">
                <a:avLst/>
              </a:prstGeom>
              <a:blipFill>
                <a:blip r:embed="rId6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endCxn id="17" idx="1"/>
          </p:cNvCxnSpPr>
          <p:nvPr/>
        </p:nvCxnSpPr>
        <p:spPr>
          <a:xfrm flipV="1">
            <a:off x="5341223" y="4239871"/>
            <a:ext cx="433636" cy="3679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20" idx="1"/>
          </p:cNvCxnSpPr>
          <p:nvPr/>
        </p:nvCxnSpPr>
        <p:spPr>
          <a:xfrm>
            <a:off x="5341223" y="4594402"/>
            <a:ext cx="433636" cy="3791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774859" y="4788844"/>
                <a:ext cx="129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0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𝑥𝑤</m:t>
                    </m:r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r>
                      <a:rPr lang="ko-KR" altLang="en-US" i="1">
                        <a:latin typeface="Cambria Math"/>
                      </a:rPr>
                      <m:t>𝜃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859" y="4788844"/>
                <a:ext cx="1292772" cy="369332"/>
              </a:xfrm>
              <a:prstGeom prst="rect">
                <a:avLst/>
              </a:prstGeom>
              <a:blipFill>
                <a:blip r:embed="rId7"/>
                <a:stretch>
                  <a:fillRect l="-3774" t="-10000" r="-141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오른쪽 화살표 20"/>
          <p:cNvSpPr/>
          <p:nvPr/>
        </p:nvSpPr>
        <p:spPr>
          <a:xfrm>
            <a:off x="7302605" y="2527069"/>
            <a:ext cx="1492469" cy="246602"/>
          </a:xfrm>
          <a:prstGeom prst="righ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173447" y="240433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Human’s neuron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>
            <a:off x="7374304" y="4625201"/>
            <a:ext cx="1492469" cy="277000"/>
          </a:xfrm>
          <a:prstGeom prst="righ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173447" y="4511845"/>
            <a:ext cx="298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Artificial neural network</a:t>
            </a:r>
          </a:p>
          <a:p>
            <a:r>
              <a:rPr lang="en-US" altLang="ko-KR" dirty="0"/>
              <a:t>(mathematical </a:t>
            </a:r>
            <a:r>
              <a:rPr lang="en-US" altLang="ko-KR" dirty="0" smtClean="0"/>
              <a:t>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0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256" y="3027007"/>
            <a:ext cx="3712451" cy="218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38344" y="1943485"/>
                <a:ext cx="451944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There are many inputs to a node</a:t>
                </a:r>
              </a:p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𝑥𝑤</m:t>
                      </m:r>
                      <m:r>
                        <a:rPr lang="en-US" altLang="ko-KR" b="0" i="1" smtClean="0">
                          <a:latin typeface="Cambria Math"/>
                        </a:rPr>
                        <m:t>&gt;</m:t>
                      </m:r>
                      <m:r>
                        <a:rPr lang="ko-KR" altLang="en-US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𝑥𝑤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ko-KR" altLang="en-US" b="0" i="1" smtClean="0">
                        <a:latin typeface="Cambria Math"/>
                      </a:rPr>
                      <m:t>𝜃</m:t>
                    </m:r>
                    <m:r>
                      <a:rPr lang="en-US" altLang="ko-KR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𝜃</m:t>
                    </m:r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𝑥𝑤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  <m:r>
                      <a:rPr lang="en-US" altLang="ko-KR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344" y="1943485"/>
                <a:ext cx="4519449" cy="2031325"/>
              </a:xfrm>
              <a:prstGeom prst="rect">
                <a:avLst/>
              </a:prstGeom>
              <a:blipFill rotWithShape="1">
                <a:blip r:embed="rId4"/>
                <a:stretch>
                  <a:fillRect l="-1078" t="-1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38345" y="4378388"/>
                <a:ext cx="2123090" cy="586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𝑥𝑤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&amp;0, 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𝑥𝑤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345" y="4378388"/>
                <a:ext cx="2123090" cy="5861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15683" y="4317436"/>
                <a:ext cx="1466555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683" y="4317436"/>
                <a:ext cx="1466555" cy="6173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/>
          <p:cNvSpPr/>
          <p:nvPr/>
        </p:nvSpPr>
        <p:spPr>
          <a:xfrm>
            <a:off x="8345215" y="3963980"/>
            <a:ext cx="2112579" cy="14294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5843751" y="3605478"/>
            <a:ext cx="2501463" cy="2157250"/>
          </a:xfrm>
          <a:prstGeom prst="mathMultiply">
            <a:avLst>
              <a:gd name="adj1" fmla="val 9392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38345" y="5679796"/>
                <a:ext cx="41438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𝑀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𝑦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𝑓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𝐴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345" y="5679796"/>
                <a:ext cx="4143893" cy="923330"/>
              </a:xfrm>
              <a:prstGeom prst="rect">
                <a:avLst/>
              </a:prstGeom>
              <a:blipFill rotWithShape="1">
                <a:blip r:embed="rId7"/>
                <a:stretch>
                  <a:fillRect l="-1176" t="-3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3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86" y="2517392"/>
            <a:ext cx="5239998" cy="3063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37737" y="3251628"/>
            <a:ext cx="4330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deep learning, there are many nodes and connection.</a:t>
            </a:r>
          </a:p>
          <a:p>
            <a:endParaRPr lang="en-US" altLang="ko-KR" dirty="0"/>
          </a:p>
          <a:p>
            <a:r>
              <a:rPr lang="en-US" altLang="ko-KR" dirty="0" smtClean="0"/>
              <a:t>What we do is set up weights!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5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48248" y="1467018"/>
            <a:ext cx="8338655" cy="120272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548876" y="26172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Machine learning &amp; Deep learning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021734" y="1633210"/>
            <a:ext cx="9678357" cy="4814535"/>
          </a:xfrm>
          <a:prstGeom prst="ellipse">
            <a:avLst/>
          </a:prstGeom>
          <a:solidFill>
            <a:srgbClr val="66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3100" y="1782859"/>
            <a:ext cx="4028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Artificial Intelligence</a:t>
            </a:r>
          </a:p>
          <a:p>
            <a:pPr algn="ctr"/>
            <a:r>
              <a:rPr lang="en-US" altLang="ko-KR" dirty="0" smtClean="0"/>
              <a:t>Programs with the ability </a:t>
            </a:r>
          </a:p>
          <a:p>
            <a:pPr algn="ctr"/>
            <a:r>
              <a:rPr lang="en-US" altLang="ko-KR" dirty="0" smtClean="0"/>
              <a:t>to learn and reason like humans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065996" y="2905162"/>
            <a:ext cx="5748419" cy="3542582"/>
          </a:xfrm>
          <a:prstGeom prst="ellipse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406064" y="4167176"/>
            <a:ext cx="3071212" cy="2280567"/>
          </a:xfrm>
          <a:prstGeom prst="ellipse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33100" y="3125648"/>
            <a:ext cx="4081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Machine Learning</a:t>
            </a:r>
          </a:p>
          <a:p>
            <a:pPr algn="ctr"/>
            <a:r>
              <a:rPr lang="en-US" altLang="ko-KR" dirty="0" smtClean="0"/>
              <a:t>Algorithms with the ability to learn without being explicitly programmed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80546" y="4538649"/>
            <a:ext cx="408147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Deep Learning</a:t>
            </a:r>
          </a:p>
          <a:p>
            <a:pPr algn="ctr"/>
            <a:r>
              <a:rPr lang="en-US" altLang="ko-KR" dirty="0" smtClean="0"/>
              <a:t>artificial neural networks </a:t>
            </a:r>
          </a:p>
          <a:p>
            <a:pPr algn="ctr"/>
            <a:r>
              <a:rPr lang="en-US" altLang="ko-KR" dirty="0" smtClean="0"/>
              <a:t>adapt and learn </a:t>
            </a:r>
          </a:p>
          <a:p>
            <a:pPr algn="ctr"/>
            <a:r>
              <a:rPr lang="en-US" altLang="ko-KR" dirty="0" smtClean="0"/>
              <a:t>from vast amounts of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10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C</a:t>
            </a: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ontents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Motivation and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Effects</a:t>
            </a:r>
          </a:p>
          <a:p>
            <a:pPr marL="514350" indent="-514350">
              <a:buFont typeface="+mj-ea"/>
              <a:buAutoNum type="circleNumDbPlain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What is machine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learning</a:t>
            </a:r>
          </a:p>
          <a:p>
            <a:pPr marL="514350" indent="-514350">
              <a:buFont typeface="+mj-ea"/>
              <a:buAutoNum type="circleNumDbPlain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How to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use</a:t>
            </a:r>
          </a:p>
          <a:p>
            <a:pPr marL="514350" indent="-514350">
              <a:buFont typeface="+mj-ea"/>
              <a:buAutoNum type="circleNumDbPlain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46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Data Labeling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331462" y="165681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7" name="오른쪽 화살표 6"/>
          <p:cNvSpPr/>
          <p:nvPr/>
        </p:nvSpPr>
        <p:spPr>
          <a:xfrm>
            <a:off x="4661213" y="3650833"/>
            <a:ext cx="534416" cy="4738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3383" y="4334509"/>
            <a:ext cx="1716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Control the car along the rode model with a keyboard via network</a:t>
            </a:r>
            <a:endParaRPr lang="ko-KR" altLang="en-US" sz="12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7945287" y="3650832"/>
            <a:ext cx="534416" cy="4738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79721" y="3154958"/>
            <a:ext cx="2537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Pi camera takes pictures in real time and converts images into pixels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With </a:t>
            </a:r>
            <a:r>
              <a:rPr lang="en-US" altLang="ko-KR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information on the direction of travel of RC cars (keyboard: front, back, left, and Oh) at that time,</a:t>
            </a:r>
            <a:r>
              <a:rPr lang="en-US" altLang="ko-KR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/>
            </a:r>
            <a:br>
              <a:rPr lang="en-US" altLang="ko-KR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Save as Matrix Data</a:t>
            </a:r>
            <a:endParaRPr lang="ko-KR" altLang="en-US" sz="12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79721" y="4995645"/>
            <a:ext cx="2610196" cy="33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Generate Labeled Data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61" y="2793585"/>
            <a:ext cx="1800000" cy="180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56" y="298774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4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Network Socket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331462" y="165681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 </a:t>
            </a:r>
            <a:r>
              <a:rPr lang="ko-KR" altLang="ko-KR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internal</a:t>
            </a:r>
            <a:r>
              <a:rPr lang="ko-KR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endpoint</a:t>
            </a:r>
            <a:r>
              <a:rPr lang="ko-KR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for</a:t>
            </a:r>
            <a:r>
              <a:rPr lang="ko-KR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sending</a:t>
            </a:r>
            <a:r>
              <a:rPr lang="ko-KR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or</a:t>
            </a:r>
            <a:r>
              <a:rPr lang="ko-KR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receiving</a:t>
            </a:r>
            <a:r>
              <a:rPr lang="ko-KR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data</a:t>
            </a:r>
            <a:r>
              <a:rPr lang="ko-KR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within</a:t>
            </a:r>
            <a:r>
              <a:rPr lang="ko-KR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node</a:t>
            </a:r>
            <a:r>
              <a:rPr lang="ko-KR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on</a:t>
            </a:r>
            <a:r>
              <a:rPr lang="ko-KR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computer</a:t>
            </a:r>
            <a:r>
              <a:rPr lang="ko-KR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ko-KR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network</a:t>
            </a:r>
            <a:endPara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Concretely</a:t>
            </a:r>
            <a:r>
              <a:rPr lang="ko-KR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</a:t>
            </a:r>
            <a:r>
              <a:rPr lang="ko-KR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</a:t>
            </a:r>
            <a:r>
              <a:rPr lang="ko-KR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representation</a:t>
            </a:r>
            <a:r>
              <a:rPr lang="ko-KR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of </a:t>
            </a:r>
            <a:r>
              <a:rPr lang="ko-KR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this</a:t>
            </a:r>
            <a:r>
              <a:rPr lang="ko-KR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endpoint</a:t>
            </a:r>
            <a:r>
              <a:rPr lang="ko-KR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</a:t>
            </a:r>
            <a:r>
              <a:rPr lang="ko-KR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networking</a:t>
            </a:r>
            <a:r>
              <a:rPr lang="ko-KR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software</a:t>
            </a: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5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Learning Algorithm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Supervised Learning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    : Learning a function that maps an input to an output based on example input-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     output pairs</a:t>
            </a: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End-to-end Learning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30" y="3557949"/>
            <a:ext cx="5934468" cy="25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484350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Method of the Development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Have a basic programming knowledge of C, C++, Python, etc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basic understanding of computer vision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basic knowledge of artificial neural networks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5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54002" y="636542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How to use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9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1.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Turn on the RC car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2.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Place on a recognizable road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3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 help from self-driving cars.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73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6130794" cy="6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Demo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AlphaBot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3: Infrared Line Tracking - </a:t>
            </a:r>
            <a:r>
              <a:rPr lang="en-US" altLang="ko-KR" u="sng" dirty="0" smtClean="0">
                <a:latin typeface="나눔고딕 Light" panose="020D0904000000000000" pitchFamily="50" charset="-127"/>
                <a:ea typeface="나눔고딕 Light" panose="020D0904000000000000" pitchFamily="50" charset="-127"/>
                <a:hlinkClick r:id="rId2"/>
              </a:rPr>
              <a:t>https</a:t>
            </a:r>
            <a:r>
              <a:rPr lang="en-US" altLang="ko-KR" u="sng" dirty="0">
                <a:latin typeface="나눔고딕 Light" panose="020D0904000000000000" pitchFamily="50" charset="-127"/>
                <a:ea typeface="나눔고딕 Light" panose="020D0904000000000000" pitchFamily="50" charset="-127"/>
                <a:hlinkClick r:id="rId2"/>
              </a:rPr>
              <a:t>://</a:t>
            </a:r>
            <a:r>
              <a:rPr lang="en-US" altLang="ko-KR" u="sng" dirty="0" smtClean="0">
                <a:latin typeface="나눔고딕 Light" panose="020D0904000000000000" pitchFamily="50" charset="-127"/>
                <a:ea typeface="나눔고딕 Light" panose="020D0904000000000000" pitchFamily="50" charset="-127"/>
                <a:hlinkClick r:id="rId2"/>
              </a:rPr>
              <a:t>youtu.be/5Nc4KturL-U</a:t>
            </a:r>
            <a:endParaRPr lang="en-US" altLang="ko-KR" u="sng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u="sng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u="sng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6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FINISH</a:t>
            </a:r>
          </a:p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OUR</a:t>
            </a:r>
            <a:b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/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Freeform 92"/>
          <p:cNvSpPr>
            <a:spLocks/>
          </p:cNvSpPr>
          <p:nvPr/>
        </p:nvSpPr>
        <p:spPr bwMode="auto">
          <a:xfrm>
            <a:off x="11659814" y="6317895"/>
            <a:ext cx="275010" cy="243879"/>
          </a:xfrm>
          <a:custGeom>
            <a:avLst/>
            <a:gdLst>
              <a:gd name="T0" fmla="*/ 359 w 367"/>
              <a:gd name="T1" fmla="*/ 169 h 324"/>
              <a:gd name="T2" fmla="*/ 199 w 367"/>
              <a:gd name="T3" fmla="*/ 8 h 324"/>
              <a:gd name="T4" fmla="*/ 169 w 367"/>
              <a:gd name="T5" fmla="*/ 8 h 324"/>
              <a:gd name="T6" fmla="*/ 8 w 367"/>
              <a:gd name="T7" fmla="*/ 169 h 324"/>
              <a:gd name="T8" fmla="*/ 15 w 367"/>
              <a:gd name="T9" fmla="*/ 184 h 324"/>
              <a:gd name="T10" fmla="*/ 49 w 367"/>
              <a:gd name="T11" fmla="*/ 184 h 324"/>
              <a:gd name="T12" fmla="*/ 49 w 367"/>
              <a:gd name="T13" fmla="*/ 308 h 324"/>
              <a:gd name="T14" fmla="*/ 65 w 367"/>
              <a:gd name="T15" fmla="*/ 324 h 324"/>
              <a:gd name="T16" fmla="*/ 143 w 367"/>
              <a:gd name="T17" fmla="*/ 324 h 324"/>
              <a:gd name="T18" fmla="*/ 143 w 367"/>
              <a:gd name="T19" fmla="*/ 200 h 324"/>
              <a:gd name="T20" fmla="*/ 225 w 367"/>
              <a:gd name="T21" fmla="*/ 200 h 324"/>
              <a:gd name="T22" fmla="*/ 225 w 367"/>
              <a:gd name="T23" fmla="*/ 324 h 324"/>
              <a:gd name="T24" fmla="*/ 306 w 367"/>
              <a:gd name="T25" fmla="*/ 324 h 324"/>
              <a:gd name="T26" fmla="*/ 319 w 367"/>
              <a:gd name="T27" fmla="*/ 308 h 324"/>
              <a:gd name="T28" fmla="*/ 319 w 367"/>
              <a:gd name="T29" fmla="*/ 184 h 324"/>
              <a:gd name="T30" fmla="*/ 352 w 367"/>
              <a:gd name="T31" fmla="*/ 184 h 324"/>
              <a:gd name="T32" fmla="*/ 359 w 367"/>
              <a:gd name="T33" fmla="*/ 16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7" h="324">
                <a:moveTo>
                  <a:pt x="359" y="169"/>
                </a:moveTo>
                <a:cubicBezTo>
                  <a:pt x="199" y="8"/>
                  <a:pt x="199" y="8"/>
                  <a:pt x="199" y="8"/>
                </a:cubicBezTo>
                <a:cubicBezTo>
                  <a:pt x="190" y="0"/>
                  <a:pt x="177" y="0"/>
                  <a:pt x="169" y="8"/>
                </a:cubicBezTo>
                <a:cubicBezTo>
                  <a:pt x="8" y="169"/>
                  <a:pt x="8" y="169"/>
                  <a:pt x="8" y="169"/>
                </a:cubicBezTo>
                <a:cubicBezTo>
                  <a:pt x="0" y="177"/>
                  <a:pt x="3" y="184"/>
                  <a:pt x="15" y="184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17"/>
                  <a:pt x="49" y="324"/>
                  <a:pt x="65" y="324"/>
                </a:cubicBezTo>
                <a:cubicBezTo>
                  <a:pt x="143" y="324"/>
                  <a:pt x="143" y="324"/>
                  <a:pt x="143" y="324"/>
                </a:cubicBezTo>
                <a:cubicBezTo>
                  <a:pt x="143" y="200"/>
                  <a:pt x="143" y="200"/>
                  <a:pt x="143" y="200"/>
                </a:cubicBezTo>
                <a:cubicBezTo>
                  <a:pt x="225" y="200"/>
                  <a:pt x="225" y="200"/>
                  <a:pt x="225" y="200"/>
                </a:cubicBezTo>
                <a:cubicBezTo>
                  <a:pt x="225" y="324"/>
                  <a:pt x="225" y="324"/>
                  <a:pt x="225" y="324"/>
                </a:cubicBezTo>
                <a:cubicBezTo>
                  <a:pt x="306" y="324"/>
                  <a:pt x="306" y="324"/>
                  <a:pt x="306" y="324"/>
                </a:cubicBezTo>
                <a:cubicBezTo>
                  <a:pt x="319" y="324"/>
                  <a:pt x="319" y="317"/>
                  <a:pt x="319" y="308"/>
                </a:cubicBezTo>
                <a:cubicBezTo>
                  <a:pt x="319" y="184"/>
                  <a:pt x="319" y="184"/>
                  <a:pt x="319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64" y="184"/>
                  <a:pt x="367" y="177"/>
                  <a:pt x="359" y="169"/>
                </a:cubicBezTo>
                <a:close/>
              </a:path>
            </a:pathLst>
          </a:custGeom>
          <a:solidFill>
            <a:srgbClr val="B883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>
              <a:latin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https://brunch.co.kr/@justinhwang/6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2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Motivation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Recently, many companies are developing self-driving cars. As this is a technology that is emerging these days,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we think it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worth considering to make products using the technology.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We had thought what I can make with self-driving technology, we finally decided to develop a technology that could help the handicapped.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8261624" cy="67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Effects of the Development </a:t>
            </a:r>
            <a:r>
              <a:rPr lang="en-US" altLang="ko-KR" sz="2800" dirty="0"/>
              <a:t>the robot gives</a:t>
            </a:r>
            <a:endParaRPr lang="ru-RU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06377" y="1769962"/>
            <a:ext cx="8951372" cy="55191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Visually-impaired and hearing-impaired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people can walk without other people’s help. 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-It reduces the possibility of accidents in the event of emergency for people with visually and hearing impairments.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-We hope that impaired people live same as not impaired people.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/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pic>
        <p:nvPicPr>
          <p:cNvPr id="3076" name="Picture 4" descr="C:\Users\USER\Desktop\20150801_02점자블럭시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341" y="3926543"/>
            <a:ext cx="2935408" cy="293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5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Distinction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fontScale="92500" lnSpcReduction="20000"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장애인들을 돕기 위한 기존의 제품들은 사용자가 어떤 장애를 가지고 있는지에 따라 별도의 제품을 사용해야만 했던 반면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우리의 도우미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RC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카는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시각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청각의 구별 없이 시각장애인과 청각장애인에게 도움을 줄 수 있는 기능을 동시에 가지고 </a:t>
            </a: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있어 범용성이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높다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기존의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제품에 적용된 기술들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예를 들면 음성인식이나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TTS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비해 최근 연구되기 시작한 자율주행 기술을 적용하여 장애인들의 생활을 보다 편리하게 해줄 수 있다는 점이 특징적이다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  <a:p>
            <a:pPr>
              <a:lnSpc>
                <a:spcPct val="150000"/>
              </a:lnSpc>
            </a:pPr>
            <a:endParaRPr dirty="0">
              <a:latin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53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Assignment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Moonjae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Kang: Configuring Raspberry Pi for the RC car, Writing the codes for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                             controlling the RC car</a:t>
            </a: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Mooseon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Kim: Writing the codes for neural networks, Re-assembling the RC car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Seokjun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Kim: Taking pictures, Writing the report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Juneseo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Lee: Managing our GitHub, Preparing presentation slides</a:t>
            </a:r>
          </a:p>
        </p:txBody>
      </p:sp>
    </p:spTree>
    <p:extLst>
      <p:ext uri="{BB962C8B-B14F-4D97-AF65-F5344CB8AC3E}">
        <p14:creationId xmlns:p14="http://schemas.microsoft.com/office/powerpoint/2010/main" val="25124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Hardware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4475686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 err="1" smtClean="0">
                <a:latin typeface="나눔고딕 Light" pitchFamily="50" charset="-127"/>
                <a:ea typeface="나눔고딕 Light" pitchFamily="50" charset="-127"/>
              </a:rPr>
              <a:t>AlphaBot</a:t>
            </a:r>
            <a:r>
              <a:rPr lang="en-US" altLang="ko-KR" b="1" dirty="0" smtClean="0">
                <a:latin typeface="나눔고딕 Light" pitchFamily="50" charset="-127"/>
                <a:ea typeface="나눔고딕 Light" pitchFamily="50" charset="-127"/>
              </a:rPr>
              <a:t> 3</a:t>
            </a: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Camera rotation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Uses two 3.4V lithium ion batteries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Why we selected this: It supports many programs by mounting Raspberry Pi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026" name="Picture 2" descr="alpha bo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774" y="1845198"/>
            <a:ext cx="4379701" cy="43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6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Hardware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hape 388"/>
              <p:cNvSpPr/>
              <p:nvPr/>
            </p:nvSpPr>
            <p:spPr>
              <a:xfrm>
                <a:off x="2469103" y="2135723"/>
                <a:ext cx="4475686" cy="3936831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38100" tIns="38100" rIns="38100" bIns="38100">
                <a:normAutofit/>
              </a:bodyPr>
              <a:lstStyle/>
              <a:p>
                <a:r>
                  <a:rPr lang="en-US" altLang="ko-KR" b="1" dirty="0" smtClean="0">
                    <a:solidFill>
                      <a:srgbClr val="000000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Range Rover RC Car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>
                  <a:latin typeface="나눔고딕 Light" pitchFamily="50" charset="-127"/>
                  <a:ea typeface="나눔고딕 Light" pitchFamily="50" charset="-127"/>
                </a:endParaRPr>
              </a:p>
              <a:p>
                <a:pPr marL="285750" indent="-285750" fontAlgn="base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나눔고딕 Light" pitchFamily="50" charset="-127"/>
                    <a:ea typeface="나눔고딕 Light" pitchFamily="50" charset="-127"/>
                  </a:rPr>
                  <a:t>Size: 34cm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>
                    <a:latin typeface="나눔고딕 Light" pitchFamily="50" charset="-127"/>
                    <a:ea typeface="Cambria Math" panose="02040503050406030204" pitchFamily="18" charset="0"/>
                  </a:rPr>
                  <a:t> 15.16cm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>
                    <a:latin typeface="나눔고딕 Light" pitchFamily="50" charset="-127"/>
                    <a:ea typeface="Cambria Math" panose="02040503050406030204" pitchFamily="18" charset="0"/>
                  </a:rPr>
                  <a:t> 12.43cm</a:t>
                </a:r>
              </a:p>
              <a:p>
                <a:pPr marL="285750" indent="-285750" fontAlgn="base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The main body uses AA batteries and the controller uses 9V batteries</a:t>
                </a:r>
                <a:r>
                  <a:rPr lang="en-US" altLang="ko-KR" dirty="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285750" indent="-285750" fontAlgn="base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The frequency is 40 Hz and the </a:t>
                </a:r>
                <a:r>
                  <a:rPr lang="en-US" altLang="ko-KR" dirty="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controlling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distance is 7-10 </a:t>
                </a:r>
                <a:r>
                  <a:rPr lang="en-US" altLang="ko-KR" dirty="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meters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0" name="Shape 3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03" y="2135723"/>
                <a:ext cx="4475686" cy="3936831"/>
              </a:xfrm>
              <a:prstGeom prst="rect">
                <a:avLst/>
              </a:prstGeom>
              <a:blipFill>
                <a:blip r:embed="rId2"/>
                <a:stretch>
                  <a:fillRect l="-2316" t="-929"/>
                </a:stretch>
              </a:blipFill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624" y="2389638"/>
            <a:ext cx="4305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1196</Words>
  <Application>Microsoft Office PowerPoint</Application>
  <PresentationFormat>와이드스크린</PresentationFormat>
  <Paragraphs>241</Paragraphs>
  <Slides>37</Slides>
  <Notes>3</Notes>
  <HiddenSlides>1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50" baseType="lpstr">
      <vt:lpstr>Helvetica Light</vt:lpstr>
      <vt:lpstr>Lato Light</vt:lpstr>
      <vt:lpstr>Roboto Slab Regular</vt:lpstr>
      <vt:lpstr>나눔고딕 Light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Cambria Math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How neurons transmit information?</vt:lpstr>
      <vt:lpstr>Neural network VS Artificial neural network</vt:lpstr>
      <vt:lpstr>PowerPoint 프레젠테이션</vt:lpstr>
      <vt:lpstr>PowerPoint 프레젠테이션</vt:lpstr>
      <vt:lpstr>Machine learning &amp; Deep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106</cp:revision>
  <dcterms:created xsi:type="dcterms:W3CDTF">2017-09-09T13:40:14Z</dcterms:created>
  <dcterms:modified xsi:type="dcterms:W3CDTF">2018-12-18T08:40:01Z</dcterms:modified>
</cp:coreProperties>
</file>