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3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FCE"/>
    <a:srgbClr val="23578D"/>
    <a:srgbClr val="FBE7EB"/>
    <a:srgbClr val="D8F3F9"/>
    <a:srgbClr val="9DC3E6"/>
    <a:srgbClr val="FF9999"/>
    <a:srgbClr val="E71873"/>
    <a:srgbClr val="29A7E1"/>
    <a:srgbClr val="FF33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34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3125" y="101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3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08B6-4706-4DF9-AB63-946AAB77A56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5B46-E4B0-4FB2-A140-DB01754E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778950-3FFA-46C7-B31A-BF8BE5C324A6}"/>
              </a:ext>
            </a:extLst>
          </p:cNvPr>
          <p:cNvSpPr>
            <a:spLocks noChangeAspect="1"/>
          </p:cNvSpPr>
          <p:nvPr/>
        </p:nvSpPr>
        <p:spPr>
          <a:xfrm>
            <a:off x="-7035" y="23813"/>
            <a:ext cx="21383625" cy="30275214"/>
          </a:xfrm>
          <a:prstGeom prst="rect">
            <a:avLst/>
          </a:prstGeom>
          <a:solidFill>
            <a:srgbClr val="D8F3F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63FB13-E036-4A43-8146-47F84B2EE12D}"/>
              </a:ext>
            </a:extLst>
          </p:cNvPr>
          <p:cNvSpPr>
            <a:spLocks noChangeAspect="1"/>
          </p:cNvSpPr>
          <p:nvPr/>
        </p:nvSpPr>
        <p:spPr>
          <a:xfrm>
            <a:off x="389449" y="4075366"/>
            <a:ext cx="6608608" cy="3782293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1D39C8-39E8-4BC2-B03A-13934A6D497C}"/>
              </a:ext>
            </a:extLst>
          </p:cNvPr>
          <p:cNvSpPr/>
          <p:nvPr/>
        </p:nvSpPr>
        <p:spPr>
          <a:xfrm rot="10800000" flipV="1">
            <a:off x="1" y="-1"/>
            <a:ext cx="21383624" cy="3782290"/>
          </a:xfrm>
          <a:prstGeom prst="roundRect">
            <a:avLst/>
          </a:prstGeom>
          <a:solidFill>
            <a:srgbClr val="2357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0" spc="600" dirty="0">
                <a:solidFill>
                  <a:srgbClr val="29A7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성</a:t>
            </a:r>
            <a:r>
              <a:rPr lang="ko-KR" altLang="en-US" sz="9000" spc="600" dirty="0">
                <a:solidFill>
                  <a:srgbClr val="E718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별</a:t>
            </a:r>
            <a:r>
              <a:rPr lang="ko-KR" altLang="en-US" sz="9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과 </a:t>
            </a:r>
            <a:r>
              <a:rPr lang="ko-KR" altLang="en-US" sz="90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임금간의</a:t>
            </a:r>
            <a:r>
              <a:rPr lang="ko-KR" altLang="en-US" sz="9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 상관관계</a:t>
            </a:r>
            <a:endParaRPr lang="en-US" altLang="ko-KR" sz="9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Black" panose="020B0600000101010101" pitchFamily="34" charset="-127"/>
              <a:ea typeface="CookieRunOTF Black" panose="020B0600000101010101" pitchFamily="34" charset="-127"/>
            </a:endParaRPr>
          </a:p>
          <a:p>
            <a:pPr algn="ctr"/>
            <a:r>
              <a:rPr lang="en-US" altLang="ko-KR" sz="9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-</a:t>
            </a:r>
            <a:r>
              <a:rPr lang="ko-KR" altLang="en-US" sz="9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공공기관을 중심으로</a:t>
            </a:r>
            <a:r>
              <a:rPr lang="en-US" altLang="ko-KR" sz="9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kieRunOTF Black" panose="020B0600000101010101" pitchFamily="34" charset="-127"/>
                <a:ea typeface="CookieRunOTF Black" panose="020B0600000101010101" pitchFamily="34" charset="-127"/>
              </a:rPr>
              <a:t>-</a:t>
            </a:r>
            <a:endParaRPr lang="ko-KR" altLang="en-US" sz="9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kieRunOTF Black" panose="020B0600000101010101" pitchFamily="34" charset="-127"/>
              <a:ea typeface="CookieRunOTF Black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DD87AF-52BF-4D8E-B121-2DDB7C6AD653}"/>
              </a:ext>
            </a:extLst>
          </p:cNvPr>
          <p:cNvSpPr>
            <a:spLocks noChangeAspect="1"/>
          </p:cNvSpPr>
          <p:nvPr/>
        </p:nvSpPr>
        <p:spPr>
          <a:xfrm>
            <a:off x="7387507" y="4075366"/>
            <a:ext cx="6608608" cy="3782293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E19D9E-E15D-47C6-9147-3C8B842DA525}"/>
              </a:ext>
            </a:extLst>
          </p:cNvPr>
          <p:cNvSpPr>
            <a:spLocks noChangeAspect="1"/>
          </p:cNvSpPr>
          <p:nvPr/>
        </p:nvSpPr>
        <p:spPr>
          <a:xfrm>
            <a:off x="14385568" y="4075366"/>
            <a:ext cx="6608608" cy="3782293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36978C-61E3-4830-AD9B-E4D4024ABA25}"/>
              </a:ext>
            </a:extLst>
          </p:cNvPr>
          <p:cNvSpPr/>
          <p:nvPr/>
        </p:nvSpPr>
        <p:spPr>
          <a:xfrm>
            <a:off x="17321577" y="3144554"/>
            <a:ext cx="3985846" cy="515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팀명</a:t>
            </a:r>
            <a:r>
              <a:rPr lang="ko-KR" altLang="en-US" sz="4000" dirty="0">
                <a:solidFill>
                  <a:schemeClr val="bg1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:</a:t>
            </a:r>
            <a:r>
              <a:rPr lang="ko-KR" altLang="en-US" sz="4000" dirty="0">
                <a:solidFill>
                  <a:schemeClr val="bg1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박찐감</a:t>
            </a:r>
            <a:endParaRPr lang="ko-KR" altLang="en-US" sz="4000" dirty="0">
              <a:solidFill>
                <a:schemeClr val="bg1"/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D335EC-52B6-4334-9A9D-99E8CD3CA2B4}"/>
              </a:ext>
            </a:extLst>
          </p:cNvPr>
          <p:cNvSpPr>
            <a:spLocks noChangeAspect="1"/>
          </p:cNvSpPr>
          <p:nvPr/>
        </p:nvSpPr>
        <p:spPr>
          <a:xfrm>
            <a:off x="609600" y="4764683"/>
            <a:ext cx="6168302" cy="2910129"/>
          </a:xfrm>
          <a:prstGeom prst="roundRect">
            <a:avLst>
              <a:gd name="adj" fmla="val 4567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최근 남녀 갈등으로 인한 여러 가지 사건사고들로 대한민국이 병들어가고 있다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그중 가장 주된 주제가 임금격차인데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어떤 것이 진실이고 거짓인지 궁금해서 이 주제로 결정했다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7370262-384B-4709-B0BD-037851C6B272}"/>
              </a:ext>
            </a:extLst>
          </p:cNvPr>
          <p:cNvSpPr>
            <a:spLocks noChangeAspect="1"/>
          </p:cNvSpPr>
          <p:nvPr/>
        </p:nvSpPr>
        <p:spPr>
          <a:xfrm>
            <a:off x="7607662" y="4764683"/>
            <a:ext cx="6168302" cy="2910129"/>
          </a:xfrm>
          <a:prstGeom prst="roundRect">
            <a:avLst>
              <a:gd name="adj" fmla="val 4567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공공기관 경영정보 공개시스템 내 통계검색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(https://www.alio.go.kr)</a:t>
            </a:r>
          </a:p>
          <a:p>
            <a:r>
              <a:rPr lang="ko-KR" altLang="en-US" sz="3000" dirty="0" err="1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국가통계포털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내 성별 임금 및 근로시간 통계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(https://kosis.kr)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90CB6AA-EB52-4911-A98B-CBF3AA46B284}"/>
              </a:ext>
            </a:extLst>
          </p:cNvPr>
          <p:cNvSpPr>
            <a:spLocks noChangeAspect="1"/>
          </p:cNvSpPr>
          <p:nvPr/>
        </p:nvSpPr>
        <p:spPr>
          <a:xfrm>
            <a:off x="14587211" y="4764683"/>
            <a:ext cx="6168302" cy="2910129"/>
          </a:xfrm>
          <a:prstGeom prst="roundRect">
            <a:avLst>
              <a:gd name="adj" fmla="val 4567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데이터 수집 중 적당한 데이터 셋을 찾고 항목을 선택한 후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csv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파일로 </a:t>
            </a:r>
            <a:r>
              <a:rPr lang="ko-KR" altLang="en-US" sz="3000" dirty="0" err="1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내려받았다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그 후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내의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NumPy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Pandas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를 이용해서 데이터 전처리를 진행했다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BA20F4-8804-41E0-A5B1-53891A6A9816}"/>
              </a:ext>
            </a:extLst>
          </p:cNvPr>
          <p:cNvSpPr txBox="1"/>
          <p:nvPr/>
        </p:nvSpPr>
        <p:spPr>
          <a:xfrm>
            <a:off x="1148672" y="4172083"/>
            <a:ext cx="509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주제 선정 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3020-9912-49F2-81EF-0DF4F9262E1B}"/>
              </a:ext>
            </a:extLst>
          </p:cNvPr>
          <p:cNvSpPr txBox="1"/>
          <p:nvPr/>
        </p:nvSpPr>
        <p:spPr>
          <a:xfrm>
            <a:off x="8146732" y="4172083"/>
            <a:ext cx="509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데이터 출처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810FC-1FD0-47AF-BF3C-0494F523C8D1}"/>
              </a:ext>
            </a:extLst>
          </p:cNvPr>
          <p:cNvSpPr txBox="1"/>
          <p:nvPr/>
        </p:nvSpPr>
        <p:spPr>
          <a:xfrm>
            <a:off x="15144795" y="4106182"/>
            <a:ext cx="509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수집 방법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8B54F2-2CF5-46D8-A564-CABCAC9EF38C}"/>
              </a:ext>
            </a:extLst>
          </p:cNvPr>
          <p:cNvSpPr>
            <a:spLocks noChangeAspect="1"/>
          </p:cNvSpPr>
          <p:nvPr/>
        </p:nvSpPr>
        <p:spPr>
          <a:xfrm>
            <a:off x="389448" y="8150734"/>
            <a:ext cx="9997198" cy="9115276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56125C1-91DE-41B9-A06F-789BE0C198B3}"/>
              </a:ext>
            </a:extLst>
          </p:cNvPr>
          <p:cNvSpPr>
            <a:spLocks noChangeAspect="1"/>
          </p:cNvSpPr>
          <p:nvPr/>
        </p:nvSpPr>
        <p:spPr>
          <a:xfrm>
            <a:off x="609600" y="15642312"/>
            <a:ext cx="9549740" cy="1365528"/>
          </a:xfrm>
          <a:prstGeom prst="roundRect">
            <a:avLst>
              <a:gd name="adj" fmla="val 24910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평균적으로 남성이 여성보다 근속연수가 길었다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이를 바탕으로 남성의 연봉이 더 높을 것이라고 예측할 수 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EAE5C-F8F3-4A3B-A086-56BD9D643BBB}"/>
              </a:ext>
            </a:extLst>
          </p:cNvPr>
          <p:cNvSpPr txBox="1"/>
          <p:nvPr/>
        </p:nvSpPr>
        <p:spPr>
          <a:xfrm>
            <a:off x="1377935" y="8293647"/>
            <a:ext cx="7935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근속연수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648FC-0092-48DA-B73C-A3989F575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" t="6566" r="5002" b="2160"/>
          <a:stretch/>
        </p:blipFill>
        <p:spPr>
          <a:xfrm>
            <a:off x="577824" y="9016382"/>
            <a:ext cx="9549740" cy="633285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C91C523-6F65-42CE-8D7B-D87A16829537}"/>
              </a:ext>
            </a:extLst>
          </p:cNvPr>
          <p:cNvSpPr>
            <a:spLocks noChangeAspect="1"/>
          </p:cNvSpPr>
          <p:nvPr/>
        </p:nvSpPr>
        <p:spPr>
          <a:xfrm>
            <a:off x="389448" y="26916185"/>
            <a:ext cx="20604728" cy="3073124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8298514-2CBE-4B16-AED8-313A65E5C171}"/>
              </a:ext>
            </a:extLst>
          </p:cNvPr>
          <p:cNvSpPr>
            <a:spLocks noChangeAspect="1"/>
          </p:cNvSpPr>
          <p:nvPr/>
        </p:nvSpPr>
        <p:spPr>
          <a:xfrm>
            <a:off x="616755" y="27696942"/>
            <a:ext cx="20138758" cy="2016370"/>
          </a:xfrm>
          <a:prstGeom prst="roundRect">
            <a:avLst>
              <a:gd name="adj" fmla="val 4567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근속연수와 임금의 상관계수가 약 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0.98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로 이상할 정도의 양의 상관관계가 있는 것으로 밝혀졌다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따라서 성별과 </a:t>
            </a:r>
            <a:r>
              <a:rPr lang="ko-KR" altLang="en-US" sz="3000" dirty="0" err="1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임금간의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상관관계는 희박하다고 볼 수 있다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하지만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 통계에 모든 기업이 포함되어 있지 않기 때문에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전체를 대변할 수는 없다는 점도 고려해봐야 할 것이다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</a:p>
          <a:p>
            <a:r>
              <a:rPr lang="ko-KR" altLang="en-US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 통계가 남녀갈등 해소에 보탬이 되었으면 좋겠다</a:t>
            </a:r>
            <a:r>
              <a:rPr lang="en-US" altLang="ko-KR" sz="300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EB30C7-F326-4645-99F8-B0950CDD3DFF}"/>
              </a:ext>
            </a:extLst>
          </p:cNvPr>
          <p:cNvSpPr txBox="1"/>
          <p:nvPr/>
        </p:nvSpPr>
        <p:spPr>
          <a:xfrm>
            <a:off x="9468160" y="27014325"/>
            <a:ext cx="2447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결론 및 제언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45FAE9-EC2A-4536-9756-AAE4446E1CA1}"/>
              </a:ext>
            </a:extLst>
          </p:cNvPr>
          <p:cNvSpPr>
            <a:spLocks noChangeAspect="1"/>
          </p:cNvSpPr>
          <p:nvPr/>
        </p:nvSpPr>
        <p:spPr>
          <a:xfrm>
            <a:off x="10996980" y="8150734"/>
            <a:ext cx="9997198" cy="9115276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0D39FA-EDDF-478D-8B4D-B08E12894682}"/>
              </a:ext>
            </a:extLst>
          </p:cNvPr>
          <p:cNvSpPr txBox="1"/>
          <p:nvPr/>
        </p:nvSpPr>
        <p:spPr>
          <a:xfrm>
            <a:off x="11985467" y="8293647"/>
            <a:ext cx="7935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평균연봉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DB798C-6BE7-429B-93EB-334269AC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36" r="8799" b="2392"/>
          <a:stretch/>
        </p:blipFill>
        <p:spPr>
          <a:xfrm>
            <a:off x="11222811" y="9154178"/>
            <a:ext cx="9538381" cy="6057261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2841E75-FB1E-412F-B961-8CD7075F6052}"/>
              </a:ext>
            </a:extLst>
          </p:cNvPr>
          <p:cNvSpPr>
            <a:spLocks noChangeAspect="1"/>
          </p:cNvSpPr>
          <p:nvPr/>
        </p:nvSpPr>
        <p:spPr>
          <a:xfrm>
            <a:off x="11211452" y="15642312"/>
            <a:ext cx="9549740" cy="1365528"/>
          </a:xfrm>
          <a:prstGeom prst="roundRect">
            <a:avLst>
              <a:gd name="adj" fmla="val 24910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남성과 여성의 평균연봉을 비교한 그래프다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실제로 여성보다 남성의 연봉이 높다는 것을 알 수 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E5ADC-FD6C-406C-A871-CDCCA0656A9A}"/>
              </a:ext>
            </a:extLst>
          </p:cNvPr>
          <p:cNvSpPr txBox="1"/>
          <p:nvPr/>
        </p:nvSpPr>
        <p:spPr>
          <a:xfrm>
            <a:off x="11388613" y="9089469"/>
            <a:ext cx="105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단위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천원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176963F-BD5C-416C-BE41-E3471A403297}"/>
              </a:ext>
            </a:extLst>
          </p:cNvPr>
          <p:cNvSpPr>
            <a:spLocks noChangeAspect="1"/>
          </p:cNvSpPr>
          <p:nvPr/>
        </p:nvSpPr>
        <p:spPr>
          <a:xfrm>
            <a:off x="389448" y="17553554"/>
            <a:ext cx="9997198" cy="9115276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CFB6AF1-F5F0-44CA-B50E-EBB90CF412B5}"/>
              </a:ext>
            </a:extLst>
          </p:cNvPr>
          <p:cNvSpPr>
            <a:spLocks noChangeAspect="1"/>
          </p:cNvSpPr>
          <p:nvPr/>
        </p:nvSpPr>
        <p:spPr>
          <a:xfrm>
            <a:off x="609600" y="25045132"/>
            <a:ext cx="9549740" cy="1365528"/>
          </a:xfrm>
          <a:prstGeom prst="roundRect">
            <a:avLst>
              <a:gd name="adj" fmla="val 24910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남성의 초과근무시간이 여성보다 길었다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이를 바탕으로 남성의 연봉이 더 높을 것이라고 예측할 수 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DE9AC5-94A7-4A9F-BC8C-8ACA7C6989DE}"/>
              </a:ext>
            </a:extLst>
          </p:cNvPr>
          <p:cNvSpPr txBox="1"/>
          <p:nvPr/>
        </p:nvSpPr>
        <p:spPr>
          <a:xfrm>
            <a:off x="1377935" y="17696467"/>
            <a:ext cx="7935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근무시간 비교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EF3C15-CB30-43AB-B78B-D72BDADBDF88}"/>
              </a:ext>
            </a:extLst>
          </p:cNvPr>
          <p:cNvSpPr>
            <a:spLocks noChangeAspect="1"/>
          </p:cNvSpPr>
          <p:nvPr/>
        </p:nvSpPr>
        <p:spPr>
          <a:xfrm>
            <a:off x="10996980" y="17553554"/>
            <a:ext cx="9997198" cy="9115276"/>
          </a:xfrm>
          <a:prstGeom prst="roundRect">
            <a:avLst>
              <a:gd name="adj" fmla="val 4567"/>
            </a:avLst>
          </a:prstGeom>
          <a:solidFill>
            <a:srgbClr val="F7CF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0189DF2-776F-4D5E-9355-70759B90B161}"/>
              </a:ext>
            </a:extLst>
          </p:cNvPr>
          <p:cNvSpPr>
            <a:spLocks noChangeAspect="1"/>
          </p:cNvSpPr>
          <p:nvPr/>
        </p:nvSpPr>
        <p:spPr>
          <a:xfrm>
            <a:off x="11211452" y="25045132"/>
            <a:ext cx="9549740" cy="1365528"/>
          </a:xfrm>
          <a:prstGeom prst="roundRect">
            <a:avLst>
              <a:gd name="adj" fmla="val 24910"/>
            </a:avLst>
          </a:prstGeom>
          <a:solidFill>
            <a:srgbClr val="FBE7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평균연봉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, </a:t>
            </a:r>
            <a:r>
              <a:rPr lang="ko-KR" altLang="en-US" sz="2830" dirty="0" err="1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평균근속연수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, </a:t>
            </a:r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초과근로시간사이의 상관계수이다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  <a:p>
            <a:r>
              <a:rPr lang="ko-KR" altLang="en-US" sz="2830" dirty="0" err="1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평균근속연수와</a:t>
            </a:r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평균연봉은 약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0.99</a:t>
            </a:r>
            <a:r>
              <a:rPr lang="ko-KR" altLang="en-US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의 매우 높은 계수를 갖고있다</a:t>
            </a:r>
            <a:r>
              <a:rPr lang="en-US" altLang="ko-KR" sz="2830" dirty="0">
                <a:solidFill>
                  <a:schemeClr val="tx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0F5F10-8024-42D0-BB60-71C9C9383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7" t="10484" r="8665" b="1915"/>
          <a:stretch/>
        </p:blipFill>
        <p:spPr>
          <a:xfrm>
            <a:off x="625488" y="18334392"/>
            <a:ext cx="9517964" cy="6401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9C66EA-3BAD-4BDD-8943-EB713B13CF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3" t="9534" r="10640" b="5014"/>
          <a:stretch/>
        </p:blipFill>
        <p:spPr>
          <a:xfrm>
            <a:off x="11211452" y="18334393"/>
            <a:ext cx="9538381" cy="640102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F1126EE-86A3-4870-BA28-3A1B7087542A}"/>
              </a:ext>
            </a:extLst>
          </p:cNvPr>
          <p:cNvSpPr txBox="1"/>
          <p:nvPr/>
        </p:nvSpPr>
        <p:spPr>
          <a:xfrm>
            <a:off x="570789" y="9154178"/>
            <a:ext cx="105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단위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개월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BCB37F-407D-47D0-8EFB-056CB9115DAF}"/>
              </a:ext>
            </a:extLst>
          </p:cNvPr>
          <p:cNvSpPr txBox="1"/>
          <p:nvPr/>
        </p:nvSpPr>
        <p:spPr>
          <a:xfrm>
            <a:off x="570789" y="24191344"/>
            <a:ext cx="105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단위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006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235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CookieRunOTF Black</vt:lpstr>
      <vt:lpstr>CookieRunOTF Bold</vt:lpstr>
      <vt:lpstr>CookieRunOTF Regular</vt:lpstr>
      <vt:lpstr>맑은 고딕</vt:lpstr>
      <vt:lpstr>바탕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JINSEONG</dc:creator>
  <cp:lastModifiedBy>JINSEONG</cp:lastModifiedBy>
  <cp:revision>33</cp:revision>
  <dcterms:created xsi:type="dcterms:W3CDTF">2021-10-14T00:17:15Z</dcterms:created>
  <dcterms:modified xsi:type="dcterms:W3CDTF">2021-10-21T12:29:52Z</dcterms:modified>
</cp:coreProperties>
</file>