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69" r:id="rId6"/>
    <p:sldId id="270" r:id="rId7"/>
    <p:sldId id="274" r:id="rId8"/>
    <p:sldId id="276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04B"/>
    <a:srgbClr val="FFB84C"/>
    <a:srgbClr val="FAF7E2"/>
    <a:srgbClr val="252525"/>
    <a:srgbClr val="BDD9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39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108604-9455-4F66-8703-9FAC7CBA9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4FC8CC4-5E41-4967-88D7-D1D70EED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846D91-AA0F-4D32-857E-97D0C5A2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4EBB7BC-A4C4-4844-AF95-1B39ECFE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2B3C8B-741D-4A6F-A179-DB93A74C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473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957DF2D-2A23-427C-9A68-311ADE9B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8C0989A-EC6D-434D-ACA5-182A8552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5E1D716-BD7B-49BB-B12F-FFFE656E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90FB95-DF67-4CF4-87BB-169E5999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69723EC-874D-4324-A219-A1935917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523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106DDB0-6690-4355-92FE-07DECD300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6B10955-69C2-4143-81B6-9AFFB6969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D5382E-40E1-456C-B3EC-DF40C38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1869356-76DF-4FE0-BEE7-CFBAE00A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C66111-540E-426C-ABBD-0F6181F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201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B479FC1-AA65-4F7F-9B8D-0790B02A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2D75E04-3094-4387-BC27-E2B7B9F1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941340-2971-4B41-ACC1-DC2A3307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17676EC-F43C-4E77-8185-4206BF34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03082-84D7-4999-88A6-1B2CEEF7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61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3281F9-827A-4CAC-AECE-3421ADE5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8EF6C64-02E0-443A-BC7D-0C943954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3250AF1-D0B1-47A5-B0B5-22E723B1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7B1365-0265-4913-8DEC-865CD9CF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C7F35E-2BDC-446C-9F2D-7EFD6176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471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BF9730-FC82-471E-AC9B-4D2E6DD4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F05A5A-F31A-4588-AC51-AEEBB3955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E032F37-742F-41BA-895E-BF9F0830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B7D473D-3FA6-4467-8280-8565318D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DB5B35E-CF7A-4A9D-A5DF-3886775A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1A3FCB2-3BE6-4B32-BBEF-53B61E6E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312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DBDD90-2745-44B1-B234-2E8B1678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E61DAB9-1E76-4D19-B3BD-A5912A65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F0F3552-F876-4EEA-A36E-69BAE9232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F044F24-DACB-4A96-A708-0B2AF1E5F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C0B0879-C341-4421-986E-3E905B4B1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9AB71A2-638D-4720-9B5A-0A1748FE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219BC34-23A9-4B46-B064-D3A80F8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B0CE49E-8863-4A92-B5B7-ADA9E9A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75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9D62EE-BCB3-4F98-B0F6-37BF8FA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8631354-5A35-48D4-ACB8-C72814EA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A376723-BB5B-4AB5-BF01-00FD06CC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A4BEFEB-E872-4D3D-9341-CE0C74A7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3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FD5A624-0E9C-422E-BC9A-6F85B516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469A622-6459-4E0E-A210-E70E1F7F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577EE4-9326-46CA-8631-308A7692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26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5B9A2D-E161-4F4D-8236-C60EC45C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FD9A40-8CEB-4ED2-844D-FDE4DCC6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E04BC1A-7581-456E-BD6D-E3D88AE0C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7F47DC-6A23-4035-871E-4B54FA01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5AE2DD8-1533-444E-9646-93EC0093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D14CD9F-FE05-4862-9291-E29634CB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134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321522-FA81-4532-A608-E5F55FD9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A2FDC23-5783-4409-8F7A-B86835667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6D8E7A5-E322-4525-937E-7DB0FA71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57DBE79-7CF8-42D7-99D1-6765789A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CE68466-2D52-4DB5-AA51-6AC52F6C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A6A0225-4C1E-45B3-A727-6C04828C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352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D7B52A3-D6AD-4F9D-8E52-49D14DBF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057C5D-7672-466F-998C-09905F42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7C86AEF-99DA-43B3-BBF8-5C5D14FD4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58A4-3BA4-42F9-8640-590589BF98E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0B5599A-97C7-4C45-8E00-FC2AFD218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4CBFF1-C10E-4397-BADB-C2F895CFB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28B2-08E8-4D45-B091-BF8A73968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190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fgkr.com/archives/390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info-graphics.kr/?p=248" TargetMode="External"/><Relationship Id="rId4" Type="http://schemas.openxmlformats.org/officeDocument/2006/relationships/hyperlink" Target="http://news.joins.com/article/179100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에르메스윤_공방견학_03.jpg">
            <a:extLst>
              <a:ext uri="{FF2B5EF4-FFF2-40B4-BE49-F238E27FC236}">
                <a16:creationId xmlns="" xmlns:a16="http://schemas.microsoft.com/office/drawing/2014/main" id="{A87EB13B-8B23-407E-81E6-FE249A82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484A2A1-C3F3-43A6-8F0D-E3B4DFFD24F6}"/>
              </a:ext>
            </a:extLst>
          </p:cNvPr>
          <p:cNvSpPr/>
          <p:nvPr/>
        </p:nvSpPr>
        <p:spPr>
          <a:xfrm rot="5400000">
            <a:off x="5182262" y="-5182262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76CB25F-8690-4A28-90E5-9B5D5DA49890}"/>
              </a:ext>
            </a:extLst>
          </p:cNvPr>
          <p:cNvSpPr/>
          <p:nvPr/>
        </p:nvSpPr>
        <p:spPr>
          <a:xfrm>
            <a:off x="661788" y="2681123"/>
            <a:ext cx="10868422" cy="31951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1D25354-D254-47FB-9877-7A934E8747FB}"/>
              </a:ext>
            </a:extLst>
          </p:cNvPr>
          <p:cNvSpPr txBox="1"/>
          <p:nvPr/>
        </p:nvSpPr>
        <p:spPr>
          <a:xfrm>
            <a:off x="5409980" y="3979362"/>
            <a:ext cx="137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4514475" y="2146834"/>
            <a:ext cx="31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소제목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(a</a:t>
            </a:r>
            <a:r>
              <a:rPr lang="ko-KR" altLang="en-US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옛날사진관</a:t>
            </a:r>
            <a:r>
              <a:rPr lang="en-US" altLang="ko-KR" dirty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3, 18pt)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984994" y="6041240"/>
            <a:ext cx="1026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자료에 대한 설명이 필요할 경우 사용하시면</a:t>
            </a:r>
            <a:r>
              <a:rPr lang="en-US" altLang="ko-KR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됩니다</a:t>
            </a:r>
            <a:r>
              <a:rPr lang="en-US" altLang="ko-KR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이거는 옆으로 </a:t>
            </a:r>
            <a:r>
              <a:rPr lang="ko-KR" altLang="en-US" sz="1400" dirty="0" err="1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길게길게</a:t>
            </a:r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/ </a:t>
            </a:r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자료가 하나일 때 쓰시라고 옆으로 쓰는데 쓸 말이 떨어지고 있 </a:t>
            </a:r>
            <a:r>
              <a:rPr lang="ko-KR" altLang="en-US" sz="1400" dirty="0" err="1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다썼따</a:t>
            </a:r>
            <a:r>
              <a:rPr lang="en-US" altLang="ko-KR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(a</a:t>
            </a:r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고딕</a:t>
            </a:r>
            <a:r>
              <a:rPr lang="en-US" altLang="ko-KR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12, 14pt)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9CE1A8C-32E3-4719-8273-6CE923701065}"/>
              </a:ext>
            </a:extLst>
          </p:cNvPr>
          <p:cNvSpPr txBox="1"/>
          <p:nvPr/>
        </p:nvSpPr>
        <p:spPr>
          <a:xfrm>
            <a:off x="403136" y="625125"/>
            <a:ext cx="487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AF7E2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머리말</a:t>
            </a:r>
            <a:r>
              <a:rPr lang="en-US" altLang="ko-KR" sz="3200" dirty="0">
                <a:solidFill>
                  <a:srgbClr val="FAF7E2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3200" dirty="0" err="1">
                <a:solidFill>
                  <a:srgbClr val="FAF7E2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서울남산장체</a:t>
            </a:r>
            <a:r>
              <a:rPr lang="ko-KR" altLang="en-US" sz="3200" dirty="0">
                <a:solidFill>
                  <a:srgbClr val="FAF7E2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FAF7E2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EB, 32pt)</a:t>
            </a:r>
            <a:endParaRPr lang="ko-KR" altLang="en-US" sz="3200" dirty="0">
              <a:solidFill>
                <a:srgbClr val="FAF7E2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="" xmlns:a16="http://schemas.microsoft.com/office/drawing/2014/main" id="{6655797F-D007-4F12-BEBB-FC6EDE9A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5889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="" xmlns:a16="http://schemas.microsoft.com/office/drawing/2014/main" id="{48B9EF48-67AE-4A92-B5BC-611EB8F1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FAF9BD8-43CD-4D8E-BBB5-A01B88B4B72C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C32E61-908D-43DD-B5D5-2E2712D16F8A}"/>
              </a:ext>
            </a:extLst>
          </p:cNvPr>
          <p:cNvSpPr txBox="1"/>
          <p:nvPr/>
        </p:nvSpPr>
        <p:spPr>
          <a:xfrm>
            <a:off x="403136" y="625125"/>
            <a:ext cx="273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AF7E2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Background</a:t>
            </a:r>
            <a:endParaRPr lang="ko-KR" altLang="en-US" sz="3200" dirty="0">
              <a:solidFill>
                <a:srgbClr val="FAF7E2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4877730" y="2135750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영세 제조업의 어려움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6359665" y="5459353"/>
            <a:ext cx="4787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국내 제조 소기업 </a:t>
            </a:r>
            <a:r>
              <a:rPr lang="en-US" altLang="ko-KR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500</a:t>
            </a:r>
            <a:r>
              <a:rPr lang="ko-KR" altLang="en-US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곳 대상으로 실시한 생산성 실태 설문</a:t>
            </a:r>
            <a:endParaRPr lang="en-US" altLang="ko-KR" sz="10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r"/>
            <a:r>
              <a:rPr lang="en-US" altLang="ko-KR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중소기업연구원</a:t>
            </a:r>
            <a:endParaRPr lang="ko-KR" altLang="en-US" sz="10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15" name="Picture 10">
            <a:extLst>
              <a:ext uri="{FF2B5EF4-FFF2-40B4-BE49-F238E27FC236}">
                <a16:creationId xmlns="" xmlns:a16="http://schemas.microsoft.com/office/drawing/2014/main" id="{EF6397F3-9BD1-4535-BD30-CCD17D9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pic>
        <p:nvPicPr>
          <p:cNvPr id="1028" name="Picture 4" descr="online.su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4595" y="2851023"/>
            <a:ext cx="3710998" cy="2882328"/>
          </a:xfrm>
          <a:prstGeom prst="rect">
            <a:avLst/>
          </a:prstGeom>
          <a:noFill/>
        </p:spPr>
      </p:pic>
      <p:pic>
        <p:nvPicPr>
          <p:cNvPr id="1030" name="Picture 6" descr="online.su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79581" y="2892830"/>
            <a:ext cx="5462559" cy="2466108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8177118" y="6488668"/>
            <a:ext cx="40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http://www.mfgkr.com/archives/3901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579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="" xmlns:a16="http://schemas.microsoft.com/office/drawing/2014/main" id="{48B9EF48-67AE-4A92-B5BC-611EB8F1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FAF9BD8-43CD-4D8E-BBB5-A01B88B4B72C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C32E61-908D-43DD-B5D5-2E2712D16F8A}"/>
              </a:ext>
            </a:extLst>
          </p:cNvPr>
          <p:cNvSpPr txBox="1"/>
          <p:nvPr/>
        </p:nvSpPr>
        <p:spPr>
          <a:xfrm>
            <a:off x="403136" y="625125"/>
            <a:ext cx="273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AF7E2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Background</a:t>
            </a:r>
            <a:endParaRPr lang="ko-KR" altLang="en-US" sz="3200" dirty="0">
              <a:solidFill>
                <a:srgbClr val="FAF7E2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1242297" y="232417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디자이너 인력배출 세계 </a:t>
            </a:r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위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5" name="Picture 10">
            <a:extLst>
              <a:ext uri="{FF2B5EF4-FFF2-40B4-BE49-F238E27FC236}">
                <a16:creationId xmlns="" xmlns:a16="http://schemas.microsoft.com/office/drawing/2014/main" id="{EF6397F3-9BD1-4535-BD30-CCD17D9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973193" y="5088529"/>
            <a:ext cx="47877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디자이너 인력 배출은 </a:t>
            </a:r>
            <a:r>
              <a:rPr lang="ko-KR" altLang="en-US" sz="1400" dirty="0" smtClean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세계 </a:t>
            </a:r>
            <a:r>
              <a:rPr lang="en-US" altLang="ko-KR" sz="1400" dirty="0" smtClean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400" dirty="0" smtClean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위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수준 </a:t>
            </a:r>
            <a:endParaRPr lang="en-US" altLang="ko-KR" sz="14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디자인 경쟁력은 </a:t>
            </a:r>
            <a:r>
              <a:rPr lang="ko-KR" altLang="en-US" sz="1400" dirty="0" smtClean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세계 </a:t>
            </a:r>
            <a:r>
              <a:rPr lang="en-US" altLang="ko-KR" sz="1400" dirty="0" smtClean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  <a:r>
              <a:rPr lang="ko-KR" altLang="en-US" sz="1400" dirty="0" smtClean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위권 </a:t>
            </a:r>
            <a:endParaRPr lang="en-US" altLang="ko-KR" sz="1400" dirty="0" smtClean="0">
              <a:solidFill>
                <a:srgbClr val="E0604B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디자인 업계의 </a:t>
            </a:r>
            <a:r>
              <a:rPr lang="ko-KR" altLang="en-US" sz="1400" dirty="0" smtClean="0">
                <a:solidFill>
                  <a:srgbClr val="E0604B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기업 투자 규모 하위권</a:t>
            </a:r>
            <a:endParaRPr lang="ko-KR" altLang="en-US" sz="1400" dirty="0">
              <a:solidFill>
                <a:srgbClr val="E0604B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904" y="2870662"/>
            <a:ext cx="4443532" cy="179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2431" y="3314006"/>
            <a:ext cx="2007386" cy="195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46224" y="2998123"/>
            <a:ext cx="2906820" cy="294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7850519" y="2326943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 업계 기업투자 규모</a:t>
            </a:r>
            <a:endParaRPr lang="en-US" altLang="ko-KR" dirty="0" smtClean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77127" y="5469774"/>
            <a:ext cx="1792852" cy="35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6824386" y="5988596"/>
            <a:ext cx="4787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인포그래틱스</a:t>
            </a:r>
            <a:r>
              <a:rPr lang="ko-KR" altLang="en-US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/ Data Source – </a:t>
            </a:r>
            <a:r>
              <a:rPr lang="ko-KR" altLang="en-US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한국 디자인진흥원</a:t>
            </a:r>
            <a:endParaRPr lang="ko-KR" altLang="en-US" sz="10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579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="" xmlns:a16="http://schemas.microsoft.com/office/drawing/2014/main" id="{48B9EF48-67AE-4A92-B5BC-611EB8F1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FAF9BD8-43CD-4D8E-BBB5-A01B88B4B72C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C32E61-908D-43DD-B5D5-2E2712D16F8A}"/>
              </a:ext>
            </a:extLst>
          </p:cNvPr>
          <p:cNvSpPr txBox="1"/>
          <p:nvPr/>
        </p:nvSpPr>
        <p:spPr>
          <a:xfrm>
            <a:off x="403136" y="625125"/>
            <a:ext cx="273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AF7E2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Background</a:t>
            </a:r>
            <a:endParaRPr lang="ko-KR" altLang="en-US" sz="3200" dirty="0">
              <a:solidFill>
                <a:srgbClr val="FAF7E2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4877730" y="2159501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영세 제조업의 어려움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6337498" y="5531396"/>
            <a:ext cx="4787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국내 제조 소기업 </a:t>
            </a:r>
            <a:r>
              <a:rPr lang="en-US" altLang="ko-KR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500</a:t>
            </a:r>
            <a:r>
              <a:rPr lang="ko-KR" altLang="en-US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곳 대상으로 실시한 생산성 실태 설문</a:t>
            </a:r>
            <a:endParaRPr lang="en-US" altLang="ko-KR" sz="10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r"/>
            <a:r>
              <a:rPr lang="en-US" altLang="ko-KR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0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중소기업연구원</a:t>
            </a:r>
            <a:endParaRPr lang="ko-KR" altLang="en-US" sz="10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15" name="Picture 10">
            <a:extLst>
              <a:ext uri="{FF2B5EF4-FFF2-40B4-BE49-F238E27FC236}">
                <a16:creationId xmlns="" xmlns:a16="http://schemas.microsoft.com/office/drawing/2014/main" id="{EF6397F3-9BD1-4535-BD30-CCD17D9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pic>
        <p:nvPicPr>
          <p:cNvPr id="1028" name="Picture 4" descr="online.su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7598" y="2851023"/>
            <a:ext cx="3710998" cy="2882328"/>
          </a:xfrm>
          <a:prstGeom prst="rect">
            <a:avLst/>
          </a:prstGeom>
          <a:noFill/>
        </p:spPr>
      </p:pic>
      <p:pic>
        <p:nvPicPr>
          <p:cNvPr id="1030" name="Picture 6" descr="online.su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2461" y="3009208"/>
            <a:ext cx="5462559" cy="2466108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1081259" y="6092390"/>
            <a:ext cx="478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중소기업의 비중은 높으나 실제 부가가치 창출비율은 낮음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579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="" xmlns:a16="http://schemas.microsoft.com/office/drawing/2014/main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3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System Objectives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Concept: Giving Opportunity to the minors</a:t>
            </a:r>
            <a:endParaRPr lang="en-US" altLang="ko-KR" sz="1600" dirty="0">
              <a:solidFill>
                <a:srgbClr val="FAF7E2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5037418" y="2159534"/>
            <a:ext cx="17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Personalizing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5753012" y="2567794"/>
            <a:ext cx="478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가입 시 제조 가능 분야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주요 디자인 분야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관심 분야를 등록하고  각 제조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디자인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구매 이력을 통한 영역별 추천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30" name="Picture 10">
            <a:extLst>
              <a:ext uri="{FF2B5EF4-FFF2-40B4-BE49-F238E27FC236}">
                <a16:creationId xmlns="" xmlns:a16="http://schemas.microsoft.com/office/drawing/2014/main" id="{15EF7349-16E2-4295-A509-B15A99A0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4990586" y="3286659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Needs for Unique Product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5024718" y="4113746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Place to Contact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4992968" y="4945596"/>
            <a:ext cx="29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Easy to Access Market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3880890" y="6013984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『Giving Opportunity to The Minors』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5759361" y="3675071"/>
            <a:ext cx="478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독창적인 디자인 상품을 구매할 수 있는 소비자 욕구 충족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5770479" y="4514861"/>
            <a:ext cx="478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영세 디자이너와 영세 제조사가 협업할 수 있는 공간 제공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5753804" y="5359408"/>
            <a:ext cx="5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영세 디자이너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제조사의 시장 진입 기회 제공 및 상품 출시 기회 제공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2" y="2505360"/>
            <a:ext cx="736212" cy="73621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077" y="3697433"/>
            <a:ext cx="1741158" cy="80656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2" y="4465580"/>
            <a:ext cx="870241" cy="8702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47" y="4446606"/>
            <a:ext cx="868549" cy="868549"/>
          </a:xfrm>
          <a:prstGeom prst="rect">
            <a:avLst/>
          </a:prstGeom>
        </p:spPr>
      </p:pic>
      <p:sp>
        <p:nvSpPr>
          <p:cNvPr id="47" name="위쪽/아래쪽 화살표 46"/>
          <p:cNvSpPr/>
          <p:nvPr/>
        </p:nvSpPr>
        <p:spPr>
          <a:xfrm rot="19207249">
            <a:off x="3152954" y="3026593"/>
            <a:ext cx="175233" cy="131927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/아래쪽 화살표 47"/>
          <p:cNvSpPr/>
          <p:nvPr/>
        </p:nvSpPr>
        <p:spPr>
          <a:xfrm rot="2370244">
            <a:off x="1232022" y="3041485"/>
            <a:ext cx="175233" cy="131927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위쪽/아래쪽 화살표 48"/>
          <p:cNvSpPr/>
          <p:nvPr/>
        </p:nvSpPr>
        <p:spPr>
          <a:xfrm rot="5400000">
            <a:off x="2228357" y="4195549"/>
            <a:ext cx="170858" cy="1668243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56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="" xmlns:a16="http://schemas.microsoft.com/office/drawing/2014/main" id="{4E914836-3C4C-4DA3-9F55-6ACCDDE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47F3520-F6B9-44E3-B21E-07B15C8759B9}"/>
              </a:ext>
            </a:extLst>
          </p:cNvPr>
          <p:cNvSpPr/>
          <p:nvPr/>
        </p:nvSpPr>
        <p:spPr>
          <a:xfrm rot="5400000">
            <a:off x="5182265" y="-517458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45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Flow Chart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5028825" y="215318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소비자 </a:t>
            </a:r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Flow Chart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C10C58F-BD43-46A2-8A44-D86B107A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5" y="3475697"/>
            <a:ext cx="822865" cy="82286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87459" y="4548206"/>
            <a:ext cx="1141341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Customer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9416947">
            <a:off x="2025864" y="3790633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98506" y="32702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Selecting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Category 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95504" y="4522354"/>
            <a:ext cx="1614744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Recommended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Category 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2256" y="39052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Selecting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Product 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29684" y="391160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Purchase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31056" y="3311352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Notice to 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Manufacturer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224706" y="45910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Add to DB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소비자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디자이너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제조사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 rot="2099733">
            <a:off x="2006471" y="4441797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 rot="2230792">
            <a:off x="4411617" y="3582813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 rot="19612088">
            <a:off x="4403304" y="4555402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 rot="19416947">
            <a:off x="8656650" y="3765695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 rot="2099733">
            <a:off x="8637257" y="4416859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6484257" y="4031701"/>
            <a:ext cx="465183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020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="" xmlns:a16="http://schemas.microsoft.com/office/drawing/2014/main" id="{4E914836-3C4C-4DA3-9F55-6ACCDDE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47F3520-F6B9-44E3-B21E-07B15C8759B9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45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Flow Chart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4863725" y="2172234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디자이너 </a:t>
            </a:r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Flow Chart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C10C58F-BD43-46A2-8A44-D86B107A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687459" y="4548206"/>
            <a:ext cx="1141341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Designer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20218852">
            <a:off x="2013164" y="3692729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64526" y="32702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Selecting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Category 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64526" y="4660900"/>
            <a:ext cx="1614744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Recommended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Manufacturer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98756" y="32829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Register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Design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24156" y="46545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Select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Manufacturer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68856" y="39052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Notice to 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Manufacturer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995856" y="266700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Add to DB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소비자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디자이너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제조사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9" y="3244120"/>
            <a:ext cx="1165876" cy="1165876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1277723">
            <a:off x="2057613" y="4473778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856406" y="39179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Manufacture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59509" y="509039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Register to Selling List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 rot="17892466">
            <a:off x="4125608" y="4130163"/>
            <a:ext cx="948928" cy="154752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 rot="3788886">
            <a:off x="4119259" y="4155564"/>
            <a:ext cx="948928" cy="154752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 rot="19618731">
            <a:off x="6401013" y="4688883"/>
            <a:ext cx="586387" cy="137959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445213" y="3458095"/>
            <a:ext cx="291888" cy="129655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476963" y="4834933"/>
            <a:ext cx="291888" cy="130536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851599">
            <a:off x="6350212" y="3628433"/>
            <a:ext cx="586387" cy="137959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19618731">
            <a:off x="6388312" y="3088683"/>
            <a:ext cx="586387" cy="137959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8496513" y="4100945"/>
            <a:ext cx="291888" cy="140855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42" name="위로 굽은 화살표 41"/>
          <p:cNvSpPr/>
          <p:nvPr/>
        </p:nvSpPr>
        <p:spPr>
          <a:xfrm rot="10800000" flipH="1">
            <a:off x="10485120" y="4128654"/>
            <a:ext cx="725978" cy="897775"/>
          </a:xfrm>
          <a:prstGeom prst="bentUpArrow">
            <a:avLst>
              <a:gd name="adj1" fmla="val 10185"/>
              <a:gd name="adj2" fmla="val 7717"/>
              <a:gd name="adj3" fmla="val 1327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02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="" xmlns:a16="http://schemas.microsoft.com/office/drawing/2014/main" id="{4E914836-3C4C-4DA3-9F55-6ACCDDE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47F3520-F6B9-44E3-B21E-07B15C8759B9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45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Flow Chart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102E85-FEEB-4D25-B7B7-05B845E22C69}"/>
              </a:ext>
            </a:extLst>
          </p:cNvPr>
          <p:cNvSpPr txBox="1"/>
          <p:nvPr/>
        </p:nvSpPr>
        <p:spPr>
          <a:xfrm>
            <a:off x="4863725" y="2172234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디자이너 </a:t>
            </a:r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Flow Chart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C10C58F-BD43-46A2-8A44-D86B107A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76250" y="4548206"/>
            <a:ext cx="1517649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Manufacturer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9714941">
            <a:off x="2013164" y="3692729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14356" y="32575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Selecting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Category 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01656" y="4616450"/>
            <a:ext cx="1614744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Recommended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Artist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98756" y="32829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Register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Portfolio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24156" y="46545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Select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Designer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68856" y="39052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Notice to </a:t>
            </a:r>
          </a:p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Designer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995856" y="266700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Add to DB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 rot="2034889">
            <a:off x="1994111" y="4397579"/>
            <a:ext cx="567074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856406" y="3917950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Manufacture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48425" y="5095933"/>
            <a:ext cx="1570293" cy="508563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itchFamily="18" charset="-127"/>
                <a:ea typeface="a고딕12" pitchFamily="18" charset="-127"/>
                <a:cs typeface="Arial Unicode MS" panose="020B0604020202020204" pitchFamily="50" charset="-127"/>
              </a:rPr>
              <a:t>Register to Selling List</a:t>
            </a:r>
            <a:endParaRPr lang="ko-KR" altLang="en-US" sz="1600" dirty="0">
              <a:solidFill>
                <a:srgbClr val="252525"/>
              </a:solidFill>
              <a:latin typeface="a고딕12" pitchFamily="18" charset="-127"/>
              <a:ea typeface="a고딕12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 rot="17892466">
            <a:off x="4125608" y="4130163"/>
            <a:ext cx="948928" cy="154752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 rot="3788886">
            <a:off x="4119259" y="4155564"/>
            <a:ext cx="948928" cy="154752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 rot="19618731">
            <a:off x="6401013" y="4688883"/>
            <a:ext cx="586387" cy="137959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395337" y="3458095"/>
            <a:ext cx="291888" cy="160712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399378" y="4823850"/>
            <a:ext cx="291888" cy="130536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851599">
            <a:off x="6350212" y="3628433"/>
            <a:ext cx="586387" cy="137959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19618731">
            <a:off x="6388312" y="3088683"/>
            <a:ext cx="586387" cy="137959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8496513" y="4149133"/>
            <a:ext cx="291888" cy="123609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소비자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디자이너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제조사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1" y="3218720"/>
            <a:ext cx="1165876" cy="1165876"/>
          </a:xfrm>
          <a:prstGeom prst="rect">
            <a:avLst/>
          </a:prstGeom>
        </p:spPr>
      </p:pic>
      <p:sp>
        <p:nvSpPr>
          <p:cNvPr id="40" name="위로 굽은 화살표 39"/>
          <p:cNvSpPr/>
          <p:nvPr/>
        </p:nvSpPr>
        <p:spPr>
          <a:xfrm rot="10800000" flipH="1">
            <a:off x="10485120" y="4128654"/>
            <a:ext cx="725978" cy="897775"/>
          </a:xfrm>
          <a:prstGeom prst="bentUpArrow">
            <a:avLst>
              <a:gd name="adj1" fmla="val 10185"/>
              <a:gd name="adj2" fmla="val 7717"/>
              <a:gd name="adj3" fmla="val 1327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020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에르메스윤_공방견학_03.jpg">
            <a:extLst>
              <a:ext uri="{FF2B5EF4-FFF2-40B4-BE49-F238E27FC236}">
                <a16:creationId xmlns="" xmlns:a16="http://schemas.microsoft.com/office/drawing/2014/main" id="{48B9EF48-67AE-4A92-B5BC-611EB8F1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FAF9BD8-43CD-4D8E-BBB5-A01B88B4B72C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C32E61-908D-43DD-B5D5-2E2712D16F8A}"/>
              </a:ext>
            </a:extLst>
          </p:cNvPr>
          <p:cNvSpPr txBox="1"/>
          <p:nvPr/>
        </p:nvSpPr>
        <p:spPr>
          <a:xfrm>
            <a:off x="403136" y="625125"/>
            <a:ext cx="273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AF7E2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출처</a:t>
            </a:r>
            <a:endParaRPr lang="ko-KR" altLang="en-US" sz="3200" dirty="0">
              <a:solidFill>
                <a:srgbClr val="FAF7E2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B1DCBA-A87F-4E0C-A987-2A5FE73FBDE0}"/>
              </a:ext>
            </a:extLst>
          </p:cNvPr>
          <p:cNvSpPr txBox="1"/>
          <p:nvPr/>
        </p:nvSpPr>
        <p:spPr>
          <a:xfrm>
            <a:off x="704637" y="3381168"/>
            <a:ext cx="10375041" cy="19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김솔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“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흔들리는 산업 패러다임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영세 제조기업의 길은 어디에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?”, MFG, </a:t>
            </a:r>
            <a:r>
              <a:rPr lang="en-US" altLang="ko-KR" sz="1400" dirty="0" smtClean="0">
                <a:hlinkClick r:id="rId3"/>
              </a:rPr>
              <a:t>http://www.mfgkr.com/archives/3901</a:t>
            </a:r>
            <a:endParaRPr lang="en-US" altLang="ko-KR" sz="1400" dirty="0" smtClean="0"/>
          </a:p>
          <a:p>
            <a:pPr algn="just">
              <a:lnSpc>
                <a:spcPct val="150000"/>
              </a:lnSpc>
            </a:pPr>
            <a:r>
              <a:rPr lang="ko-KR" altLang="en-US" sz="1400" dirty="0" smtClean="0"/>
              <a:t>박소연</a:t>
            </a:r>
            <a:r>
              <a:rPr lang="en-US" altLang="ko-KR" sz="1400" dirty="0" smtClean="0"/>
              <a:t>, “</a:t>
            </a:r>
            <a:r>
              <a:rPr lang="ko-KR" altLang="en-US" sz="1400" dirty="0" smtClean="0"/>
              <a:t>대기업</a:t>
            </a:r>
            <a:r>
              <a:rPr lang="en-US" altLang="ko-KR" sz="1400" dirty="0" smtClean="0"/>
              <a:t>, ‘</a:t>
            </a:r>
            <a:r>
              <a:rPr lang="ko-KR" altLang="en-US" sz="1400" dirty="0" smtClean="0"/>
              <a:t>베끼기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에 영세업체 울상</a:t>
            </a:r>
            <a:r>
              <a:rPr lang="en-US" altLang="ko-KR" sz="1400" dirty="0" smtClean="0"/>
              <a:t>… ‘</a:t>
            </a:r>
            <a:r>
              <a:rPr lang="ko-KR" altLang="en-US" sz="1400" dirty="0" smtClean="0"/>
              <a:t>입증 쉽지 않아</a:t>
            </a:r>
            <a:r>
              <a:rPr lang="en-US" altLang="ko-KR" sz="1400" dirty="0" smtClean="0"/>
              <a:t>’”, </a:t>
            </a:r>
            <a:r>
              <a:rPr lang="ko-KR" altLang="en-US" sz="1400" dirty="0" smtClean="0"/>
              <a:t>중앙일보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hlinkClick r:id="rId4"/>
              </a:rPr>
              <a:t>http://news.joins.com/article/17910049</a:t>
            </a:r>
            <a:endParaRPr lang="en-US" altLang="ko-KR" sz="1400" dirty="0" smtClean="0"/>
          </a:p>
          <a:p>
            <a:pPr algn="just">
              <a:lnSpc>
                <a:spcPct val="150000"/>
              </a:lnSpc>
            </a:pPr>
            <a:r>
              <a:rPr lang="en-US" altLang="ko-KR" sz="1400" dirty="0" smtClean="0"/>
              <a:t>Vice versa Design Studio, “</a:t>
            </a:r>
            <a:r>
              <a:rPr lang="ko-KR" altLang="en-US" sz="1400" dirty="0" smtClean="0"/>
              <a:t>한국 디자인 산업에 관한 </a:t>
            </a:r>
            <a:r>
              <a:rPr lang="ko-KR" altLang="en-US" sz="1400" dirty="0" err="1" smtClean="0"/>
              <a:t>인포그래픽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인포그래픽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hlinkClick r:id="rId5"/>
              </a:rPr>
              <a:t>http://info-graphics.kr/?p=248</a:t>
            </a:r>
            <a:endParaRPr lang="en-US" altLang="ko-KR" sz="1400" dirty="0" smtClean="0"/>
          </a:p>
          <a:p>
            <a:pPr algn="just">
              <a:lnSpc>
                <a:spcPct val="150000"/>
              </a:lnSpc>
            </a:pPr>
            <a:endParaRPr lang="ko-KR" altLang="en-US" sz="1400" dirty="0" smtClean="0"/>
          </a:p>
          <a:p>
            <a:pPr algn="just">
              <a:lnSpc>
                <a:spcPct val="150000"/>
              </a:lnSpc>
            </a:pPr>
            <a:endParaRPr lang="ko-KR" altLang="en-US" sz="1400" dirty="0" smtClean="0"/>
          </a:p>
          <a:p>
            <a:pPr algn="just">
              <a:lnSpc>
                <a:spcPct val="150000"/>
              </a:lnSpc>
            </a:pP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4A97AB0-FEAF-4228-A0BE-679207B15662}"/>
              </a:ext>
            </a:extLst>
          </p:cNvPr>
          <p:cNvSpPr txBox="1"/>
          <p:nvPr/>
        </p:nvSpPr>
        <p:spPr>
          <a:xfrm>
            <a:off x="6621679" y="6041240"/>
            <a:ext cx="478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자료에 대한 설명이 필요할 경우 사용하시면</a:t>
            </a:r>
            <a:r>
              <a:rPr lang="en-US" altLang="ko-KR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됩니다</a:t>
            </a:r>
            <a:r>
              <a:rPr lang="en-US" altLang="ko-KR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 (a</a:t>
            </a:r>
            <a:r>
              <a:rPr lang="ko-KR" altLang="en-US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고딕</a:t>
            </a:r>
            <a:r>
              <a:rPr lang="en-US" altLang="ko-KR" sz="14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12, 14pt)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CBAD0AA-1A2A-4EDF-B896-C19D4076BD2F}"/>
              </a:ext>
            </a:extLst>
          </p:cNvPr>
          <p:cNvSpPr txBox="1"/>
          <p:nvPr/>
        </p:nvSpPr>
        <p:spPr>
          <a:xfrm>
            <a:off x="543138" y="2184343"/>
            <a:ext cx="137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최창현</a:t>
            </a:r>
            <a:endParaRPr lang="ko-KR" altLang="en-US" dirty="0"/>
          </a:p>
        </p:txBody>
      </p:sp>
      <p:pic>
        <p:nvPicPr>
          <p:cNvPr id="15" name="Picture 10">
            <a:extLst>
              <a:ext uri="{FF2B5EF4-FFF2-40B4-BE49-F238E27FC236}">
                <a16:creationId xmlns="" xmlns:a16="http://schemas.microsoft.com/office/drawing/2014/main" id="{EF6397F3-9BD1-4535-BD30-CCD17D9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631" y="-1292863"/>
            <a:ext cx="4538296" cy="1132847"/>
          </a:xfrm>
          <a:prstGeom prst="rect">
            <a:avLst/>
          </a:prstGeom>
          <a:solidFill>
            <a:srgbClr val="FAF7E2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0579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8047</TotalTime>
  <Words>367</Words>
  <Application>Microsoft Office PowerPoint</Application>
  <PresentationFormat>사용자 지정</PresentationFormat>
  <Paragraphs>87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Songhyeon</dc:creator>
  <cp:lastModifiedBy>^!^</cp:lastModifiedBy>
  <cp:revision>49</cp:revision>
  <dcterms:created xsi:type="dcterms:W3CDTF">2018-04-03T04:38:50Z</dcterms:created>
  <dcterms:modified xsi:type="dcterms:W3CDTF">2018-04-09T10:54:09Z</dcterms:modified>
</cp:coreProperties>
</file>