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5" r:id="rId4"/>
    <p:sldId id="276" r:id="rId5"/>
    <p:sldId id="269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04B"/>
    <a:srgbClr val="FAF7E2"/>
    <a:srgbClr val="FFB84C"/>
    <a:srgbClr val="252525"/>
    <a:srgbClr val="BD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72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108604-9455-4F66-8703-9FAC7CBA9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4FC8CC4-5E41-4967-88D7-D1D70EED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846D91-AA0F-4D32-857E-97D0C5A2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EBB7BC-A4C4-4844-AF95-1B39ECFE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2B3C8B-741D-4A6F-A179-DB93A74C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3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57DF2D-2A23-427C-9A68-311ADE9B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8C0989A-EC6D-434D-ACA5-182A8552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E1D716-BD7B-49BB-B12F-FFFE656E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90FB95-DF67-4CF4-87BB-169E5999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69723EC-874D-4324-A219-A1935917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106DDB0-6690-4355-92FE-07DECD300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6B10955-69C2-4143-81B6-9AFFB6969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D5382E-40E1-456C-B3EC-DF40C38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1869356-76DF-4FE0-BEE7-CFBAE00A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C66111-540E-426C-ABBD-0F6181F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1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479FC1-AA65-4F7F-9B8D-0790B02A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D75E04-3094-4387-BC27-E2B7B9F1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941340-2971-4B41-ACC1-DC2A3307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7676EC-F43C-4E77-8185-4206BF34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03082-84D7-4999-88A6-1B2CEEF7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1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3281F9-827A-4CAC-AECE-3421ADE5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8EF6C64-02E0-443A-BC7D-0C943954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250AF1-D0B1-47A5-B0B5-22E723B1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7B1365-0265-4913-8DEC-865CD9CF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C7F35E-2BDC-446C-9F2D-7EFD6176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BF9730-FC82-471E-AC9B-4D2E6DD4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F05A5A-F31A-4588-AC51-AEEBB3955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E032F37-742F-41BA-895E-BF9F0830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7D473D-3FA6-4467-8280-8565318D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DB5B35E-CF7A-4A9D-A5DF-3886775A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1A3FCB2-3BE6-4B32-BBEF-53B61E6E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DBDD90-2745-44B1-B234-2E8B1678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61DAB9-1E76-4D19-B3BD-A5912A65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F0F3552-F876-4EEA-A36E-69BAE9232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F044F24-DACB-4A96-A708-0B2AF1E5F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C0B0879-C341-4421-986E-3E905B4B1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9AB71A2-638D-4720-9B5A-0A1748FE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219BC34-23A9-4B46-B064-D3A80F8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B0CE49E-8863-4A92-B5B7-ADA9E9A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9D62EE-BCB3-4F98-B0F6-37BF8FA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8631354-5A35-48D4-ACB8-C72814EA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A376723-BB5B-4AB5-BF01-00FD06CC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A4BEFEB-E872-4D3D-9341-CE0C74A7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FD5A624-0E9C-422E-BC9A-6F85B516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469A622-6459-4E0E-A210-E70E1F7F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577EE4-9326-46CA-8631-308A7692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5B9A2D-E161-4F4D-8236-C60EC45C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FD9A40-8CEB-4ED2-844D-FDE4DCC6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E04BC1A-7581-456E-BD6D-E3D88AE0C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7F47DC-6A23-4035-871E-4B54FA01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5AE2DD8-1533-444E-9646-93EC0093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D14CD9F-FE05-4862-9291-E29634CB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4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321522-FA81-4532-A608-E5F55FD9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A2FDC23-5783-4409-8F7A-B86835667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6D8E7A5-E322-4525-937E-7DB0FA71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57DBE79-7CF8-42D7-99D1-6765789A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CE68466-2D52-4DB5-AA51-6AC52F6C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A6A0225-4C1E-45B3-A727-6C04828C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2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D7B52A3-D6AD-4F9D-8E52-49D14DBF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057C5D-7672-466F-998C-09905F42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C86AEF-99DA-43B3-BBF8-5C5D14FD4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58A4-3BA4-42F9-8640-590589BF98E0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B5599A-97C7-4C45-8E00-FC2AFD218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4CBFF1-C10E-4397-BADB-C2F895CFB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28B2-08E8-4D45-B091-BF8A73968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0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jpe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:a16="http://schemas.microsoft.com/office/drawing/2014/main" xmlns="" id="{4E914836-3C4C-4DA3-9F55-6ACCDDE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47F3520-F6B9-44E3-B21E-07B15C8759B9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608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Related Web Service Ⅰ - </a:t>
            </a:r>
            <a:r>
              <a:rPr lang="ko-KR" altLang="en-US" sz="3200" dirty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라우드소싱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4514475" y="2146834"/>
            <a:ext cx="31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소제목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(a</a:t>
            </a:r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옛날사진관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3, 18pt)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B1DCBA-A87F-4E0C-A987-2A5FE73FBDE0}"/>
              </a:ext>
            </a:extLst>
          </p:cNvPr>
          <p:cNvSpPr txBox="1"/>
          <p:nvPr/>
        </p:nvSpPr>
        <p:spPr>
          <a:xfrm>
            <a:off x="962400" y="6041236"/>
            <a:ext cx="10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디자인이 필요한 기업들은 공모전 형태로 콘테스트를 개최 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디자이너들은 콘테스트에 지원하며 경쟁 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sym typeface="Wingdings" panose="05000000000000000000" pitchFamily="2" charset="2"/>
              </a:rPr>
              <a:t>우승 디자이너에게 상금 지급</a:t>
            </a:r>
            <a:endParaRPr lang="en-US" altLang="ko-KR" sz="14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디자이너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리스트 제공함으로써 기업들은 </a:t>
            </a:r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원하는 디자이너를 선택할 수도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있음</a:t>
            </a:r>
            <a:endParaRPr lang="en-US" altLang="ko-KR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C10C58F-BD43-46A2-8A44-D86B107A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02" y="1987865"/>
            <a:ext cx="7858925" cy="3451944"/>
          </a:xfrm>
          <a:prstGeom prst="rect">
            <a:avLst/>
          </a:prstGeom>
          <a:ln>
            <a:solidFill>
              <a:srgbClr val="E0604B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695" y="2430230"/>
            <a:ext cx="7858925" cy="3451944"/>
          </a:xfrm>
          <a:prstGeom prst="rect">
            <a:avLst/>
          </a:prstGeom>
          <a:ln>
            <a:solidFill>
              <a:srgbClr val="E0604B"/>
            </a:solidFill>
          </a:ln>
        </p:spPr>
      </p:pic>
      <p:sp>
        <p:nvSpPr>
          <p:cNvPr id="9" name="Left Bracket 8"/>
          <p:cNvSpPr/>
          <p:nvPr/>
        </p:nvSpPr>
        <p:spPr>
          <a:xfrm>
            <a:off x="953244" y="2395000"/>
            <a:ext cx="266700" cy="2977100"/>
          </a:xfrm>
          <a:prstGeom prst="leftBracket">
            <a:avLst>
              <a:gd name="adj" fmla="val 0"/>
            </a:avLst>
          </a:prstGeom>
          <a:ln w="12700">
            <a:solidFill>
              <a:srgbClr val="E06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Elbow Connector 11"/>
          <p:cNvCxnSpPr>
            <a:stCxn id="9" idx="1"/>
          </p:cNvCxnSpPr>
          <p:nvPr/>
        </p:nvCxnSpPr>
        <p:spPr>
          <a:xfrm rot="10800000" flipH="1" flipV="1">
            <a:off x="953244" y="3883549"/>
            <a:ext cx="1701056" cy="2157021"/>
          </a:xfrm>
          <a:prstGeom prst="bentConnector4">
            <a:avLst>
              <a:gd name="adj1" fmla="val -13439"/>
              <a:gd name="adj2" fmla="val 84505"/>
            </a:avLst>
          </a:prstGeom>
          <a:ln>
            <a:solidFill>
              <a:srgbClr val="E06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 flipH="1">
            <a:off x="10943077" y="3409942"/>
            <a:ext cx="327879" cy="2381258"/>
          </a:xfrm>
          <a:prstGeom prst="leftBracket">
            <a:avLst>
              <a:gd name="adj" fmla="val 0"/>
            </a:avLst>
          </a:prstGeom>
          <a:ln w="12700">
            <a:solidFill>
              <a:srgbClr val="E06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flipH="1">
            <a:off x="8991600" y="4600571"/>
            <a:ext cx="2279356" cy="1787529"/>
          </a:xfrm>
          <a:prstGeom prst="bentConnector3">
            <a:avLst>
              <a:gd name="adj1" fmla="val -10029"/>
            </a:avLst>
          </a:prstGeom>
          <a:ln>
            <a:solidFill>
              <a:srgbClr val="E06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:a16="http://schemas.microsoft.com/office/drawing/2014/main" xmlns="" id="{4E914836-3C4C-4DA3-9F55-6ACCDDE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47F3520-F6B9-44E3-B21E-07B15C8759B9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608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Related Web Service </a:t>
            </a:r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Ⅱ </a:t>
            </a:r>
            <a:r>
              <a:rPr lang="en-US" altLang="ko-KR" sz="3200" dirty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MADE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4514475" y="2146834"/>
            <a:ext cx="31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소제목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(a</a:t>
            </a:r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옛날사진관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3, 18pt)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B1DCBA-A87F-4E0C-A987-2A5FE73FBDE0}"/>
              </a:ext>
            </a:extLst>
          </p:cNvPr>
          <p:cNvSpPr txBox="1"/>
          <p:nvPr/>
        </p:nvSpPr>
        <p:spPr>
          <a:xfrm>
            <a:off x="984994" y="6041240"/>
            <a:ext cx="1026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TalentLAB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을 통해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디자이너들은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디자인을 올림 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개월 마다 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Best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디자인 리스트를 뽑음 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리스팅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된 아이템의 샘플을 만들어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웹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에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개시 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디자이너들은 각자 자신의 아이템을 홍보 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소비자들은 자신이 원하는 제품에 투자 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Funding Goal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을 달성한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제품은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제작 후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고객에게 배송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C10C58F-BD43-46A2-8A44-D86B107A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8" y="1980423"/>
            <a:ext cx="7859964" cy="3452400"/>
          </a:xfrm>
          <a:prstGeom prst="rect">
            <a:avLst/>
          </a:prstGeom>
          <a:ln>
            <a:solidFill>
              <a:srgbClr val="E0604B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120" y="2437216"/>
            <a:ext cx="7859964" cy="3452400"/>
          </a:xfrm>
          <a:prstGeom prst="rect">
            <a:avLst/>
          </a:prstGeom>
          <a:ln>
            <a:solidFill>
              <a:srgbClr val="E0604B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21494" y="1980423"/>
            <a:ext cx="539006" cy="166411"/>
          </a:xfrm>
          <a:prstGeom prst="rect">
            <a:avLst/>
          </a:prstGeom>
          <a:gradFill>
            <a:gsLst>
              <a:gs pos="0">
                <a:srgbClr val="E0604B">
                  <a:alpha val="40000"/>
                </a:srgbClr>
              </a:gs>
              <a:gs pos="100000">
                <a:srgbClr val="E0604B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>
          <a:xfrm>
            <a:off x="1460500" y="2063629"/>
            <a:ext cx="2657620" cy="819271"/>
          </a:xfrm>
          <a:prstGeom prst="bentConnector3">
            <a:avLst/>
          </a:prstGeom>
          <a:ln>
            <a:solidFill>
              <a:srgbClr val="E06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/>
          <p:cNvSpPr/>
          <p:nvPr/>
        </p:nvSpPr>
        <p:spPr>
          <a:xfrm>
            <a:off x="4661644" y="3520930"/>
            <a:ext cx="227856" cy="2285480"/>
          </a:xfrm>
          <a:prstGeom prst="leftBracket">
            <a:avLst>
              <a:gd name="adj" fmla="val 0"/>
            </a:avLst>
          </a:prstGeom>
          <a:ln w="12700">
            <a:solidFill>
              <a:srgbClr val="E06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Elbow Connector 9"/>
          <p:cNvCxnSpPr>
            <a:stCxn id="13" idx="1"/>
          </p:cNvCxnSpPr>
          <p:nvPr/>
        </p:nvCxnSpPr>
        <p:spPr>
          <a:xfrm rot="10800000" flipV="1">
            <a:off x="3416300" y="4663669"/>
            <a:ext cx="1245344" cy="1377567"/>
          </a:xfrm>
          <a:prstGeom prst="bentConnector2">
            <a:avLst/>
          </a:prstGeom>
          <a:ln>
            <a:solidFill>
              <a:srgbClr val="E06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4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:a16="http://schemas.microsoft.com/office/drawing/2014/main" xmlns="" id="{4E914836-3C4C-4DA3-9F55-6ACCDDE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47F3520-F6B9-44E3-B21E-07B15C8759B9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608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Related Web Service </a:t>
            </a:r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Ⅲ </a:t>
            </a:r>
            <a:r>
              <a:rPr lang="en-US" altLang="ko-KR" sz="3200" dirty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아이디어스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4514475" y="2146834"/>
            <a:ext cx="31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소제목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(a</a:t>
            </a:r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옛날사진관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3, 18pt)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B1DCBA-A87F-4E0C-A987-2A5FE73FBDE0}"/>
              </a:ext>
            </a:extLst>
          </p:cNvPr>
          <p:cNvSpPr txBox="1"/>
          <p:nvPr/>
        </p:nvSpPr>
        <p:spPr>
          <a:xfrm>
            <a:off x="984994" y="6041240"/>
            <a:ext cx="1026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디자이너들은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개인적으로 디자인과 제작을 함께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해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완성품을 판매하는 형식으로 아이디어스는 판매의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장으로서의 역할</a:t>
            </a:r>
            <a:endParaRPr lang="ko-KR" altLang="en-US" sz="1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C10C58F-BD43-46A2-8A44-D86B107A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8" y="1988814"/>
            <a:ext cx="7859964" cy="3452400"/>
          </a:xfrm>
          <a:prstGeom prst="rect">
            <a:avLst/>
          </a:prstGeom>
          <a:ln>
            <a:solidFill>
              <a:srgbClr val="E0604B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120" y="2516166"/>
            <a:ext cx="7859964" cy="3452400"/>
          </a:xfrm>
          <a:prstGeom prst="rect">
            <a:avLst/>
          </a:prstGeom>
          <a:ln>
            <a:solidFill>
              <a:srgbClr val="E0604B"/>
            </a:solidFill>
          </a:ln>
        </p:spPr>
      </p:pic>
      <p:sp>
        <p:nvSpPr>
          <p:cNvPr id="10" name="Left Bracket 9"/>
          <p:cNvSpPr/>
          <p:nvPr/>
        </p:nvSpPr>
        <p:spPr>
          <a:xfrm>
            <a:off x="4661644" y="4001701"/>
            <a:ext cx="240556" cy="1821545"/>
          </a:xfrm>
          <a:prstGeom prst="leftBracket">
            <a:avLst>
              <a:gd name="adj" fmla="val 0"/>
            </a:avLst>
          </a:prstGeom>
          <a:ln w="12700">
            <a:solidFill>
              <a:srgbClr val="E06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3640902" y="5020498"/>
            <a:ext cx="1126340" cy="915144"/>
          </a:xfrm>
          <a:prstGeom prst="bentConnector3">
            <a:avLst>
              <a:gd name="adj1" fmla="val 388"/>
            </a:avLst>
          </a:prstGeom>
          <a:ln>
            <a:solidFill>
              <a:srgbClr val="E06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7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:a16="http://schemas.microsoft.com/office/drawing/2014/main" xmlns="" id="{4E914836-3C4C-4DA3-9F55-6ACCDDE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47F3520-F6B9-44E3-B21E-07B15C8759B9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608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Related Web Service </a:t>
            </a:r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Ⅳ </a:t>
            </a:r>
            <a:r>
              <a:rPr lang="en-US" altLang="ko-KR" sz="3200" dirty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크몽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4514475" y="2146834"/>
            <a:ext cx="31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소제목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(a</a:t>
            </a:r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옛날사진관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3, 18pt)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B1DCBA-A87F-4E0C-A987-2A5FE73FBDE0}"/>
              </a:ext>
            </a:extLst>
          </p:cNvPr>
          <p:cNvSpPr txBox="1"/>
          <p:nvPr/>
        </p:nvSpPr>
        <p:spPr>
          <a:xfrm>
            <a:off x="984994" y="6041240"/>
            <a:ext cx="1026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재능 공유 플랫폼으로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디자인 뿐만 아니라 다양한 분야의 전문가들이 각자의 재능을 판매할 수 있는 장소 제공</a:t>
            </a:r>
            <a:endParaRPr lang="en-US" altLang="ko-KR" sz="1400" dirty="0" smtClean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핸드메이드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상품의 경우 아이디어스와 비슷한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형식의 서비스 제공 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C10C58F-BD43-46A2-8A44-D86B107A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38" y="1988814"/>
            <a:ext cx="7859964" cy="3452400"/>
          </a:xfrm>
          <a:prstGeom prst="rect">
            <a:avLst/>
          </a:prstGeom>
          <a:ln>
            <a:solidFill>
              <a:srgbClr val="E0604B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20" y="2516166"/>
            <a:ext cx="7859964" cy="3452400"/>
          </a:xfrm>
          <a:prstGeom prst="rect">
            <a:avLst/>
          </a:prstGeom>
          <a:ln>
            <a:solidFill>
              <a:srgbClr val="E0604B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514474" y="2851707"/>
            <a:ext cx="4705725" cy="251785"/>
          </a:xfrm>
          <a:prstGeom prst="rect">
            <a:avLst/>
          </a:prstGeom>
          <a:gradFill>
            <a:gsLst>
              <a:gs pos="0">
                <a:srgbClr val="E0604B">
                  <a:alpha val="40000"/>
                </a:srgbClr>
              </a:gs>
              <a:gs pos="100000">
                <a:srgbClr val="E0604B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Elbow Connector 6"/>
          <p:cNvCxnSpPr>
            <a:stCxn id="12" idx="1"/>
          </p:cNvCxnSpPr>
          <p:nvPr/>
        </p:nvCxnSpPr>
        <p:spPr>
          <a:xfrm rot="10800000" flipV="1">
            <a:off x="2984500" y="2977600"/>
            <a:ext cx="1529974" cy="3063640"/>
          </a:xfrm>
          <a:prstGeom prst="bentConnector2">
            <a:avLst/>
          </a:prstGeom>
          <a:ln>
            <a:solidFill>
              <a:srgbClr val="E06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5793" y="2851707"/>
            <a:ext cx="539006" cy="251785"/>
          </a:xfrm>
          <a:prstGeom prst="rect">
            <a:avLst/>
          </a:prstGeom>
          <a:noFill/>
          <a:ln>
            <a:solidFill>
              <a:srgbClr val="E06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Elbow Connector 9"/>
          <p:cNvCxnSpPr>
            <a:stCxn id="12" idx="3"/>
          </p:cNvCxnSpPr>
          <p:nvPr/>
        </p:nvCxnSpPr>
        <p:spPr>
          <a:xfrm>
            <a:off x="9220199" y="2977600"/>
            <a:ext cx="1600201" cy="3442118"/>
          </a:xfrm>
          <a:prstGeom prst="bentConnector2">
            <a:avLst/>
          </a:prstGeom>
          <a:ln>
            <a:solidFill>
              <a:srgbClr val="E0604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655793" y="6419718"/>
            <a:ext cx="2164607" cy="0"/>
          </a:xfrm>
          <a:prstGeom prst="straightConnector1">
            <a:avLst/>
          </a:prstGeom>
          <a:ln>
            <a:solidFill>
              <a:srgbClr val="E06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1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6218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Difference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30" name="Picture 10">
            <a:extLst>
              <a:ext uri="{FF2B5EF4-FFF2-40B4-BE49-F238E27FC236}">
                <a16:creationId xmlns:a16="http://schemas.microsoft.com/office/drawing/2014/main" xmlns="" id="{15EF7349-16E2-4295-A509-B15A99A0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16" y="5833071"/>
            <a:ext cx="720000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7" y="2168380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70" y="4317303"/>
            <a:ext cx="1344725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0" t="17610" r="13939" b="14859"/>
          <a:stretch/>
        </p:blipFill>
        <p:spPr>
          <a:xfrm>
            <a:off x="3033707" y="3443743"/>
            <a:ext cx="868836" cy="50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75" y="2216293"/>
            <a:ext cx="1891155" cy="109801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06672" y="3640071"/>
            <a:ext cx="4000214" cy="2830461"/>
            <a:chOff x="356582" y="2505360"/>
            <a:chExt cx="4000214" cy="2830461"/>
          </a:xfrm>
        </p:grpSpPr>
        <p:pic>
          <p:nvPicPr>
            <p:cNvPr id="54" name="그림 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992" y="2505360"/>
              <a:ext cx="867600" cy="867600"/>
            </a:xfrm>
            <a:prstGeom prst="rect">
              <a:avLst/>
            </a:prstGeom>
          </p:spPr>
        </p:pic>
        <p:pic>
          <p:nvPicPr>
            <p:cNvPr id="5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82" y="4465580"/>
              <a:ext cx="870241" cy="870241"/>
            </a:xfrm>
            <a:prstGeom prst="rect">
              <a:avLst/>
            </a:prstGeom>
          </p:spPr>
        </p:pic>
        <p:pic>
          <p:nvPicPr>
            <p:cNvPr id="56" name="그림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247" y="4446606"/>
              <a:ext cx="868549" cy="868549"/>
            </a:xfrm>
            <a:prstGeom prst="rect">
              <a:avLst/>
            </a:prstGeom>
          </p:spPr>
        </p:pic>
        <p:sp>
          <p:nvSpPr>
            <p:cNvPr id="57" name="위쪽/아래쪽 화살표 46"/>
            <p:cNvSpPr/>
            <p:nvPr/>
          </p:nvSpPr>
          <p:spPr>
            <a:xfrm rot="19207249">
              <a:off x="3152954" y="3026593"/>
              <a:ext cx="175233" cy="1319279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위쪽/아래쪽 화살표 47"/>
            <p:cNvSpPr/>
            <p:nvPr/>
          </p:nvSpPr>
          <p:spPr>
            <a:xfrm rot="2370244">
              <a:off x="1232022" y="3041485"/>
              <a:ext cx="175233" cy="1319279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위쪽/아래쪽 화살표 48"/>
            <p:cNvSpPr/>
            <p:nvPr/>
          </p:nvSpPr>
          <p:spPr>
            <a:xfrm rot="5400000">
              <a:off x="2228357" y="4195549"/>
              <a:ext cx="170858" cy="1668243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801" y="3374524"/>
            <a:ext cx="818313" cy="727213"/>
            <a:chOff x="1823287" y="2315734"/>
            <a:chExt cx="818313" cy="727213"/>
          </a:xfrm>
        </p:grpSpPr>
        <p:pic>
          <p:nvPicPr>
            <p:cNvPr id="52" name="그림 3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443" y="2315734"/>
              <a:ext cx="540000" cy="540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23287" y="2781337"/>
              <a:ext cx="818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Designer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4644" y="2201100"/>
            <a:ext cx="1079982" cy="731086"/>
            <a:chOff x="2539470" y="3843945"/>
            <a:chExt cx="1079982" cy="731086"/>
          </a:xfrm>
        </p:grpSpPr>
        <p:pic>
          <p:nvPicPr>
            <p:cNvPr id="53" name="그림 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727" y="3843945"/>
              <a:ext cx="540000" cy="5400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539470" y="4313421"/>
              <a:ext cx="1079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Manufacturer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67068" y="2199907"/>
            <a:ext cx="818313" cy="720796"/>
            <a:chOff x="5523043" y="2331500"/>
            <a:chExt cx="818313" cy="720796"/>
          </a:xfrm>
        </p:grpSpPr>
        <p:pic>
          <p:nvPicPr>
            <p:cNvPr id="51" name="그림 3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200" y="2331500"/>
              <a:ext cx="540000" cy="5400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5523043" y="2790686"/>
              <a:ext cx="818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Customer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60398" y="2189410"/>
            <a:ext cx="818313" cy="727213"/>
            <a:chOff x="1823287" y="2331500"/>
            <a:chExt cx="818313" cy="727213"/>
          </a:xfrm>
        </p:grpSpPr>
        <p:pic>
          <p:nvPicPr>
            <p:cNvPr id="63" name="그림 3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443" y="2331500"/>
              <a:ext cx="540000" cy="54000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23287" y="2797103"/>
              <a:ext cx="818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Designer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97554" y="3385298"/>
            <a:ext cx="1079982" cy="715320"/>
            <a:chOff x="2539470" y="3843945"/>
            <a:chExt cx="1079982" cy="715320"/>
          </a:xfrm>
        </p:grpSpPr>
        <p:pic>
          <p:nvPicPr>
            <p:cNvPr id="66" name="그림 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727" y="3843945"/>
              <a:ext cx="540000" cy="5400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539470" y="4297655"/>
              <a:ext cx="1079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Manufacturer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42633" y="3372965"/>
            <a:ext cx="818313" cy="720796"/>
            <a:chOff x="5523043" y="2331500"/>
            <a:chExt cx="818313" cy="720796"/>
          </a:xfrm>
        </p:grpSpPr>
        <p:pic>
          <p:nvPicPr>
            <p:cNvPr id="69" name="그림 3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200" y="2331500"/>
              <a:ext cx="540000" cy="54000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5523043" y="2790686"/>
              <a:ext cx="818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Customer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858399" y="5833071"/>
            <a:ext cx="818313" cy="720796"/>
            <a:chOff x="5523043" y="2331500"/>
            <a:chExt cx="818313" cy="720796"/>
          </a:xfrm>
        </p:grpSpPr>
        <p:pic>
          <p:nvPicPr>
            <p:cNvPr id="78" name="그림 3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200" y="2331500"/>
              <a:ext cx="540000" cy="54000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5523043" y="2790686"/>
              <a:ext cx="818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Customer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9880" y="4582776"/>
            <a:ext cx="818313" cy="727213"/>
            <a:chOff x="1823287" y="2331500"/>
            <a:chExt cx="818313" cy="727213"/>
          </a:xfrm>
        </p:grpSpPr>
        <p:pic>
          <p:nvPicPr>
            <p:cNvPr id="81" name="그림 3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443" y="2331500"/>
              <a:ext cx="540000" cy="54000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1823287" y="2797103"/>
              <a:ext cx="818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Designer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3023203" y="4932827"/>
            <a:ext cx="1059972" cy="672621"/>
            <a:chOff x="2539470" y="3843945"/>
            <a:chExt cx="1170091" cy="742498"/>
          </a:xfrm>
        </p:grpSpPr>
        <p:pic>
          <p:nvPicPr>
            <p:cNvPr id="84" name="그림 3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727" y="3843945"/>
              <a:ext cx="540000" cy="54000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2539470" y="4297655"/>
              <a:ext cx="1170091" cy="28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Manufacturer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30466" y="4662531"/>
            <a:ext cx="818313" cy="720796"/>
            <a:chOff x="5523043" y="2331500"/>
            <a:chExt cx="818313" cy="720796"/>
          </a:xfrm>
        </p:grpSpPr>
        <p:pic>
          <p:nvPicPr>
            <p:cNvPr id="87" name="그림 3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200" y="2331500"/>
              <a:ext cx="540000" cy="540000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5523043" y="2790686"/>
              <a:ext cx="818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Customer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E0604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803" y="2389490"/>
            <a:ext cx="180000" cy="180000"/>
          </a:xfrm>
          <a:prstGeom prst="rect">
            <a:avLst/>
          </a:prstGeom>
          <a:noFill/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E0604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523" y="3566085"/>
            <a:ext cx="180000" cy="180000"/>
          </a:xfrm>
          <a:prstGeom prst="rect">
            <a:avLst/>
          </a:prstGeom>
          <a:noFill/>
        </p:spPr>
      </p:pic>
      <p:grpSp>
        <p:nvGrpSpPr>
          <p:cNvPr id="94" name="Group 93"/>
          <p:cNvGrpSpPr/>
          <p:nvPr/>
        </p:nvGrpSpPr>
        <p:grpSpPr>
          <a:xfrm>
            <a:off x="374073" y="5809609"/>
            <a:ext cx="818313" cy="727213"/>
            <a:chOff x="1823287" y="2315734"/>
            <a:chExt cx="818313" cy="727213"/>
          </a:xfrm>
        </p:grpSpPr>
        <p:pic>
          <p:nvPicPr>
            <p:cNvPr id="95" name="그림 3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443" y="2315734"/>
              <a:ext cx="540000" cy="540000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823287" y="2781337"/>
              <a:ext cx="818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Designer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37826" y="5820383"/>
            <a:ext cx="1079982" cy="715320"/>
            <a:chOff x="2539470" y="3843945"/>
            <a:chExt cx="1079982" cy="715320"/>
          </a:xfrm>
        </p:grpSpPr>
        <p:pic>
          <p:nvPicPr>
            <p:cNvPr id="98" name="그림 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727" y="3843945"/>
              <a:ext cx="540000" cy="5400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539470" y="4297655"/>
              <a:ext cx="1079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E0604B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Manufacturer</a:t>
              </a:r>
              <a:endParaRPr lang="ko-KR" altLang="en-US" sz="1100" dirty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E0604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4795" y="6001170"/>
            <a:ext cx="180000" cy="180000"/>
          </a:xfrm>
          <a:prstGeom prst="rect">
            <a:avLst/>
          </a:prstGeom>
          <a:noFill/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E0604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17429" y="4727088"/>
            <a:ext cx="180000" cy="180000"/>
          </a:xfrm>
          <a:prstGeom prst="rect">
            <a:avLst/>
          </a:prstGeom>
          <a:noFill/>
        </p:spPr>
      </p:pic>
      <p:sp>
        <p:nvSpPr>
          <p:cNvPr id="156" name="위쪽/아래쪽 화살표 47"/>
          <p:cNvSpPr/>
          <p:nvPr/>
        </p:nvSpPr>
        <p:spPr>
          <a:xfrm rot="5400000">
            <a:off x="4326761" y="2040588"/>
            <a:ext cx="186142" cy="934725"/>
          </a:xfrm>
          <a:prstGeom prst="up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위쪽/아래쪽 화살표 47"/>
          <p:cNvSpPr/>
          <p:nvPr/>
        </p:nvSpPr>
        <p:spPr>
          <a:xfrm rot="5400000">
            <a:off x="2360278" y="2102389"/>
            <a:ext cx="186142" cy="792000"/>
          </a:xfrm>
          <a:prstGeom prst="up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위쪽/아래쪽 화살표 47"/>
          <p:cNvSpPr/>
          <p:nvPr/>
        </p:nvSpPr>
        <p:spPr>
          <a:xfrm rot="5400000">
            <a:off x="4338566" y="3247599"/>
            <a:ext cx="186142" cy="900000"/>
          </a:xfrm>
          <a:prstGeom prst="up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위쪽/아래쪽 화살표 47"/>
          <p:cNvSpPr/>
          <p:nvPr/>
        </p:nvSpPr>
        <p:spPr>
          <a:xfrm rot="5400000">
            <a:off x="2357920" y="3316513"/>
            <a:ext cx="186142" cy="756000"/>
          </a:xfrm>
          <a:prstGeom prst="up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위쪽/아래쪽 화살표 47"/>
          <p:cNvSpPr/>
          <p:nvPr/>
        </p:nvSpPr>
        <p:spPr>
          <a:xfrm rot="5400000">
            <a:off x="2110253" y="4471128"/>
            <a:ext cx="186142" cy="900000"/>
          </a:xfrm>
          <a:prstGeom prst="up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위쪽/아래쪽 화살표 47"/>
          <p:cNvSpPr/>
          <p:nvPr/>
        </p:nvSpPr>
        <p:spPr>
          <a:xfrm rot="5400000">
            <a:off x="4478290" y="4667335"/>
            <a:ext cx="186142" cy="504000"/>
          </a:xfrm>
          <a:prstGeom prst="up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위쪽/아래쪽 화살표 47"/>
          <p:cNvSpPr/>
          <p:nvPr/>
        </p:nvSpPr>
        <p:spPr>
          <a:xfrm rot="5400000">
            <a:off x="2419639" y="5728144"/>
            <a:ext cx="186142" cy="900000"/>
          </a:xfrm>
          <a:prstGeom prst="up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위쪽/아래쪽 화살표 47"/>
          <p:cNvSpPr/>
          <p:nvPr/>
        </p:nvSpPr>
        <p:spPr>
          <a:xfrm rot="5400000">
            <a:off x="4358348" y="5737256"/>
            <a:ext cx="186142" cy="900000"/>
          </a:xfrm>
          <a:prstGeom prst="up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709077" y="3821265"/>
            <a:ext cx="176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E0604B"/>
                </a:solidFill>
              </a:rPr>
              <a:t>VS</a:t>
            </a:r>
            <a:endParaRPr lang="ko-KR" altLang="en-US" sz="3600" dirty="0">
              <a:solidFill>
                <a:srgbClr val="E06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6218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Technical Background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30" name="Picture 10">
            <a:extLst>
              <a:ext uri="{FF2B5EF4-FFF2-40B4-BE49-F238E27FC236}">
                <a16:creationId xmlns:a16="http://schemas.microsoft.com/office/drawing/2014/main" xmlns="" id="{15EF7349-16E2-4295-A509-B15A99A0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03134" y="2244079"/>
            <a:ext cx="3270132" cy="4241127"/>
          </a:xfrm>
          <a:prstGeom prst="rect">
            <a:avLst/>
          </a:prstGeom>
          <a:noFill/>
          <a:ln>
            <a:solidFill>
              <a:srgbClr val="E06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B9CC102-E0F6-415A-80D9-5C9F1C6DC822}"/>
              </a:ext>
            </a:extLst>
          </p:cNvPr>
          <p:cNvSpPr txBox="1"/>
          <p:nvPr/>
        </p:nvSpPr>
        <p:spPr>
          <a:xfrm>
            <a:off x="476569" y="2059413"/>
            <a:ext cx="2772000" cy="369332"/>
          </a:xfrm>
          <a:prstGeom prst="rect">
            <a:avLst/>
          </a:prstGeom>
          <a:solidFill>
            <a:srgbClr val="FAF7E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Back-End Development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60933" y="2244077"/>
            <a:ext cx="3270132" cy="4241127"/>
          </a:xfrm>
          <a:prstGeom prst="rect">
            <a:avLst/>
          </a:prstGeom>
          <a:noFill/>
          <a:ln>
            <a:solidFill>
              <a:srgbClr val="E06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8518732" y="2244077"/>
            <a:ext cx="3270132" cy="4241127"/>
          </a:xfrm>
          <a:prstGeom prst="rect">
            <a:avLst/>
          </a:prstGeom>
          <a:noFill/>
          <a:ln>
            <a:solidFill>
              <a:srgbClr val="E06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B9CC102-E0F6-415A-80D9-5C9F1C6DC822}"/>
              </a:ext>
            </a:extLst>
          </p:cNvPr>
          <p:cNvSpPr txBox="1"/>
          <p:nvPr/>
        </p:nvSpPr>
        <p:spPr>
          <a:xfrm>
            <a:off x="4515650" y="2059408"/>
            <a:ext cx="2736000" cy="369332"/>
          </a:xfrm>
          <a:prstGeom prst="rect">
            <a:avLst/>
          </a:prstGeom>
          <a:solidFill>
            <a:srgbClr val="FAF7E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Front-End Development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B9CC102-E0F6-415A-80D9-5C9F1C6DC822}"/>
              </a:ext>
            </a:extLst>
          </p:cNvPr>
          <p:cNvSpPr txBox="1"/>
          <p:nvPr/>
        </p:nvSpPr>
        <p:spPr>
          <a:xfrm>
            <a:off x="8573449" y="2059408"/>
            <a:ext cx="432000" cy="369332"/>
          </a:xfrm>
          <a:prstGeom prst="rect">
            <a:avLst/>
          </a:prstGeom>
          <a:solidFill>
            <a:srgbClr val="FAF7E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26" y="3005318"/>
            <a:ext cx="1605948" cy="432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" t="24850" r="5958" b="26310"/>
          <a:stretch/>
        </p:blipFill>
        <p:spPr>
          <a:xfrm>
            <a:off x="571654" y="4251448"/>
            <a:ext cx="2965284" cy="396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83" y="5521282"/>
            <a:ext cx="969231" cy="504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417203" y="2605206"/>
            <a:ext cx="3258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19070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Sever-side Software Platform </a:t>
            </a:r>
            <a:endParaRPr lang="ko-KR" altLang="en-US" sz="1400" dirty="0">
              <a:solidFill>
                <a:srgbClr val="19070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417201" y="5079318"/>
            <a:ext cx="3258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19070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Database</a:t>
            </a:r>
            <a:endParaRPr lang="ko-KR" altLang="en-US" sz="1400" dirty="0">
              <a:solidFill>
                <a:srgbClr val="19070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406351" y="3809555"/>
            <a:ext cx="3258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19070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Hosting Web Service</a:t>
            </a:r>
            <a:endParaRPr lang="ko-KR" altLang="en-US" sz="1400" dirty="0">
              <a:solidFill>
                <a:srgbClr val="19070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4473065" y="3809554"/>
            <a:ext cx="3258000" cy="307777"/>
          </a:xfrm>
          <a:prstGeom prst="rect">
            <a:avLst/>
          </a:prstGeom>
          <a:solidFill>
            <a:srgbClr val="E060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Responsive Web Framework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71" y="4212456"/>
            <a:ext cx="865384" cy="72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305" y="4417324"/>
            <a:ext cx="720000" cy="720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305" y="2541782"/>
            <a:ext cx="720000" cy="720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305" y="5357917"/>
            <a:ext cx="720000" cy="72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305" y="3476731"/>
            <a:ext cx="720000" cy="72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10100305" y="2747893"/>
            <a:ext cx="13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19070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Facebook</a:t>
            </a:r>
            <a:endParaRPr lang="ko-KR" altLang="en-US" sz="1400" i="1" dirty="0">
              <a:solidFill>
                <a:srgbClr val="19070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10100305" y="3688977"/>
            <a:ext cx="13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19070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Google</a:t>
            </a:r>
            <a:endParaRPr lang="ko-KR" altLang="en-US" sz="1400" i="1" dirty="0">
              <a:solidFill>
                <a:srgbClr val="19070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10100305" y="4623435"/>
            <a:ext cx="13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err="1" smtClean="0">
                <a:solidFill>
                  <a:srgbClr val="19070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Naver</a:t>
            </a:r>
            <a:endParaRPr lang="ko-KR" altLang="en-US" sz="1400" i="1" dirty="0">
              <a:solidFill>
                <a:srgbClr val="19070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10100305" y="5564028"/>
            <a:ext cx="13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err="1" smtClean="0">
                <a:solidFill>
                  <a:srgbClr val="19070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Naver</a:t>
            </a:r>
            <a:r>
              <a:rPr lang="en-US" altLang="ko-KR" sz="1400" i="1" dirty="0" smtClean="0">
                <a:solidFill>
                  <a:srgbClr val="19070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Map</a:t>
            </a:r>
            <a:endParaRPr lang="ko-KR" altLang="en-US" sz="1400" i="1" dirty="0">
              <a:solidFill>
                <a:srgbClr val="19070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409200" y="2605571"/>
            <a:ext cx="3258000" cy="307777"/>
          </a:xfrm>
          <a:prstGeom prst="rect">
            <a:avLst/>
          </a:prstGeom>
          <a:solidFill>
            <a:srgbClr val="E060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Sever-side Software Platform 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409198" y="5079683"/>
            <a:ext cx="3258000" cy="307777"/>
          </a:xfrm>
          <a:prstGeom prst="rect">
            <a:avLst/>
          </a:prstGeom>
          <a:solidFill>
            <a:srgbClr val="E060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Database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411227" y="3809920"/>
            <a:ext cx="3258000" cy="307777"/>
          </a:xfrm>
          <a:prstGeom prst="rect">
            <a:avLst/>
          </a:prstGeom>
          <a:solidFill>
            <a:srgbClr val="E060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Hosting Web Service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54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206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a고딕12</vt:lpstr>
      <vt:lpstr>a옛날사진관3</vt:lpstr>
      <vt:lpstr>맑은 고딕</vt:lpstr>
      <vt:lpstr>서울남산 장체EB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Songhyeon</dc:creator>
  <cp:lastModifiedBy>Sumin Kim</cp:lastModifiedBy>
  <cp:revision>32</cp:revision>
  <dcterms:created xsi:type="dcterms:W3CDTF">2018-04-03T04:38:50Z</dcterms:created>
  <dcterms:modified xsi:type="dcterms:W3CDTF">2018-04-09T11:55:00Z</dcterms:modified>
</cp:coreProperties>
</file>