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7E2"/>
    <a:srgbClr val="252525"/>
    <a:srgbClr val="E0604B"/>
    <a:srgbClr val="FFB84C"/>
    <a:srgbClr val="FECA76"/>
    <a:srgbClr val="BDD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422" y="715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44CA-A719-46EA-B740-B3D24409D276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8890-F641-4485-BA74-D4F4D9112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28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44CA-A719-46EA-B740-B3D24409D276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8890-F641-4485-BA74-D4F4D9112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9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44CA-A719-46EA-B740-B3D24409D276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8890-F641-4485-BA74-D4F4D9112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94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44CA-A719-46EA-B740-B3D24409D276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8890-F641-4485-BA74-D4F4D9112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6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44CA-A719-46EA-B740-B3D24409D276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8890-F641-4485-BA74-D4F4D9112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4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44CA-A719-46EA-B740-B3D24409D276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8890-F641-4485-BA74-D4F4D9112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94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44CA-A719-46EA-B740-B3D24409D276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8890-F641-4485-BA74-D4F4D9112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44CA-A719-46EA-B740-B3D24409D276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8890-F641-4485-BA74-D4F4D9112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51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44CA-A719-46EA-B740-B3D24409D276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8890-F641-4485-BA74-D4F4D9112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41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44CA-A719-46EA-B740-B3D24409D276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8890-F641-4485-BA74-D4F4D9112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27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44CA-A719-46EA-B740-B3D24409D276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8890-F641-4485-BA74-D4F4D9112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56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444CA-A719-46EA-B740-B3D24409D276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98890-F641-4485-BA74-D4F4D9112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38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102E85-FEEB-4D25-B7B7-05B845E22C69}"/>
              </a:ext>
            </a:extLst>
          </p:cNvPr>
          <p:cNvSpPr txBox="1"/>
          <p:nvPr/>
        </p:nvSpPr>
        <p:spPr>
          <a:xfrm>
            <a:off x="4424205" y="2146834"/>
            <a:ext cx="33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진행 팀 소개</a:t>
            </a:r>
            <a:endParaRPr lang="ko-KR" altLang="en-US" dirty="0">
              <a:solidFill>
                <a:srgbClr val="252525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79537" y="2908266"/>
            <a:ext cx="1712259" cy="475798"/>
          </a:xfrm>
          <a:prstGeom prst="rect">
            <a:avLst/>
          </a:prstGeom>
          <a:solidFill>
            <a:srgbClr val="FFB8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팀 </a:t>
            </a:r>
            <a:r>
              <a:rPr lang="ko-KR" altLang="en-US" sz="1400" b="1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명</a:t>
            </a:r>
            <a:endParaRPr lang="ko-KR" altLang="en-US" sz="1400" b="1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34809" y="2908266"/>
            <a:ext cx="3499461" cy="475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이거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4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조</a:t>
            </a:r>
            <a:endParaRPr lang="ko-KR" altLang="en-US" sz="1400" b="1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9535" y="4798263"/>
            <a:ext cx="1712259" cy="475798"/>
          </a:xfrm>
          <a:prstGeom prst="rect">
            <a:avLst/>
          </a:prstGeom>
          <a:solidFill>
            <a:srgbClr val="FFB8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프로젝트 분야</a:t>
            </a:r>
            <a:endParaRPr lang="ko-KR" altLang="en-US" sz="1400" b="1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34808" y="4798263"/>
            <a:ext cx="8683432" cy="475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웹 페이지 기반 전자 상거래 시스템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사용자 정보 교환 플랫폼</a:t>
            </a:r>
            <a:endParaRPr lang="ko-KR" altLang="en-US" sz="1400" b="1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77283" y="2908266"/>
            <a:ext cx="1712259" cy="475798"/>
          </a:xfrm>
          <a:prstGeom prst="rect">
            <a:avLst/>
          </a:prstGeom>
          <a:solidFill>
            <a:srgbClr val="FFB8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조장</a:t>
            </a:r>
            <a:endParaRPr lang="ko-KR" altLang="en-US" sz="1400" b="1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32556" y="2908266"/>
            <a:ext cx="3385686" cy="475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박정섭</a:t>
            </a:r>
            <a:endParaRPr lang="ko-KR" altLang="en-US" sz="14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9536" y="3538265"/>
            <a:ext cx="1712259" cy="475798"/>
          </a:xfrm>
          <a:prstGeom prst="rect">
            <a:avLst/>
          </a:prstGeom>
          <a:solidFill>
            <a:srgbClr val="FFB8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팀 출범 </a:t>
            </a:r>
            <a:r>
              <a:rPr lang="ko-KR" altLang="en-US" sz="1400" b="1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년도</a:t>
            </a:r>
            <a:endParaRPr lang="ko-KR" altLang="en-US" sz="1400" b="1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34809" y="3538265"/>
            <a:ext cx="3499460" cy="475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2018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년 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06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일</a:t>
            </a:r>
            <a:endParaRPr lang="ko-KR" altLang="en-US" sz="1400" b="1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77284" y="3538265"/>
            <a:ext cx="1712259" cy="475798"/>
          </a:xfrm>
          <a:prstGeom prst="rect">
            <a:avLst/>
          </a:prstGeom>
          <a:solidFill>
            <a:srgbClr val="FFB8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팀원 구성</a:t>
            </a:r>
            <a:endParaRPr lang="ko-KR" altLang="en-US" sz="1400" b="1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32556" y="3538265"/>
            <a:ext cx="3385684" cy="475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김수민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김지수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박정섭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이송현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최창현</a:t>
            </a:r>
            <a:endParaRPr lang="ko-KR" altLang="en-US" sz="14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79536" y="4168264"/>
            <a:ext cx="1712259" cy="475798"/>
          </a:xfrm>
          <a:prstGeom prst="rect">
            <a:avLst/>
          </a:prstGeom>
          <a:solidFill>
            <a:srgbClr val="FFB8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프로젝트 명</a:t>
            </a:r>
            <a:endParaRPr lang="ko-KR" altLang="en-US" sz="1400" b="1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34808" y="4168264"/>
            <a:ext cx="8683432" cy="475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What’s New</a:t>
            </a:r>
            <a:endParaRPr lang="ko-KR" altLang="en-US" sz="14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pic>
        <p:nvPicPr>
          <p:cNvPr id="21" name="그림 20" descr="에르메스윤_공방견학_03.jpg">
            <a:extLst>
              <a:ext uri="{FF2B5EF4-FFF2-40B4-BE49-F238E27FC236}">
                <a16:creationId xmlns:a16="http://schemas.microsoft.com/office/drawing/2014/main" xmlns="" id="{A58C4DF6-AD5D-4721-9E13-5339F5049C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013" b="497"/>
          <a:stretch>
            <a:fillRect/>
          </a:stretch>
        </p:blipFill>
        <p:spPr>
          <a:xfrm>
            <a:off x="0" y="-1"/>
            <a:ext cx="12192001" cy="18288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EF47738-D4B4-4E94-B03C-2879FDE8A5A3}"/>
              </a:ext>
            </a:extLst>
          </p:cNvPr>
          <p:cNvSpPr/>
          <p:nvPr/>
        </p:nvSpPr>
        <p:spPr>
          <a:xfrm rot="5400000">
            <a:off x="5182265" y="-5180936"/>
            <a:ext cx="1827476" cy="12192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BC32E61-908D-43DD-B5D5-2E2712D16F8A}"/>
              </a:ext>
            </a:extLst>
          </p:cNvPr>
          <p:cNvSpPr txBox="1"/>
          <p:nvPr/>
        </p:nvSpPr>
        <p:spPr>
          <a:xfrm>
            <a:off x="403135" y="430039"/>
            <a:ext cx="5369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B84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프로젝트 진행 내역</a:t>
            </a:r>
            <a:endParaRPr lang="ko-KR" altLang="en-US" sz="3200" dirty="0">
              <a:solidFill>
                <a:srgbClr val="FFB84C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B4D8D76-AFFA-4D7A-A553-97CDE04366CE}"/>
              </a:ext>
            </a:extLst>
          </p:cNvPr>
          <p:cNvSpPr txBox="1"/>
          <p:nvPr/>
        </p:nvSpPr>
        <p:spPr>
          <a:xfrm>
            <a:off x="403136" y="1034168"/>
            <a:ext cx="9981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프로젝트 진행 팀 소개 </a:t>
            </a:r>
            <a:r>
              <a:rPr lang="en-US" altLang="ko-KR" sz="1600" dirty="0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– </a:t>
            </a:r>
            <a:r>
              <a:rPr lang="ko-KR" altLang="en-US" sz="1600" dirty="0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이거</a:t>
            </a:r>
            <a:r>
              <a:rPr lang="en-US" altLang="ko-KR" sz="1600" dirty="0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4</a:t>
            </a:r>
            <a:r>
              <a:rPr lang="ko-KR" altLang="en-US" sz="1600" dirty="0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조</a:t>
            </a:r>
            <a:endParaRPr lang="en-US" altLang="ko-KR" sz="1600" dirty="0">
              <a:solidFill>
                <a:srgbClr val="FAF7E2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9535" y="5428262"/>
            <a:ext cx="1712259" cy="475798"/>
          </a:xfrm>
          <a:prstGeom prst="rect">
            <a:avLst/>
          </a:prstGeom>
          <a:solidFill>
            <a:srgbClr val="FFB8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Github</a:t>
            </a:r>
            <a:r>
              <a:rPr lang="en-US" altLang="ko-KR" sz="1400" b="1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Address</a:t>
            </a:r>
            <a:endParaRPr lang="ko-KR" altLang="en-US" sz="1400" b="1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34808" y="5428262"/>
            <a:ext cx="8683432" cy="475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https://github.com/jspark3731/-</a:t>
            </a:r>
            <a:endParaRPr lang="ko-KR" altLang="en-US" sz="1400" b="1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76457"/>
            <a:ext cx="62579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102E85-FEEB-4D25-B7B7-05B845E22C69}"/>
              </a:ext>
            </a:extLst>
          </p:cNvPr>
          <p:cNvSpPr txBox="1"/>
          <p:nvPr/>
        </p:nvSpPr>
        <p:spPr>
          <a:xfrm>
            <a:off x="2661398" y="2146834"/>
            <a:ext cx="33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일정표</a:t>
            </a:r>
            <a:endParaRPr lang="ko-KR" altLang="en-US" dirty="0">
              <a:solidFill>
                <a:srgbClr val="252525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252480"/>
              </p:ext>
            </p:extLst>
          </p:nvPr>
        </p:nvGraphicFramePr>
        <p:xfrm>
          <a:off x="661789" y="2907364"/>
          <a:ext cx="7482801" cy="261674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46624"/>
                <a:gridCol w="585107"/>
                <a:gridCol w="585107"/>
                <a:gridCol w="585107"/>
                <a:gridCol w="585107"/>
                <a:gridCol w="585107"/>
                <a:gridCol w="585107"/>
                <a:gridCol w="585107"/>
                <a:gridCol w="585107"/>
                <a:gridCol w="585107"/>
                <a:gridCol w="585107"/>
                <a:gridCol w="585107"/>
              </a:tblGrid>
              <a:tr h="580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Week</a:t>
                      </a:r>
                      <a:endParaRPr lang="ko-KR" altLang="en-US" sz="700" b="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060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5</a:t>
                      </a:r>
                    </a:p>
                    <a:p>
                      <a:pPr algn="ctr" latinLnBrk="1"/>
                      <a:r>
                        <a:rPr lang="en-US" altLang="ko-KR" sz="700" b="0" dirty="0" smtClean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(4/3)</a:t>
                      </a:r>
                    </a:p>
                  </a:txBody>
                  <a:tcPr marL="58289" marR="58289" marT="29144" marB="2914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060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6</a:t>
                      </a:r>
                    </a:p>
                    <a:p>
                      <a:pPr algn="ctr" latinLnBrk="1"/>
                      <a:r>
                        <a:rPr lang="en-US" altLang="ko-KR" sz="700" b="0" dirty="0" smtClean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(4/10)</a:t>
                      </a:r>
                      <a:endParaRPr lang="ko-KR" altLang="en-US" sz="700" b="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060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7</a:t>
                      </a:r>
                    </a:p>
                    <a:p>
                      <a:pPr algn="ctr" latinLnBrk="1"/>
                      <a:r>
                        <a:rPr lang="en-US" altLang="ko-KR" sz="700" b="0" dirty="0" smtClean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(4/17)</a:t>
                      </a:r>
                      <a:endParaRPr lang="ko-KR" altLang="en-US" sz="700" b="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060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8</a:t>
                      </a:r>
                    </a:p>
                    <a:p>
                      <a:pPr algn="ctr" latinLnBrk="1"/>
                      <a:r>
                        <a:rPr lang="en-US" altLang="ko-KR" sz="700" b="0" dirty="0" smtClean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(4/24)</a:t>
                      </a:r>
                      <a:endParaRPr lang="ko-KR" altLang="en-US" sz="700" b="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060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9</a:t>
                      </a:r>
                    </a:p>
                    <a:p>
                      <a:pPr algn="ctr" latinLnBrk="1"/>
                      <a:r>
                        <a:rPr lang="en-US" altLang="ko-KR" sz="700" b="0" dirty="0" smtClean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(5/1)</a:t>
                      </a:r>
                    </a:p>
                  </a:txBody>
                  <a:tcPr marL="58289" marR="58289" marT="29144" marB="2914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060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10</a:t>
                      </a:r>
                    </a:p>
                    <a:p>
                      <a:pPr algn="ctr" latinLnBrk="1"/>
                      <a:r>
                        <a:rPr lang="en-US" altLang="ko-KR" sz="700" b="0" dirty="0" smtClean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(5/8)</a:t>
                      </a:r>
                      <a:endParaRPr lang="ko-KR" altLang="en-US" sz="700" b="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060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11</a:t>
                      </a:r>
                    </a:p>
                    <a:p>
                      <a:pPr algn="ctr" latinLnBrk="1"/>
                      <a:r>
                        <a:rPr lang="en-US" altLang="ko-KR" sz="700" b="0" dirty="0" smtClean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(5/15)</a:t>
                      </a:r>
                      <a:endParaRPr lang="ko-KR" altLang="en-US" sz="700" b="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060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12</a:t>
                      </a:r>
                    </a:p>
                    <a:p>
                      <a:pPr algn="ctr" latinLnBrk="1"/>
                      <a:r>
                        <a:rPr lang="en-US" altLang="ko-KR" sz="700" b="0" dirty="0" smtClean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(5/22)</a:t>
                      </a:r>
                      <a:endParaRPr lang="ko-KR" altLang="en-US" sz="700" b="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060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13</a:t>
                      </a:r>
                    </a:p>
                    <a:p>
                      <a:pPr algn="ctr" latinLnBrk="1"/>
                      <a:r>
                        <a:rPr lang="en-US" altLang="ko-KR" sz="700" b="0" dirty="0" smtClean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(5/29)</a:t>
                      </a:r>
                      <a:endParaRPr lang="ko-KR" altLang="en-US" sz="700" b="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060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14</a:t>
                      </a:r>
                    </a:p>
                    <a:p>
                      <a:pPr algn="ctr" latinLnBrk="1"/>
                      <a:r>
                        <a:rPr lang="en-US" altLang="ko-KR" sz="700" b="0" dirty="0" smtClean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(6/5)</a:t>
                      </a:r>
                      <a:endParaRPr lang="ko-KR" altLang="en-US" sz="700" b="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060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15</a:t>
                      </a:r>
                    </a:p>
                    <a:p>
                      <a:pPr algn="ctr" latinLnBrk="1"/>
                      <a:r>
                        <a:rPr lang="en-US" altLang="ko-KR" sz="700" b="0" dirty="0" smtClean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(6/12)</a:t>
                      </a:r>
                      <a:endParaRPr lang="ko-KR" altLang="en-US" sz="700" b="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0604B"/>
                    </a:solidFill>
                  </a:tcPr>
                </a:tc>
              </a:tr>
              <a:tr h="33930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Project Presentation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84C"/>
                    </a:solidFill>
                  </a:tcPr>
                </a:tc>
              </a:tr>
              <a:tr h="33930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Requirements</a:t>
                      </a:r>
                    </a:p>
                    <a:p>
                      <a:pPr algn="ctr"/>
                      <a:r>
                        <a:rPr lang="en-US" altLang="ko-KR" sz="800" dirty="0" smtClean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Development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ECA76">
                        <a:alpha val="7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ECA76">
                        <a:alpha val="7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ECA76">
                        <a:alpha val="7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ECA76">
                        <a:alpha val="7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ECA76">
                        <a:alpha val="7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ECA76">
                        <a:alpha val="7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ECA76">
                        <a:alpha val="7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ECA76">
                        <a:alpha val="7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ECA76">
                        <a:alpha val="7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ECA76">
                        <a:alpha val="7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ECA76">
                        <a:alpha val="7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ECA76">
                        <a:alpha val="72000"/>
                      </a:srgbClr>
                    </a:solidFill>
                  </a:tcPr>
                </a:tc>
              </a:tr>
              <a:tr h="33930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Design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84C"/>
                    </a:solidFill>
                  </a:tcPr>
                </a:tc>
              </a:tr>
              <a:tr h="33930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Sub system</a:t>
                      </a:r>
                      <a:r>
                        <a:rPr lang="en-US" altLang="ko-KR" sz="800" baseline="0" dirty="0" smtClean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 Engineering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ECA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ECA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ECA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ECA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ECA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ECA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ECA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ECA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ECA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ECA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ECA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ECA76"/>
                    </a:solidFill>
                  </a:tcPr>
                </a:tc>
              </a:tr>
              <a:tr h="33930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Integration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solidFill>
                      <a:srgbClr val="FFB8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84C"/>
                    </a:solidFill>
                  </a:tcPr>
                </a:tc>
              </a:tr>
              <a:tr h="339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Validation &amp; Verification</a:t>
                      </a:r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A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A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A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A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A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A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A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A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A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A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A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marL="58289" marR="58289" marT="29144" marB="2914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A76"/>
                    </a:solidFill>
                  </a:tcPr>
                </a:tc>
              </a:tr>
            </a:tbl>
          </a:graphicData>
        </a:graphic>
      </p:graphicFrame>
      <p:sp>
        <p:nvSpPr>
          <p:cNvPr id="6" name="Right Arrow 4"/>
          <p:cNvSpPr/>
          <p:nvPr/>
        </p:nvSpPr>
        <p:spPr>
          <a:xfrm>
            <a:off x="1719023" y="3564876"/>
            <a:ext cx="1126902" cy="186445"/>
          </a:xfrm>
          <a:prstGeom prst="rightArrow">
            <a:avLst/>
          </a:prstGeom>
          <a:solidFill>
            <a:srgbClr val="E06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ight Arrow 4"/>
          <p:cNvSpPr/>
          <p:nvPr/>
        </p:nvSpPr>
        <p:spPr>
          <a:xfrm>
            <a:off x="2876404" y="3905643"/>
            <a:ext cx="1729885" cy="186445"/>
          </a:xfrm>
          <a:prstGeom prst="rightArrow">
            <a:avLst/>
          </a:prstGeom>
          <a:solidFill>
            <a:srgbClr val="E06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Arrow 4"/>
          <p:cNvSpPr/>
          <p:nvPr/>
        </p:nvSpPr>
        <p:spPr>
          <a:xfrm>
            <a:off x="4052164" y="4231083"/>
            <a:ext cx="2318156" cy="186445"/>
          </a:xfrm>
          <a:prstGeom prst="rightArrow">
            <a:avLst/>
          </a:prstGeom>
          <a:solidFill>
            <a:srgbClr val="E06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ight Arrow 4"/>
          <p:cNvSpPr/>
          <p:nvPr/>
        </p:nvSpPr>
        <p:spPr>
          <a:xfrm>
            <a:off x="4663070" y="4578780"/>
            <a:ext cx="2303472" cy="186445"/>
          </a:xfrm>
          <a:prstGeom prst="rightArrow">
            <a:avLst/>
          </a:prstGeom>
          <a:solidFill>
            <a:srgbClr val="E06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ight Arrow 4"/>
          <p:cNvSpPr/>
          <p:nvPr/>
        </p:nvSpPr>
        <p:spPr>
          <a:xfrm>
            <a:off x="6975972" y="5263959"/>
            <a:ext cx="1125591" cy="186445"/>
          </a:xfrm>
          <a:prstGeom prst="rightArrow">
            <a:avLst/>
          </a:prstGeom>
          <a:solidFill>
            <a:srgbClr val="E06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ight Arrow 4"/>
          <p:cNvSpPr/>
          <p:nvPr/>
        </p:nvSpPr>
        <p:spPr>
          <a:xfrm>
            <a:off x="5814806" y="4926477"/>
            <a:ext cx="1723962" cy="186445"/>
          </a:xfrm>
          <a:prstGeom prst="rightArrow">
            <a:avLst/>
          </a:prstGeom>
          <a:solidFill>
            <a:srgbClr val="E06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606289" y="3854085"/>
            <a:ext cx="0" cy="289560"/>
          </a:xfrm>
          <a:prstGeom prst="line">
            <a:avLst/>
          </a:prstGeom>
          <a:ln w="19050">
            <a:solidFill>
              <a:srgbClr val="25252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387898" y="4181999"/>
            <a:ext cx="0" cy="323637"/>
          </a:xfrm>
          <a:prstGeom prst="line">
            <a:avLst/>
          </a:prstGeom>
          <a:ln w="19050">
            <a:solidFill>
              <a:srgbClr val="25252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109593" y="5192008"/>
            <a:ext cx="0" cy="323088"/>
          </a:xfrm>
          <a:prstGeom prst="line">
            <a:avLst/>
          </a:prstGeom>
          <a:ln w="19050">
            <a:solidFill>
              <a:srgbClr val="25252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841680" y="2742410"/>
            <a:ext cx="0" cy="2923100"/>
          </a:xfrm>
          <a:prstGeom prst="line">
            <a:avLst/>
          </a:prstGeom>
          <a:ln w="19050">
            <a:solidFill>
              <a:srgbClr val="25252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3102E85-FEEB-4D25-B7B7-05B845E22C69}"/>
              </a:ext>
            </a:extLst>
          </p:cNvPr>
          <p:cNvSpPr txBox="1"/>
          <p:nvPr/>
        </p:nvSpPr>
        <p:spPr>
          <a:xfrm>
            <a:off x="8253858" y="2146834"/>
            <a:ext cx="33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소요</a:t>
            </a:r>
            <a:r>
              <a:rPr lang="ko-KR" altLang="en-US" dirty="0" smtClean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계획 상세</a:t>
            </a:r>
            <a:endParaRPr lang="ko-KR" altLang="en-US" dirty="0">
              <a:solidFill>
                <a:srgbClr val="252525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8420981" y="2916994"/>
            <a:ext cx="3032587" cy="476496"/>
            <a:chOff x="8420981" y="2681325"/>
            <a:chExt cx="3032587" cy="476496"/>
          </a:xfrm>
        </p:grpSpPr>
        <p:sp>
          <p:nvSpPr>
            <p:cNvPr id="43" name="직사각형 42"/>
            <p:cNvSpPr/>
            <p:nvPr/>
          </p:nvSpPr>
          <p:spPr>
            <a:xfrm>
              <a:off x="8420981" y="2682023"/>
              <a:ext cx="1166080" cy="475798"/>
            </a:xfrm>
            <a:prstGeom prst="rect">
              <a:avLst/>
            </a:prstGeom>
            <a:solidFill>
              <a:srgbClr val="FFB8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소요 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기간</a:t>
              </a:r>
              <a:endParaRPr lang="ko-KR" altLang="en-US" sz="1400" b="1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587062" y="2681325"/>
              <a:ext cx="1866506" cy="475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2.2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개월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(9</a:t>
              </a:r>
              <a:r>
                <a:rPr lang="ko-KR" altLang="en-US" sz="1400" dirty="0">
                  <a:solidFill>
                    <a:schemeClr val="tx1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주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)</a:t>
              </a:r>
              <a:endParaRPr lang="ko-KR" altLang="en-US" sz="1400" b="1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8420981" y="3538137"/>
            <a:ext cx="3032587" cy="476496"/>
            <a:chOff x="8420981" y="2681325"/>
            <a:chExt cx="3032587" cy="476496"/>
          </a:xfrm>
        </p:grpSpPr>
        <p:sp>
          <p:nvSpPr>
            <p:cNvPr id="47" name="직사각형 46"/>
            <p:cNvSpPr/>
            <p:nvPr/>
          </p:nvSpPr>
          <p:spPr>
            <a:xfrm>
              <a:off x="8420981" y="2682023"/>
              <a:ext cx="1166080" cy="475798"/>
            </a:xfrm>
            <a:prstGeom prst="rect">
              <a:avLst/>
            </a:prstGeom>
            <a:solidFill>
              <a:srgbClr val="FFB8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진행 방식</a:t>
              </a:r>
              <a:endParaRPr lang="ko-KR" altLang="en-US" sz="1400" b="1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587062" y="2681325"/>
              <a:ext cx="1866506" cy="475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Waterfall Model</a:t>
              </a:r>
              <a:endParaRPr lang="ko-KR" altLang="en-US" sz="14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</p:grpSp>
      <p:pic>
        <p:nvPicPr>
          <p:cNvPr id="57" name="그림 56" descr="에르메스윤_공방견학_03.jpg">
            <a:extLst>
              <a:ext uri="{FF2B5EF4-FFF2-40B4-BE49-F238E27FC236}">
                <a16:creationId xmlns:a16="http://schemas.microsoft.com/office/drawing/2014/main" xmlns="" id="{A58C4DF6-AD5D-4721-9E13-5339F5049C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013" b="497"/>
          <a:stretch>
            <a:fillRect/>
          </a:stretch>
        </p:blipFill>
        <p:spPr>
          <a:xfrm>
            <a:off x="0" y="-1"/>
            <a:ext cx="12192001" cy="18288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FEF47738-D4B4-4E94-B03C-2879FDE8A5A3}"/>
              </a:ext>
            </a:extLst>
          </p:cNvPr>
          <p:cNvSpPr/>
          <p:nvPr/>
        </p:nvSpPr>
        <p:spPr>
          <a:xfrm rot="5400000">
            <a:off x="5182265" y="-5180936"/>
            <a:ext cx="1827476" cy="12192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BC32E61-908D-43DD-B5D5-2E2712D16F8A}"/>
              </a:ext>
            </a:extLst>
          </p:cNvPr>
          <p:cNvSpPr txBox="1"/>
          <p:nvPr/>
        </p:nvSpPr>
        <p:spPr>
          <a:xfrm>
            <a:off x="403135" y="430039"/>
            <a:ext cx="5369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B84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프로젝트 진행 내역</a:t>
            </a:r>
            <a:endParaRPr lang="ko-KR" altLang="en-US" sz="3200" dirty="0">
              <a:solidFill>
                <a:srgbClr val="FFB84C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2B4D8D76-AFFA-4D7A-A553-97CDE04366CE}"/>
              </a:ext>
            </a:extLst>
          </p:cNvPr>
          <p:cNvSpPr txBox="1"/>
          <p:nvPr/>
        </p:nvSpPr>
        <p:spPr>
          <a:xfrm>
            <a:off x="403136" y="1034168"/>
            <a:ext cx="9981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프로젝트 일정과 소요 계획 상세</a:t>
            </a:r>
            <a:endParaRPr lang="en-US" altLang="ko-KR" sz="1600" dirty="0">
              <a:solidFill>
                <a:srgbClr val="FAF7E2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61B1DCBA-A87F-4E0C-A987-2A5FE73FBDE0}"/>
              </a:ext>
            </a:extLst>
          </p:cNvPr>
          <p:cNvSpPr txBox="1"/>
          <p:nvPr/>
        </p:nvSpPr>
        <p:spPr>
          <a:xfrm>
            <a:off x="988224" y="5850988"/>
            <a:ext cx="6715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(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진행 일정은 상황에 따라 유동적으로 변경될 수 있음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endParaRPr lang="ko-KR" altLang="en-US" sz="14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8422079" y="4158582"/>
            <a:ext cx="3032587" cy="476496"/>
            <a:chOff x="8420981" y="2681325"/>
            <a:chExt cx="3032587" cy="476496"/>
          </a:xfrm>
        </p:grpSpPr>
        <p:sp>
          <p:nvSpPr>
            <p:cNvPr id="63" name="직사각형 62"/>
            <p:cNvSpPr/>
            <p:nvPr/>
          </p:nvSpPr>
          <p:spPr>
            <a:xfrm>
              <a:off x="8420981" y="2682023"/>
              <a:ext cx="1166080" cy="475798"/>
            </a:xfrm>
            <a:prstGeom prst="rect">
              <a:avLst/>
            </a:prstGeom>
            <a:solidFill>
              <a:srgbClr val="FFB8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투입 인원</a:t>
              </a:r>
              <a:endParaRPr lang="ko-KR" altLang="en-US" sz="1400" b="1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9587062" y="2681325"/>
              <a:ext cx="1866506" cy="475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5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명</a:t>
              </a:r>
              <a:endParaRPr lang="ko-KR" altLang="en-US" sz="1400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61B1DCBA-A87F-4E0C-A987-2A5FE73FBDE0}"/>
              </a:ext>
            </a:extLst>
          </p:cNvPr>
          <p:cNvSpPr txBox="1"/>
          <p:nvPr/>
        </p:nvSpPr>
        <p:spPr>
          <a:xfrm>
            <a:off x="8420981" y="4991876"/>
            <a:ext cx="3032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개발은 웹 페이지 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CSS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구현을 기본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</a:t>
            </a:r>
          </a:p>
          <a:p>
            <a:pPr algn="ctr"/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최대 범위는 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DB MySQL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구축과 연동</a:t>
            </a:r>
            <a:endParaRPr lang="ko-KR" altLang="en-US" sz="14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76457"/>
            <a:ext cx="62579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 descr="에르메스윤_공방견학_03.jpg">
            <a:extLst>
              <a:ext uri="{FF2B5EF4-FFF2-40B4-BE49-F238E27FC236}">
                <a16:creationId xmlns:a16="http://schemas.microsoft.com/office/drawing/2014/main" xmlns="" id="{A58C4DF6-AD5D-4721-9E13-5339F5049C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013" b="497"/>
          <a:stretch>
            <a:fillRect/>
          </a:stretch>
        </p:blipFill>
        <p:spPr>
          <a:xfrm>
            <a:off x="0" y="-1"/>
            <a:ext cx="12192001" cy="18288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FEF47738-D4B4-4E94-B03C-2879FDE8A5A3}"/>
              </a:ext>
            </a:extLst>
          </p:cNvPr>
          <p:cNvSpPr/>
          <p:nvPr/>
        </p:nvSpPr>
        <p:spPr>
          <a:xfrm rot="5400000">
            <a:off x="5182265" y="-5180936"/>
            <a:ext cx="1827476" cy="12192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BC32E61-908D-43DD-B5D5-2E2712D16F8A}"/>
              </a:ext>
            </a:extLst>
          </p:cNvPr>
          <p:cNvSpPr txBox="1"/>
          <p:nvPr/>
        </p:nvSpPr>
        <p:spPr>
          <a:xfrm>
            <a:off x="403135" y="430039"/>
            <a:ext cx="5369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B84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프로젝트 진행 내역</a:t>
            </a:r>
            <a:endParaRPr lang="ko-KR" altLang="en-US" sz="3200" dirty="0">
              <a:solidFill>
                <a:srgbClr val="FFB84C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2B4D8D76-AFFA-4D7A-A553-97CDE04366CE}"/>
              </a:ext>
            </a:extLst>
          </p:cNvPr>
          <p:cNvSpPr txBox="1"/>
          <p:nvPr/>
        </p:nvSpPr>
        <p:spPr>
          <a:xfrm>
            <a:off x="403136" y="1034168"/>
            <a:ext cx="9981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GitHub</a:t>
            </a:r>
            <a:r>
              <a:rPr lang="ko-KR" altLang="en-US" sz="1600" dirty="0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을 활용한 </a:t>
            </a:r>
            <a:r>
              <a:rPr lang="en-US" altLang="ko-KR" sz="1600" dirty="0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Project and Document </a:t>
            </a:r>
            <a:r>
              <a:rPr lang="en-US" altLang="ko-KR" sz="1600" dirty="0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Managing</a:t>
            </a:r>
            <a:endParaRPr lang="en-US" altLang="ko-KR" sz="1600" dirty="0">
              <a:solidFill>
                <a:srgbClr val="FAF7E2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3102E85-FEEB-4D25-B7B7-05B845E22C69}"/>
              </a:ext>
            </a:extLst>
          </p:cNvPr>
          <p:cNvSpPr txBox="1"/>
          <p:nvPr/>
        </p:nvSpPr>
        <p:spPr>
          <a:xfrm>
            <a:off x="4414785" y="2146834"/>
            <a:ext cx="33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GitHub</a:t>
            </a:r>
            <a:r>
              <a:rPr lang="en-US" altLang="ko-KR" dirty="0" smtClean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dirty="0" smtClean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운영 내역</a:t>
            </a:r>
            <a:r>
              <a:rPr lang="en-US" altLang="ko-KR" dirty="0" smtClean="0">
                <a:solidFill>
                  <a:srgbClr val="25252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(~04.08)</a:t>
            </a:r>
            <a:endParaRPr lang="ko-KR" altLang="en-US" dirty="0">
              <a:solidFill>
                <a:srgbClr val="252525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696" y="2711649"/>
            <a:ext cx="7146608" cy="3440266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직사각형 2"/>
          <p:cNvSpPr/>
          <p:nvPr/>
        </p:nvSpPr>
        <p:spPr>
          <a:xfrm>
            <a:off x="2522696" y="3836709"/>
            <a:ext cx="1785353" cy="2315206"/>
          </a:xfrm>
          <a:prstGeom prst="rect">
            <a:avLst/>
          </a:prstGeom>
          <a:noFill/>
          <a:ln w="19050">
            <a:solidFill>
              <a:srgbClr val="E06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076122" y="3836709"/>
            <a:ext cx="1676766" cy="2315206"/>
          </a:xfrm>
          <a:prstGeom prst="rect">
            <a:avLst/>
          </a:prstGeom>
          <a:noFill/>
          <a:ln w="19050">
            <a:solidFill>
              <a:srgbClr val="E06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844195" y="3836709"/>
            <a:ext cx="1676766" cy="2315206"/>
          </a:xfrm>
          <a:prstGeom prst="rect">
            <a:avLst/>
          </a:prstGeom>
          <a:noFill/>
          <a:ln w="19050">
            <a:solidFill>
              <a:srgbClr val="E06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H="1" flipV="1">
            <a:off x="1927019" y="3458810"/>
            <a:ext cx="595679" cy="377900"/>
          </a:xfrm>
          <a:prstGeom prst="line">
            <a:avLst/>
          </a:prstGeom>
          <a:ln w="19050">
            <a:solidFill>
              <a:srgbClr val="E060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6818" y="2785707"/>
            <a:ext cx="132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To Do List</a:t>
            </a:r>
            <a:endParaRPr lang="ko-KR" altLang="en-US" b="1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0" y="5466720"/>
            <a:ext cx="2643464" cy="964667"/>
            <a:chOff x="0" y="4336004"/>
            <a:chExt cx="2643464" cy="964667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236372" y="4500060"/>
              <a:ext cx="2049952" cy="800611"/>
            </a:xfrm>
            <a:prstGeom prst="roundRect">
              <a:avLst>
                <a:gd name="adj" fmla="val 6735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0" y="4336004"/>
              <a:ext cx="2643464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  <a:p>
              <a:r>
                <a:rPr lang="en-US" altLang="ko-KR" sz="1100" dirty="0">
                  <a:solidFill>
                    <a:srgbClr val="252525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 </a:t>
              </a:r>
              <a:r>
                <a:rPr lang="en-US" altLang="ko-KR" sz="1100" dirty="0" smtClean="0">
                  <a:solidFill>
                    <a:srgbClr val="252525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    </a:t>
              </a:r>
              <a:r>
                <a:rPr lang="ko-KR" altLang="en-US" sz="1100" dirty="0" smtClean="0">
                  <a:solidFill>
                    <a:srgbClr val="252525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제목</a:t>
              </a:r>
              <a:r>
                <a:rPr lang="en-US" altLang="ko-KR" sz="1100" dirty="0" smtClean="0">
                  <a:solidFill>
                    <a:srgbClr val="252525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: (</a:t>
              </a:r>
              <a:r>
                <a:rPr lang="ko-KR" altLang="en-US" sz="1100" dirty="0" smtClean="0">
                  <a:solidFill>
                    <a:srgbClr val="252525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완료 일자</a:t>
              </a:r>
              <a:r>
                <a:rPr lang="en-US" altLang="ko-KR" sz="1100" dirty="0" smtClean="0">
                  <a:solidFill>
                    <a:srgbClr val="252525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) + </a:t>
              </a:r>
              <a:r>
                <a:rPr lang="ko-KR" altLang="en-US" sz="1100" dirty="0" smtClean="0">
                  <a:solidFill>
                    <a:srgbClr val="252525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업무</a:t>
              </a:r>
              <a:r>
                <a:rPr lang="en-US" altLang="ko-KR" sz="1100" dirty="0" smtClean="0">
                  <a:solidFill>
                    <a:srgbClr val="252525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 </a:t>
              </a:r>
              <a:r>
                <a:rPr lang="ko-KR" altLang="en-US" sz="1100" dirty="0" smtClean="0">
                  <a:solidFill>
                    <a:srgbClr val="252525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내역</a:t>
              </a:r>
              <a:endParaRPr lang="en-US" altLang="ko-KR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  <a:p>
              <a:r>
                <a:rPr lang="en-US" altLang="ko-KR" sz="1100" dirty="0">
                  <a:solidFill>
                    <a:srgbClr val="252525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 </a:t>
              </a:r>
              <a:r>
                <a:rPr lang="en-US" altLang="ko-KR" sz="1100" dirty="0" smtClean="0">
                  <a:solidFill>
                    <a:srgbClr val="252525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    </a:t>
              </a:r>
              <a:r>
                <a:rPr lang="ko-KR" altLang="en-US" sz="1100" dirty="0" smtClean="0">
                  <a:solidFill>
                    <a:srgbClr val="252525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내용</a:t>
              </a:r>
              <a:r>
                <a:rPr lang="en-US" altLang="ko-KR" sz="1100" dirty="0" smtClean="0">
                  <a:solidFill>
                    <a:srgbClr val="252525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: </a:t>
              </a:r>
              <a:r>
                <a:rPr lang="ko-KR" altLang="en-US" sz="1100" dirty="0" smtClean="0">
                  <a:solidFill>
                    <a:srgbClr val="252525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업무 리스트</a:t>
              </a:r>
              <a:r>
                <a:rPr lang="en-US" altLang="ko-KR" sz="1100" dirty="0" smtClean="0">
                  <a:solidFill>
                    <a:srgbClr val="252525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, </a:t>
              </a:r>
              <a:r>
                <a:rPr lang="ko-KR" altLang="en-US" sz="1100" dirty="0" smtClean="0">
                  <a:solidFill>
                    <a:srgbClr val="252525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과정</a:t>
              </a:r>
              <a:r>
                <a:rPr lang="en-US" altLang="ko-KR" sz="1100" dirty="0" smtClean="0">
                  <a:solidFill>
                    <a:srgbClr val="252525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, </a:t>
              </a:r>
              <a:r>
                <a:rPr lang="ko-KR" altLang="en-US" sz="1100" dirty="0" smtClean="0">
                  <a:solidFill>
                    <a:srgbClr val="252525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유의사항</a:t>
              </a:r>
              <a:endParaRPr lang="en-US" altLang="ko-KR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  <a:p>
              <a:r>
                <a:rPr lang="en-US" altLang="ko-KR" sz="1100" dirty="0">
                  <a:solidFill>
                    <a:srgbClr val="252525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 </a:t>
              </a:r>
              <a:r>
                <a:rPr lang="en-US" altLang="ko-KR" sz="1100" dirty="0" smtClean="0">
                  <a:solidFill>
                    <a:srgbClr val="252525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    </a:t>
              </a:r>
              <a:r>
                <a:rPr lang="ko-KR" altLang="en-US" sz="1100" dirty="0" smtClean="0">
                  <a:solidFill>
                    <a:srgbClr val="252525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결과</a:t>
              </a:r>
              <a:r>
                <a:rPr lang="en-US" altLang="ko-KR" sz="1100" dirty="0" smtClean="0">
                  <a:solidFill>
                    <a:srgbClr val="252525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: </a:t>
              </a:r>
              <a:r>
                <a:rPr lang="ko-KR" altLang="en-US" sz="1100" dirty="0" smtClean="0">
                  <a:solidFill>
                    <a:srgbClr val="252525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산출물 내역 요약</a:t>
              </a:r>
              <a:endParaRPr lang="en-US" altLang="ko-KR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  <a:p>
              <a:r>
                <a:rPr lang="en-US" altLang="ko-KR" sz="1100" dirty="0">
                  <a:solidFill>
                    <a:srgbClr val="252525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 </a:t>
              </a:r>
              <a:r>
                <a:rPr lang="en-US" altLang="ko-KR" sz="1100" dirty="0" smtClean="0">
                  <a:solidFill>
                    <a:srgbClr val="252525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            (ex </a:t>
              </a:r>
              <a:r>
                <a:rPr lang="ko-KR" altLang="en-US" sz="1100" dirty="0" smtClean="0">
                  <a:solidFill>
                    <a:srgbClr val="252525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제안서</a:t>
              </a:r>
              <a:r>
                <a:rPr lang="en-US" altLang="ko-KR" sz="1100" dirty="0" smtClean="0">
                  <a:solidFill>
                    <a:srgbClr val="252525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(</a:t>
              </a:r>
              <a:r>
                <a:rPr lang="ko-KR" altLang="en-US" sz="1100" dirty="0" smtClean="0">
                  <a:solidFill>
                    <a:srgbClr val="252525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정섭 </a:t>
              </a:r>
              <a:r>
                <a:rPr lang="en-US" altLang="ko-KR" sz="1100" dirty="0" smtClean="0">
                  <a:solidFill>
                    <a:srgbClr val="252525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part).</a:t>
              </a:r>
              <a:r>
                <a:rPr lang="en-US" altLang="ko-KR" sz="1100" dirty="0" err="1" smtClean="0">
                  <a:solidFill>
                    <a:srgbClr val="252525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ppt</a:t>
              </a:r>
              <a:r>
                <a:rPr lang="en-US" altLang="ko-KR" sz="1100" dirty="0" smtClean="0">
                  <a:solidFill>
                    <a:srgbClr val="252525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)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85094" y="3155042"/>
            <a:ext cx="18416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: </a:t>
            </a:r>
            <a:r>
              <a:rPr lang="ko-KR" altLang="en-US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협의 후 진행해야 할 업무 </a:t>
            </a:r>
            <a:r>
              <a:rPr lang="en-US" altLang="ko-KR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Card</a:t>
            </a:r>
            <a:r>
              <a:rPr lang="ko-KR" altLang="en-US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의 생성 </a:t>
            </a:r>
            <a:r>
              <a:rPr lang="en-US" altLang="ko-KR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Column</a:t>
            </a:r>
            <a:endParaRPr lang="ko-KR" altLang="en-US" sz="11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 flipH="1">
            <a:off x="2250918" y="5466717"/>
            <a:ext cx="377209" cy="164059"/>
          </a:xfrm>
          <a:prstGeom prst="line">
            <a:avLst/>
          </a:prstGeom>
          <a:ln w="19050">
            <a:solidFill>
              <a:srgbClr val="E0604B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3822" y="5186704"/>
            <a:ext cx="169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Card </a:t>
            </a:r>
            <a:r>
              <a:rPr lang="ko-KR" altLang="en-US" b="1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작성 양식</a:t>
            </a:r>
            <a:endParaRPr lang="ko-KR" altLang="en-US" b="1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628127" y="5334000"/>
            <a:ext cx="1495293" cy="568960"/>
          </a:xfrm>
          <a:prstGeom prst="rect">
            <a:avLst/>
          </a:prstGeom>
          <a:noFill/>
          <a:ln w="19050">
            <a:solidFill>
              <a:srgbClr val="E06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 flipV="1">
            <a:off x="7482721" y="2711646"/>
            <a:ext cx="2582497" cy="1118530"/>
          </a:xfrm>
          <a:prstGeom prst="line">
            <a:avLst/>
          </a:prstGeom>
          <a:ln w="19050">
            <a:solidFill>
              <a:srgbClr val="E060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172806" y="2471516"/>
            <a:ext cx="132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Progress</a:t>
            </a:r>
            <a:endParaRPr lang="ko-KR" altLang="en-US" b="1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41082" y="2840851"/>
            <a:ext cx="2108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: </a:t>
            </a:r>
            <a:r>
              <a:rPr lang="ko-KR" altLang="en-US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진행 중인 업무 </a:t>
            </a:r>
            <a:r>
              <a:rPr lang="en-US" altLang="ko-KR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Card</a:t>
            </a:r>
            <a:r>
              <a:rPr lang="ko-KR" altLang="en-US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의 </a:t>
            </a:r>
            <a:r>
              <a:rPr lang="en-US" altLang="ko-KR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Column</a:t>
            </a:r>
            <a:endParaRPr lang="ko-KR" altLang="en-US" sz="11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9520961" y="4216400"/>
            <a:ext cx="651845" cy="30480"/>
          </a:xfrm>
          <a:prstGeom prst="line">
            <a:avLst/>
          </a:prstGeom>
          <a:ln w="19050">
            <a:solidFill>
              <a:srgbClr val="E060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172806" y="4062214"/>
            <a:ext cx="132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Done</a:t>
            </a:r>
            <a:endParaRPr lang="ko-KR" altLang="en-US" b="1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941082" y="4401066"/>
            <a:ext cx="21086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: </a:t>
            </a:r>
            <a:r>
              <a:rPr lang="ko-KR" altLang="en-US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완료한 업무 </a:t>
            </a:r>
            <a:r>
              <a:rPr lang="en-US" altLang="ko-KR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Card</a:t>
            </a:r>
            <a:r>
              <a:rPr lang="ko-KR" altLang="en-US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의 </a:t>
            </a:r>
            <a:r>
              <a:rPr lang="en-US" altLang="ko-KR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Column</a:t>
            </a:r>
          </a:p>
          <a:p>
            <a:endParaRPr lang="en-US" altLang="ko-KR" sz="1100" dirty="0" smtClean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r>
              <a:rPr lang="en-US" altLang="ko-KR" sz="1100" dirty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en-US" altLang="ko-KR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산출물을 </a:t>
            </a:r>
            <a:r>
              <a:rPr lang="en-US" altLang="ko-KR" sz="1100" dirty="0" err="1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GitHub</a:t>
            </a:r>
            <a:r>
              <a:rPr lang="en-US" altLang="ko-KR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Code</a:t>
            </a:r>
            <a:r>
              <a:rPr lang="ko-KR" altLang="en-US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에</a:t>
            </a:r>
            <a:endParaRPr lang="en-US" altLang="ko-KR" sz="1100" dirty="0" smtClean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r>
              <a:rPr lang="en-US" altLang="ko-KR" sz="1100" dirty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 </a:t>
            </a:r>
            <a:r>
              <a:rPr lang="en-US" altLang="ko-KR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Upload </a:t>
            </a:r>
            <a:r>
              <a:rPr lang="ko-KR" altLang="en-US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한 후</a:t>
            </a:r>
            <a:r>
              <a:rPr lang="en-US" altLang="ko-KR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Card</a:t>
            </a:r>
            <a:r>
              <a:rPr lang="ko-KR" altLang="en-US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를 옮기고</a:t>
            </a:r>
            <a:endParaRPr lang="en-US" altLang="ko-KR" sz="1100" dirty="0" smtClean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r>
              <a:rPr lang="en-US" altLang="ko-KR" sz="1100" dirty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en-US" altLang="ko-KR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PM</a:t>
            </a:r>
            <a:r>
              <a:rPr lang="ko-KR" altLang="en-US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에게 확인 요청</a:t>
            </a:r>
            <a:endParaRPr lang="en-US" altLang="ko-KR" sz="1100" dirty="0" smtClean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endParaRPr lang="en-US" altLang="ko-KR" sz="11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r>
              <a:rPr lang="en-US" altLang="ko-KR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100" dirty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en-US" altLang="ko-KR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&lt;</a:t>
            </a:r>
            <a:r>
              <a:rPr lang="ko-KR" altLang="en-US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오래된 완료 </a:t>
            </a:r>
            <a:r>
              <a:rPr lang="en-US" altLang="ko-KR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Card</a:t>
            </a:r>
            <a:r>
              <a:rPr lang="ko-KR" altLang="en-US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는 월별 구분</a:t>
            </a:r>
            <a:endParaRPr lang="en-US" altLang="ko-KR" sz="1100" dirty="0" smtClean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r>
              <a:rPr lang="en-US" altLang="ko-KR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  Column</a:t>
            </a:r>
            <a:r>
              <a:rPr lang="ko-KR" altLang="en-US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을 생성하여 관리</a:t>
            </a:r>
            <a:r>
              <a:rPr lang="en-US" altLang="ko-KR" sz="11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&gt;</a:t>
            </a:r>
            <a:endParaRPr lang="ko-KR" altLang="en-US" sz="11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61B1DCBA-A87F-4E0C-A987-2A5FE73FBDE0}"/>
              </a:ext>
            </a:extLst>
          </p:cNvPr>
          <p:cNvSpPr txBox="1"/>
          <p:nvPr/>
        </p:nvSpPr>
        <p:spPr>
          <a:xfrm>
            <a:off x="2738311" y="6277498"/>
            <a:ext cx="6715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GitHub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Project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를 통해 </a:t>
            </a:r>
            <a:r>
              <a:rPr lang="en-US" altLang="ko-KR" sz="1400" dirty="0" err="1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Kanban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형태로 프로젝트 진행과 내용 공유 활성화</a:t>
            </a:r>
            <a:endParaRPr lang="ko-KR" altLang="en-US" sz="14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776457"/>
            <a:ext cx="62579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3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102E85-FEEB-4D25-B7B7-05B845E22C69}"/>
              </a:ext>
            </a:extLst>
          </p:cNvPr>
          <p:cNvSpPr txBox="1"/>
          <p:nvPr/>
        </p:nvSpPr>
        <p:spPr>
          <a:xfrm>
            <a:off x="4414785" y="2146834"/>
            <a:ext cx="33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19070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팀원 별 업무 진행 계획</a:t>
            </a:r>
            <a:endParaRPr lang="ko-KR" altLang="en-US" dirty="0">
              <a:solidFill>
                <a:srgbClr val="190705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57" name="그림 56" descr="에르메스윤_공방견학_03.jpg">
            <a:extLst>
              <a:ext uri="{FF2B5EF4-FFF2-40B4-BE49-F238E27FC236}">
                <a16:creationId xmlns:a16="http://schemas.microsoft.com/office/drawing/2014/main" xmlns="" id="{A58C4DF6-AD5D-4721-9E13-5339F5049C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013" b="497"/>
          <a:stretch>
            <a:fillRect/>
          </a:stretch>
        </p:blipFill>
        <p:spPr>
          <a:xfrm>
            <a:off x="0" y="-1"/>
            <a:ext cx="12192001" cy="18288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FEF47738-D4B4-4E94-B03C-2879FDE8A5A3}"/>
              </a:ext>
            </a:extLst>
          </p:cNvPr>
          <p:cNvSpPr/>
          <p:nvPr/>
        </p:nvSpPr>
        <p:spPr>
          <a:xfrm rot="5400000">
            <a:off x="5182265" y="-5180936"/>
            <a:ext cx="1827476" cy="12192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BC32E61-908D-43DD-B5D5-2E2712D16F8A}"/>
              </a:ext>
            </a:extLst>
          </p:cNvPr>
          <p:cNvSpPr txBox="1"/>
          <p:nvPr/>
        </p:nvSpPr>
        <p:spPr>
          <a:xfrm>
            <a:off x="403135" y="430039"/>
            <a:ext cx="5369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B84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프로젝트 진행 내역</a:t>
            </a:r>
            <a:endParaRPr lang="ko-KR" altLang="en-US" sz="3200" dirty="0">
              <a:solidFill>
                <a:srgbClr val="FFB84C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2B4D8D76-AFFA-4D7A-A553-97CDE04366CE}"/>
              </a:ext>
            </a:extLst>
          </p:cNvPr>
          <p:cNvSpPr txBox="1"/>
          <p:nvPr/>
        </p:nvSpPr>
        <p:spPr>
          <a:xfrm>
            <a:off x="403136" y="1034168"/>
            <a:ext cx="9981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팀원 별 프로젝트 업무 진행 계획</a:t>
            </a:r>
            <a:endParaRPr lang="en-US" altLang="ko-KR" sz="1600" dirty="0">
              <a:solidFill>
                <a:srgbClr val="FAF7E2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9537" y="2908266"/>
            <a:ext cx="1712259" cy="475798"/>
          </a:xfrm>
          <a:prstGeom prst="rect">
            <a:avLst/>
          </a:prstGeom>
          <a:solidFill>
            <a:srgbClr val="FFB8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김수민</a:t>
            </a:r>
            <a:endParaRPr lang="ko-KR" altLang="en-US" sz="1400" b="1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34809" y="2908266"/>
            <a:ext cx="8683433" cy="475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DB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설계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구축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관리</a:t>
            </a:r>
            <a:endParaRPr lang="ko-KR" altLang="en-US" sz="14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9535" y="4798263"/>
            <a:ext cx="1712259" cy="475798"/>
          </a:xfrm>
          <a:prstGeom prst="rect">
            <a:avLst/>
          </a:prstGeom>
          <a:solidFill>
            <a:srgbClr val="FFB8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이송현</a:t>
            </a:r>
            <a:endParaRPr lang="ko-KR" altLang="en-US" sz="1400" b="1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34808" y="4798263"/>
            <a:ext cx="8683432" cy="475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웹 서버 구축과 관리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웹 페이지 설계</a:t>
            </a:r>
            <a:endParaRPr lang="ko-KR" altLang="en-US" sz="1400" b="1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79536" y="3538265"/>
            <a:ext cx="1712259" cy="475798"/>
          </a:xfrm>
          <a:prstGeom prst="rect">
            <a:avLst/>
          </a:prstGeom>
          <a:solidFill>
            <a:srgbClr val="FFB8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김지수</a:t>
            </a:r>
            <a:endParaRPr lang="ko-KR" altLang="en-US" sz="1400" b="1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34808" y="3538265"/>
            <a:ext cx="8683431" cy="475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제안서 템플릿 제작 및 취합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웹 페이지 설계와 디자인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(CSS)</a:t>
            </a:r>
            <a:endParaRPr lang="ko-KR" altLang="en-US" sz="1400" b="1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79536" y="4168264"/>
            <a:ext cx="1712259" cy="475798"/>
          </a:xfrm>
          <a:prstGeom prst="rect">
            <a:avLst/>
          </a:prstGeom>
          <a:solidFill>
            <a:srgbClr val="FFB8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박정섭</a:t>
            </a:r>
            <a:endParaRPr lang="ko-KR" altLang="en-US" sz="1400" b="1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634808" y="4168264"/>
            <a:ext cx="8683432" cy="475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GitHub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관리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PM, DB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보조</a:t>
            </a:r>
            <a:endParaRPr lang="ko-KR" altLang="en-US" sz="14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79535" y="5428262"/>
            <a:ext cx="1712259" cy="475798"/>
          </a:xfrm>
          <a:prstGeom prst="rect">
            <a:avLst/>
          </a:prstGeom>
          <a:solidFill>
            <a:srgbClr val="FFB8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최창현</a:t>
            </a:r>
            <a:endParaRPr lang="ko-KR" altLang="en-US" sz="1400" b="1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634808" y="5428262"/>
            <a:ext cx="8683432" cy="475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What’s New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아이디어 기획 관리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웹 페이지 </a:t>
            </a:r>
            <a:r>
              <a:rPr lang="ko-KR" altLang="en-US" sz="1400" dirty="0" err="1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코더</a:t>
            </a:r>
            <a:endParaRPr lang="ko-KR" altLang="en-US" sz="1400" b="1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1B1DCBA-A87F-4E0C-A987-2A5FE73FBDE0}"/>
              </a:ext>
            </a:extLst>
          </p:cNvPr>
          <p:cNvSpPr txBox="1"/>
          <p:nvPr/>
        </p:nvSpPr>
        <p:spPr>
          <a:xfrm>
            <a:off x="2738311" y="6058261"/>
            <a:ext cx="6715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(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업무 진행과 분배는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프로젝트 상황에 따라 변경될 수 있음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endParaRPr lang="ko-KR" altLang="en-US" sz="14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76457"/>
            <a:ext cx="62579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4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102E85-FEEB-4D25-B7B7-05B845E22C69}"/>
              </a:ext>
            </a:extLst>
          </p:cNvPr>
          <p:cNvSpPr txBox="1"/>
          <p:nvPr/>
        </p:nvSpPr>
        <p:spPr>
          <a:xfrm>
            <a:off x="4414785" y="2146834"/>
            <a:ext cx="33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19070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  <a:r>
              <a:rPr lang="ko-KR" altLang="en-US" dirty="0" smtClean="0">
                <a:solidFill>
                  <a:srgbClr val="19070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자 관계에서의 기대 효과</a:t>
            </a:r>
            <a:endParaRPr lang="ko-KR" altLang="en-US" dirty="0">
              <a:solidFill>
                <a:srgbClr val="190705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57" name="그림 56" descr="에르메스윤_공방견학_03.jpg">
            <a:extLst>
              <a:ext uri="{FF2B5EF4-FFF2-40B4-BE49-F238E27FC236}">
                <a16:creationId xmlns:a16="http://schemas.microsoft.com/office/drawing/2014/main" xmlns="" id="{A58C4DF6-AD5D-4721-9E13-5339F5049C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013" b="497"/>
          <a:stretch>
            <a:fillRect/>
          </a:stretch>
        </p:blipFill>
        <p:spPr>
          <a:xfrm>
            <a:off x="0" y="-1"/>
            <a:ext cx="12192001" cy="18288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FEF47738-D4B4-4E94-B03C-2879FDE8A5A3}"/>
              </a:ext>
            </a:extLst>
          </p:cNvPr>
          <p:cNvSpPr/>
          <p:nvPr/>
        </p:nvSpPr>
        <p:spPr>
          <a:xfrm rot="5400000">
            <a:off x="5182265" y="-5180936"/>
            <a:ext cx="1827476" cy="12192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BC32E61-908D-43DD-B5D5-2E2712D16F8A}"/>
              </a:ext>
            </a:extLst>
          </p:cNvPr>
          <p:cNvSpPr txBox="1"/>
          <p:nvPr/>
        </p:nvSpPr>
        <p:spPr>
          <a:xfrm>
            <a:off x="403135" y="430039"/>
            <a:ext cx="5369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B84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프로젝트 기대 효과</a:t>
            </a:r>
            <a:endParaRPr lang="ko-KR" altLang="en-US" sz="3200" dirty="0">
              <a:solidFill>
                <a:srgbClr val="FFB84C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2B4D8D76-AFFA-4D7A-A553-97CDE04366CE}"/>
              </a:ext>
            </a:extLst>
          </p:cNvPr>
          <p:cNvSpPr txBox="1"/>
          <p:nvPr/>
        </p:nvSpPr>
        <p:spPr>
          <a:xfrm>
            <a:off x="403136" y="1034168"/>
            <a:ext cx="9981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Desinger</a:t>
            </a:r>
            <a:r>
              <a:rPr lang="en-US" altLang="ko-KR" sz="1600" dirty="0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– </a:t>
            </a:r>
            <a:r>
              <a:rPr lang="en-US" altLang="ko-KR" sz="1600" dirty="0" err="1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Manufaturer</a:t>
            </a:r>
            <a:r>
              <a:rPr lang="en-US" altLang="ko-KR" sz="1600" dirty="0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2</a:t>
            </a:r>
            <a:r>
              <a:rPr lang="ko-KR" altLang="en-US" sz="1600" dirty="0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자 관계에서 정보의 불균형 해소</a:t>
            </a:r>
            <a:r>
              <a:rPr lang="en-US" altLang="ko-KR" sz="1600" dirty="0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소통의 기회</a:t>
            </a:r>
            <a:endParaRPr lang="en-US" altLang="ko-KR" sz="1600" dirty="0">
              <a:solidFill>
                <a:srgbClr val="FAF7E2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76457"/>
            <a:ext cx="6257925" cy="1562100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1407857" y="4326753"/>
            <a:ext cx="1461080" cy="405114"/>
          </a:xfrm>
          <a:prstGeom prst="roundRect">
            <a:avLst/>
          </a:prstGeom>
          <a:solidFill>
            <a:srgbClr val="FFB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Arial Unicode MS" panose="020B0604020202020204" pitchFamily="50" charset="-127"/>
              </a:rPr>
              <a:t>Designer</a:t>
            </a:r>
            <a:endParaRPr lang="ko-KR" altLang="en-US" sz="16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  <a:cs typeface="Arial Unicode MS" panose="020B06040202020202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59" y="3022424"/>
            <a:ext cx="1165876" cy="1165876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9353399" y="4326753"/>
            <a:ext cx="1461080" cy="405114"/>
          </a:xfrm>
          <a:prstGeom prst="roundRect">
            <a:avLst/>
          </a:prstGeom>
          <a:solidFill>
            <a:srgbClr val="FFB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Arial Unicode MS" panose="020B0604020202020204" pitchFamily="50" charset="-127"/>
              </a:rPr>
              <a:t>Manufaturer</a:t>
            </a:r>
            <a:endParaRPr lang="ko-KR" altLang="en-US" sz="16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  <a:cs typeface="Arial Unicode MS" panose="020B06040202020202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001" y="3022424"/>
            <a:ext cx="1165876" cy="11658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98891" y="4875858"/>
            <a:ext cx="1794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Contact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Communication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Information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8425" y="4870320"/>
            <a:ext cx="3119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적합한 제조사에 대한 </a:t>
            </a:r>
            <a:r>
              <a:rPr lang="ko-KR" altLang="en-US" sz="1400" b="1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정보 획득</a:t>
            </a:r>
            <a:endParaRPr lang="en-US" altLang="ko-KR" sz="1400" b="1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자신의 </a:t>
            </a:r>
            <a:r>
              <a:rPr lang="ko-KR" altLang="en-US" sz="1400" b="1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아이디어를 실현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할 기회 획득</a:t>
            </a:r>
            <a:endParaRPr lang="en-US" altLang="ko-KR" sz="14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331287" y="3571423"/>
            <a:ext cx="1431783" cy="435990"/>
            <a:chOff x="3761247" y="3275685"/>
            <a:chExt cx="1431783" cy="435990"/>
          </a:xfrm>
          <a:solidFill>
            <a:srgbClr val="FFB84C"/>
          </a:solidFill>
        </p:grpSpPr>
        <p:sp>
          <p:nvSpPr>
            <p:cNvPr id="11" name="오른쪽 화살표 10"/>
            <p:cNvSpPr/>
            <p:nvPr/>
          </p:nvSpPr>
          <p:spPr>
            <a:xfrm>
              <a:off x="3761247" y="3275685"/>
              <a:ext cx="1431783" cy="16214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오른쪽 화살표 39"/>
            <p:cNvSpPr/>
            <p:nvPr/>
          </p:nvSpPr>
          <p:spPr>
            <a:xfrm rot="10800000">
              <a:off x="3761247" y="3549532"/>
              <a:ext cx="1431783" cy="16214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517898" y="3593739"/>
            <a:ext cx="1431783" cy="435990"/>
            <a:chOff x="7474827" y="3275685"/>
            <a:chExt cx="1431783" cy="435990"/>
          </a:xfrm>
          <a:solidFill>
            <a:srgbClr val="FFB84C"/>
          </a:solidFill>
        </p:grpSpPr>
        <p:sp>
          <p:nvSpPr>
            <p:cNvPr id="42" name="오른쪽 화살표 41"/>
            <p:cNvSpPr/>
            <p:nvPr/>
          </p:nvSpPr>
          <p:spPr>
            <a:xfrm rot="10800000">
              <a:off x="7474827" y="3549532"/>
              <a:ext cx="1431783" cy="16214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오른쪽 화살표 42"/>
            <p:cNvSpPr/>
            <p:nvPr/>
          </p:nvSpPr>
          <p:spPr>
            <a:xfrm>
              <a:off x="7474827" y="3275685"/>
              <a:ext cx="1431783" cy="16214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5421" y="3386135"/>
            <a:ext cx="1741158" cy="806566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365723" y="4870320"/>
            <a:ext cx="3436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좋은 아이디어의 </a:t>
            </a:r>
            <a:r>
              <a:rPr lang="ko-KR" altLang="en-US" sz="1400" b="1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디자이너와 관계 형성</a:t>
            </a:r>
            <a:endParaRPr lang="en-US" altLang="ko-KR" sz="1400" b="1" dirty="0" smtClean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디자이너에게</a:t>
            </a:r>
            <a:r>
              <a:rPr lang="ko-KR" altLang="en-US" sz="1400" b="1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선제적 접근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기회</a:t>
            </a:r>
            <a:endParaRPr lang="en-US" altLang="ko-KR" sz="1400" dirty="0" smtClean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365460" y="4326753"/>
            <a:ext cx="1461080" cy="405114"/>
          </a:xfrm>
          <a:prstGeom prst="roundRect">
            <a:avLst/>
          </a:prstGeom>
          <a:solidFill>
            <a:srgbClr val="FFB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Arial Unicode MS" panose="020B0604020202020204" pitchFamily="50" charset="-127"/>
              </a:rPr>
              <a:t>Flatform</a:t>
            </a:r>
            <a:endParaRPr lang="ko-KR" altLang="en-US" sz="16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61B1DCBA-A87F-4E0C-A987-2A5FE73FBDE0}"/>
              </a:ext>
            </a:extLst>
          </p:cNvPr>
          <p:cNvSpPr txBox="1"/>
          <p:nvPr/>
        </p:nvSpPr>
        <p:spPr>
          <a:xfrm>
            <a:off x="2350688" y="6058261"/>
            <a:ext cx="7498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“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상호의 정보를 제공함으로써 기존의 정보 불균형 해소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소통과 협업의 장으로서 기능하는 플랫폼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”</a:t>
            </a:r>
            <a:endParaRPr lang="ko-KR" altLang="en-US" sz="14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89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102E85-FEEB-4D25-B7B7-05B845E22C69}"/>
              </a:ext>
            </a:extLst>
          </p:cNvPr>
          <p:cNvSpPr txBox="1"/>
          <p:nvPr/>
        </p:nvSpPr>
        <p:spPr>
          <a:xfrm>
            <a:off x="4414785" y="2146834"/>
            <a:ext cx="33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19070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  <a:r>
              <a:rPr lang="ko-KR" altLang="en-US" dirty="0" smtClean="0">
                <a:solidFill>
                  <a:srgbClr val="19070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자 관계에서의 기대 효과</a:t>
            </a:r>
            <a:endParaRPr lang="ko-KR" altLang="en-US" dirty="0">
              <a:solidFill>
                <a:srgbClr val="190705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57" name="그림 56" descr="에르메스윤_공방견학_03.jpg">
            <a:extLst>
              <a:ext uri="{FF2B5EF4-FFF2-40B4-BE49-F238E27FC236}">
                <a16:creationId xmlns:a16="http://schemas.microsoft.com/office/drawing/2014/main" xmlns="" id="{A58C4DF6-AD5D-4721-9E13-5339F5049C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013" b="497"/>
          <a:stretch>
            <a:fillRect/>
          </a:stretch>
        </p:blipFill>
        <p:spPr>
          <a:xfrm>
            <a:off x="0" y="-1"/>
            <a:ext cx="12192001" cy="18288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FEF47738-D4B4-4E94-B03C-2879FDE8A5A3}"/>
              </a:ext>
            </a:extLst>
          </p:cNvPr>
          <p:cNvSpPr/>
          <p:nvPr/>
        </p:nvSpPr>
        <p:spPr>
          <a:xfrm rot="5400000">
            <a:off x="5182265" y="-5180936"/>
            <a:ext cx="1827476" cy="12192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BC32E61-908D-43DD-B5D5-2E2712D16F8A}"/>
              </a:ext>
            </a:extLst>
          </p:cNvPr>
          <p:cNvSpPr txBox="1"/>
          <p:nvPr/>
        </p:nvSpPr>
        <p:spPr>
          <a:xfrm>
            <a:off x="403135" y="430039"/>
            <a:ext cx="5369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B84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프로젝트 기대 효과</a:t>
            </a:r>
            <a:endParaRPr lang="ko-KR" altLang="en-US" sz="3200" dirty="0">
              <a:solidFill>
                <a:srgbClr val="FFB84C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2B4D8D76-AFFA-4D7A-A553-97CDE04366CE}"/>
              </a:ext>
            </a:extLst>
          </p:cNvPr>
          <p:cNvSpPr txBox="1"/>
          <p:nvPr/>
        </p:nvSpPr>
        <p:spPr>
          <a:xfrm>
            <a:off x="403136" y="1034168"/>
            <a:ext cx="9981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Desinger</a:t>
            </a:r>
            <a:r>
              <a:rPr lang="en-US" altLang="ko-KR" sz="1600" dirty="0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- </a:t>
            </a:r>
            <a:r>
              <a:rPr lang="en-US" altLang="ko-KR" sz="1600" dirty="0" err="1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Manufaturer</a:t>
            </a:r>
            <a:r>
              <a:rPr lang="en-US" altLang="ko-KR" sz="1600" dirty="0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– Customer 3</a:t>
            </a:r>
            <a:r>
              <a:rPr lang="ko-KR" altLang="en-US" sz="1600" dirty="0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자 관계에서 수익 창출</a:t>
            </a:r>
            <a:r>
              <a:rPr lang="en-US" altLang="ko-KR" sz="1600" dirty="0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성장의 기회</a:t>
            </a:r>
            <a:r>
              <a:rPr lang="en-US" altLang="ko-KR" sz="1600" dirty="0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고객의 만족 실현</a:t>
            </a:r>
            <a:endParaRPr lang="en-US" altLang="ko-KR" sz="1600" dirty="0">
              <a:solidFill>
                <a:srgbClr val="FAF7E2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76457"/>
            <a:ext cx="6257925" cy="15621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5380109" y="6275406"/>
            <a:ext cx="1461600" cy="405114"/>
          </a:xfrm>
          <a:prstGeom prst="roundRect">
            <a:avLst/>
          </a:prstGeom>
          <a:solidFill>
            <a:srgbClr val="FFB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Arial Unicode MS" panose="020B0604020202020204" pitchFamily="50" charset="-127"/>
              </a:rPr>
              <a:t>Customer</a:t>
            </a:r>
            <a:endParaRPr lang="ko-KR" altLang="en-US" sz="16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407857" y="4008699"/>
            <a:ext cx="1461080" cy="405114"/>
          </a:xfrm>
          <a:prstGeom prst="roundRect">
            <a:avLst/>
          </a:prstGeom>
          <a:solidFill>
            <a:srgbClr val="FFB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Arial Unicode MS" panose="020B0604020202020204" pitchFamily="50" charset="-127"/>
              </a:rPr>
              <a:t>Designer</a:t>
            </a:r>
            <a:endParaRPr lang="ko-KR" altLang="en-US" sz="16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  <a:cs typeface="Arial Unicode MS" panose="020B06040202020202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59" y="2704370"/>
            <a:ext cx="1165876" cy="1165876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9353399" y="4008699"/>
            <a:ext cx="1461080" cy="405114"/>
          </a:xfrm>
          <a:prstGeom prst="roundRect">
            <a:avLst/>
          </a:prstGeom>
          <a:solidFill>
            <a:srgbClr val="FFB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Arial Unicode MS" panose="020B0604020202020204" pitchFamily="50" charset="-127"/>
              </a:rPr>
              <a:t>Manufaturer</a:t>
            </a:r>
            <a:endParaRPr lang="ko-KR" altLang="en-US" sz="16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  <a:cs typeface="Arial Unicode MS" panose="020B06040202020202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001" y="2704370"/>
            <a:ext cx="1165876" cy="11658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135" y="5004265"/>
            <a:ext cx="1167547" cy="11675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4753" y="4552266"/>
            <a:ext cx="33872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자신의 아이디어를 생산하고 판매할 수 있는 </a:t>
            </a:r>
            <a:r>
              <a:rPr lang="ko-KR" altLang="en-US" sz="1400" b="1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탄탄한 판매 창구의 확보</a:t>
            </a:r>
            <a:endParaRPr lang="en-US" altLang="ko-KR" sz="1400" b="1" dirty="0" smtClean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285750" indent="-285750" latinLnBrk="0">
              <a:buFontTx/>
              <a:buChar char="-"/>
            </a:pP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판매와 유통까지 책임지는 </a:t>
            </a:r>
            <a:r>
              <a:rPr lang="ko-KR" altLang="en-US" sz="1400" b="1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관리인 확보</a:t>
            </a:r>
            <a:endParaRPr lang="en-US" altLang="ko-KR" sz="1400" b="1" dirty="0" smtClean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285750" indent="-285750" latinLnBrk="0">
              <a:buFontTx/>
              <a:buChar char="-"/>
            </a:pP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지속적으로 유입되는 고객을 통해 </a:t>
            </a:r>
            <a:r>
              <a:rPr lang="ko-KR" altLang="en-US" sz="1400" b="1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안정적인 수익 창출 </a:t>
            </a:r>
            <a:endParaRPr lang="en-US" altLang="ko-KR" sz="1400" b="1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3331287" y="3034711"/>
            <a:ext cx="1431783" cy="162143"/>
          </a:xfrm>
          <a:prstGeom prst="rightArrow">
            <a:avLst/>
          </a:prstGeom>
          <a:solidFill>
            <a:srgbClr val="FFB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>
            <a:off x="7517898" y="3057027"/>
            <a:ext cx="1431783" cy="162143"/>
          </a:xfrm>
          <a:prstGeom prst="rightArrow">
            <a:avLst/>
          </a:prstGeom>
          <a:solidFill>
            <a:srgbClr val="FFB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5421" y="2849423"/>
            <a:ext cx="1741158" cy="806566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061620" y="4552266"/>
            <a:ext cx="4044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더 많은 디자이너와의 협업</a:t>
            </a:r>
            <a:r>
              <a:rPr lang="en-US" altLang="ko-KR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400" b="1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더 많은 수익 창출</a:t>
            </a:r>
            <a:endParaRPr lang="en-US" altLang="ko-KR" sz="1400" b="1" dirty="0" smtClean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생산 경험을 축적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하고 자사의 </a:t>
            </a:r>
            <a:r>
              <a:rPr lang="ko-KR" altLang="en-US" sz="1400" b="1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포트폴리오를 성장</a:t>
            </a:r>
            <a:endParaRPr lang="ko-KR" altLang="en-US" sz="1400" b="1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 rot="5400000">
            <a:off x="5812153" y="4389378"/>
            <a:ext cx="567694" cy="435990"/>
            <a:chOff x="3761247" y="3275685"/>
            <a:chExt cx="1431783" cy="435990"/>
          </a:xfrm>
          <a:solidFill>
            <a:srgbClr val="FFB84C"/>
          </a:solidFill>
        </p:grpSpPr>
        <p:sp>
          <p:nvSpPr>
            <p:cNvPr id="26" name="오른쪽 화살표 25"/>
            <p:cNvSpPr/>
            <p:nvPr/>
          </p:nvSpPr>
          <p:spPr>
            <a:xfrm>
              <a:off x="3761247" y="3275685"/>
              <a:ext cx="1431783" cy="16214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오른쪽 화살표 27"/>
            <p:cNvSpPr/>
            <p:nvPr/>
          </p:nvSpPr>
          <p:spPr>
            <a:xfrm rot="10800000">
              <a:off x="3761247" y="3549532"/>
              <a:ext cx="1431783" cy="16214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5365460" y="3790041"/>
            <a:ext cx="1461080" cy="405114"/>
          </a:xfrm>
          <a:prstGeom prst="roundRect">
            <a:avLst/>
          </a:prstGeom>
          <a:solidFill>
            <a:srgbClr val="FFB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Arial Unicode MS" panose="020B0604020202020204" pitchFamily="50" charset="-127"/>
              </a:rPr>
              <a:t>Flatform</a:t>
            </a:r>
            <a:endParaRPr lang="ko-KR" altLang="en-US" sz="16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70719" y="6121517"/>
            <a:ext cx="3943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독특하고 참신한 디자인의 제품 </a:t>
            </a:r>
            <a:r>
              <a:rPr lang="ko-KR" altLang="en-US" sz="1400" b="1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구매 욕구 충족</a:t>
            </a:r>
            <a:endParaRPr lang="en-US" altLang="ko-KR" sz="1400" b="1" dirty="0" smtClean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285750" indent="-285750" latinLnBrk="0">
              <a:buFontTx/>
              <a:buChar char="-"/>
            </a:pP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믿을 수 있는 </a:t>
            </a:r>
            <a:r>
              <a:rPr lang="ko-KR" altLang="en-US" sz="1400" b="1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양질의 제품 </a:t>
            </a:r>
            <a:r>
              <a:rPr lang="ko-KR" altLang="en-US" sz="14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구매</a:t>
            </a:r>
            <a:endParaRPr lang="en-US" altLang="ko-KR" sz="1400" dirty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73" y="4465099"/>
            <a:ext cx="504618" cy="5046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40" y="4583871"/>
            <a:ext cx="276152" cy="27615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54" y="3298019"/>
            <a:ext cx="276152" cy="27615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558" y="3295598"/>
            <a:ext cx="276152" cy="2761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62" y="2595085"/>
            <a:ext cx="423728" cy="42372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35" y="2567938"/>
            <a:ext cx="428539" cy="42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7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102E85-FEEB-4D25-B7B7-05B845E22C69}"/>
              </a:ext>
            </a:extLst>
          </p:cNvPr>
          <p:cNvSpPr txBox="1"/>
          <p:nvPr/>
        </p:nvSpPr>
        <p:spPr>
          <a:xfrm>
            <a:off x="1525135" y="2146834"/>
            <a:ext cx="33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19070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단기 </a:t>
            </a:r>
            <a:r>
              <a:rPr lang="en-US" altLang="ko-KR" dirty="0" smtClean="0">
                <a:solidFill>
                  <a:srgbClr val="19070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Revenue Model</a:t>
            </a:r>
            <a:endParaRPr lang="ko-KR" altLang="en-US" dirty="0">
              <a:solidFill>
                <a:srgbClr val="190705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57" name="그림 56" descr="에르메스윤_공방견학_03.jpg">
            <a:extLst>
              <a:ext uri="{FF2B5EF4-FFF2-40B4-BE49-F238E27FC236}">
                <a16:creationId xmlns:a16="http://schemas.microsoft.com/office/drawing/2014/main" xmlns="" id="{A58C4DF6-AD5D-4721-9E13-5339F5049C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013" b="497"/>
          <a:stretch>
            <a:fillRect/>
          </a:stretch>
        </p:blipFill>
        <p:spPr>
          <a:xfrm>
            <a:off x="0" y="-1"/>
            <a:ext cx="12192001" cy="18288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FEF47738-D4B4-4E94-B03C-2879FDE8A5A3}"/>
              </a:ext>
            </a:extLst>
          </p:cNvPr>
          <p:cNvSpPr/>
          <p:nvPr/>
        </p:nvSpPr>
        <p:spPr>
          <a:xfrm rot="5400000">
            <a:off x="5182265" y="-5180936"/>
            <a:ext cx="1827476" cy="12192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BC32E61-908D-43DD-B5D5-2E2712D16F8A}"/>
              </a:ext>
            </a:extLst>
          </p:cNvPr>
          <p:cNvSpPr txBox="1"/>
          <p:nvPr/>
        </p:nvSpPr>
        <p:spPr>
          <a:xfrm>
            <a:off x="403135" y="430039"/>
            <a:ext cx="5369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B84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수익 구조</a:t>
            </a:r>
            <a:endParaRPr lang="ko-KR" altLang="en-US" sz="3200" dirty="0">
              <a:solidFill>
                <a:srgbClr val="FFB84C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2B4D8D76-AFFA-4D7A-A553-97CDE04366CE}"/>
              </a:ext>
            </a:extLst>
          </p:cNvPr>
          <p:cNvSpPr txBox="1"/>
          <p:nvPr/>
        </p:nvSpPr>
        <p:spPr>
          <a:xfrm>
            <a:off x="403136" y="1034168"/>
            <a:ext cx="9981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자사 단기</a:t>
            </a:r>
            <a:r>
              <a:rPr lang="en-US" altLang="ko-KR" sz="1600" dirty="0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중장기 </a:t>
            </a:r>
            <a:r>
              <a:rPr lang="en-US" altLang="ko-KR" sz="1600" dirty="0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Revenue Model</a:t>
            </a:r>
            <a:endParaRPr lang="en-US" altLang="ko-KR" sz="1600" dirty="0">
              <a:solidFill>
                <a:srgbClr val="FAF7E2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76457"/>
            <a:ext cx="6257925" cy="15621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3102E85-FEEB-4D25-B7B7-05B845E22C69}"/>
              </a:ext>
            </a:extLst>
          </p:cNvPr>
          <p:cNvSpPr txBox="1"/>
          <p:nvPr/>
        </p:nvSpPr>
        <p:spPr>
          <a:xfrm>
            <a:off x="7302823" y="2146834"/>
            <a:ext cx="33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19070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중장기 </a:t>
            </a:r>
            <a:r>
              <a:rPr lang="en-US" altLang="ko-KR" dirty="0" smtClean="0">
                <a:solidFill>
                  <a:srgbClr val="19070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Revenue Model</a:t>
            </a:r>
            <a:endParaRPr lang="ko-KR" altLang="en-US" dirty="0">
              <a:solidFill>
                <a:srgbClr val="190705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640" y="5347499"/>
            <a:ext cx="4826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고딕12" panose="02020600000000000000" pitchFamily="18" charset="-127"/>
                <a:ea typeface="a고딕12" panose="02020600000000000000" pitchFamily="18" charset="-127"/>
              </a:rPr>
              <a:t>상품 등록 수수료</a:t>
            </a:r>
            <a:r>
              <a:rPr lang="en-US" altLang="ko-KR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en-US" altLang="ko-KR" sz="1400" dirty="0" smtClean="0">
                <a:latin typeface="a고딕12" panose="02020600000000000000" pitchFamily="18" charset="-127"/>
                <a:ea typeface="a고딕12" panose="02020600000000000000" pitchFamily="18" charset="-127"/>
              </a:rPr>
              <a:t>/ </a:t>
            </a:r>
            <a:r>
              <a:rPr lang="ko-KR" altLang="en-US" sz="1400" dirty="0" smtClean="0">
                <a:latin typeface="a고딕12" panose="02020600000000000000" pitchFamily="18" charset="-127"/>
                <a:ea typeface="a고딕12" panose="02020600000000000000" pitchFamily="18" charset="-127"/>
              </a:rPr>
              <a:t>상품 판매 수수료를 통해 수익 창출</a:t>
            </a:r>
            <a:r>
              <a:rPr lang="en-US" altLang="ko-KR" sz="1400" dirty="0" smtClean="0"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</a:p>
          <a:p>
            <a:pPr algn="ctr"/>
            <a:r>
              <a:rPr lang="ko-KR" altLang="en-US" sz="1400" dirty="0" smtClean="0">
                <a:latin typeface="a고딕12" panose="02020600000000000000" pitchFamily="18" charset="-127"/>
                <a:ea typeface="a고딕12" panose="02020600000000000000" pitchFamily="18" charset="-127"/>
              </a:rPr>
              <a:t>성장 동력 확보 및 시장 영향력 확대</a:t>
            </a:r>
            <a:endParaRPr lang="en-US" altLang="ko-KR" sz="1400" dirty="0" smtClean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000" y="3392507"/>
            <a:ext cx="404090" cy="40409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98" y="3654366"/>
            <a:ext cx="546733" cy="546733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819" y="3583947"/>
            <a:ext cx="1484283" cy="687572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90" y="3654366"/>
            <a:ext cx="546733" cy="546733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509" y="3308316"/>
            <a:ext cx="500876" cy="500876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1844278" y="3841483"/>
            <a:ext cx="540486" cy="172497"/>
          </a:xfrm>
          <a:prstGeom prst="rightArrow">
            <a:avLst/>
          </a:prstGeom>
          <a:solidFill>
            <a:srgbClr val="E06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>
            <a:off x="3919403" y="3809192"/>
            <a:ext cx="540486" cy="172497"/>
          </a:xfrm>
          <a:prstGeom prst="rightArrow">
            <a:avLst/>
          </a:prstGeom>
          <a:solidFill>
            <a:srgbClr val="E06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2329702" y="4529055"/>
            <a:ext cx="1589701" cy="455401"/>
          </a:xfrm>
          <a:prstGeom prst="wedgeRoundRectCallout">
            <a:avLst>
              <a:gd name="adj1" fmla="val -1292"/>
              <a:gd name="adj2" fmla="val -85046"/>
              <a:gd name="adj3" fmla="val 16667"/>
            </a:avLst>
          </a:prstGeom>
          <a:solidFill>
            <a:srgbClr val="E06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latin typeface="a고딕12" panose="02020600000000000000" pitchFamily="18" charset="-127"/>
                <a:ea typeface="a고딕12" panose="02020600000000000000" pitchFamily="18" charset="-127"/>
              </a:rPr>
              <a:t>Commission</a:t>
            </a:r>
            <a:endParaRPr lang="ko-KR" altLang="en-US" sz="1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83" y="4671318"/>
            <a:ext cx="185589" cy="18558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515941" y="5347499"/>
            <a:ext cx="494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고딕12" panose="02020600000000000000" pitchFamily="18" charset="-127"/>
                <a:ea typeface="a고딕12" panose="02020600000000000000" pitchFamily="18" charset="-127"/>
              </a:rPr>
              <a:t>협업 이벤트 제품 출시</a:t>
            </a:r>
            <a:r>
              <a:rPr lang="en-US" altLang="ko-KR" sz="1400" dirty="0" smtClean="0"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400" dirty="0" smtClean="0">
                <a:latin typeface="a고딕12" panose="02020600000000000000" pitchFamily="18" charset="-127"/>
                <a:ea typeface="a고딕12" panose="02020600000000000000" pitchFamily="18" charset="-127"/>
              </a:rPr>
              <a:t>제품 상위 노출 서비스 등 수익 구조 다각화</a:t>
            </a:r>
            <a:endParaRPr lang="en-US" altLang="ko-KR" sz="1400" dirty="0" smtClean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ctr"/>
            <a:r>
              <a:rPr lang="ko-KR" altLang="en-US" sz="1400" dirty="0" smtClean="0">
                <a:latin typeface="a고딕12" panose="02020600000000000000" pitchFamily="18" charset="-127"/>
                <a:ea typeface="a고딕12" panose="02020600000000000000" pitchFamily="18" charset="-127"/>
              </a:rPr>
              <a:t>지속 가능한 성장을 위해 </a:t>
            </a:r>
            <a:r>
              <a:rPr lang="en-US" altLang="ko-KR" sz="1400" dirty="0" smtClean="0">
                <a:latin typeface="a고딕12" panose="02020600000000000000" pitchFamily="18" charset="-127"/>
                <a:ea typeface="a고딕12" panose="02020600000000000000" pitchFamily="18" charset="-127"/>
              </a:rPr>
              <a:t>What’s New </a:t>
            </a:r>
            <a:r>
              <a:rPr lang="ko-KR" altLang="en-US" sz="1400" dirty="0" smtClean="0">
                <a:latin typeface="a고딕12" panose="02020600000000000000" pitchFamily="18" charset="-127"/>
                <a:ea typeface="a고딕12" panose="02020600000000000000" pitchFamily="18" charset="-127"/>
              </a:rPr>
              <a:t>만의 경쟁력 아이템 확보</a:t>
            </a:r>
            <a:endParaRPr lang="ko-KR" altLang="en-US" sz="1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9123002" y="3232598"/>
            <a:ext cx="2470720" cy="1751858"/>
            <a:chOff x="8786346" y="3098891"/>
            <a:chExt cx="2479404" cy="1758016"/>
          </a:xfrm>
        </p:grpSpPr>
        <p:grpSp>
          <p:nvGrpSpPr>
            <p:cNvPr id="20" name="그룹 19"/>
            <p:cNvGrpSpPr/>
            <p:nvPr/>
          </p:nvGrpSpPr>
          <p:grpSpPr>
            <a:xfrm>
              <a:off x="8786346" y="3098891"/>
              <a:ext cx="2247414" cy="1758016"/>
              <a:chOff x="8540496" y="3063971"/>
              <a:chExt cx="2471074" cy="1932972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8540496" y="3063971"/>
                <a:ext cx="2471074" cy="1932972"/>
              </a:xfrm>
              <a:prstGeom prst="roundRect">
                <a:avLst>
                  <a:gd name="adj" fmla="val 5535"/>
                </a:avLst>
              </a:prstGeom>
              <a:solidFill>
                <a:srgbClr val="FFB8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8667558" y="3559713"/>
                <a:ext cx="598362" cy="331501"/>
              </a:xfrm>
              <a:prstGeom prst="roundRect">
                <a:avLst>
                  <a:gd name="adj" fmla="val 5535"/>
                </a:avLst>
              </a:prstGeom>
              <a:solidFill>
                <a:srgbClr val="E060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8667558" y="3979842"/>
                <a:ext cx="598362" cy="331501"/>
              </a:xfrm>
              <a:prstGeom prst="roundRect">
                <a:avLst>
                  <a:gd name="adj" fmla="val 5535"/>
                </a:avLst>
              </a:prstGeom>
              <a:solidFill>
                <a:srgbClr val="FAF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8667558" y="4398595"/>
                <a:ext cx="598362" cy="331501"/>
              </a:xfrm>
              <a:prstGeom prst="roundRect">
                <a:avLst>
                  <a:gd name="adj" fmla="val 5535"/>
                </a:avLst>
              </a:prstGeom>
              <a:solidFill>
                <a:srgbClr val="FAF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모서리가 둥근 직사각형 51"/>
              <p:cNvSpPr/>
              <p:nvPr/>
            </p:nvSpPr>
            <p:spPr>
              <a:xfrm>
                <a:off x="8667558" y="4817348"/>
                <a:ext cx="598362" cy="117562"/>
              </a:xfrm>
              <a:prstGeom prst="roundRect">
                <a:avLst>
                  <a:gd name="adj" fmla="val 5535"/>
                </a:avLst>
              </a:prstGeom>
              <a:solidFill>
                <a:srgbClr val="FAF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10885201" y="3132859"/>
                <a:ext cx="45719" cy="1795195"/>
              </a:xfrm>
              <a:prstGeom prst="roundRect">
                <a:avLst>
                  <a:gd name="adj" fmla="val 5535"/>
                </a:avLst>
              </a:prstGeom>
              <a:solidFill>
                <a:srgbClr val="FAF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10885201" y="3304090"/>
                <a:ext cx="45719" cy="492507"/>
              </a:xfrm>
              <a:prstGeom prst="roundRect">
                <a:avLst>
                  <a:gd name="adj" fmla="val 5535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9413668" y="3979842"/>
                <a:ext cx="598362" cy="331501"/>
              </a:xfrm>
              <a:prstGeom prst="roundRect">
                <a:avLst>
                  <a:gd name="adj" fmla="val 5535"/>
                </a:avLst>
              </a:prstGeom>
              <a:solidFill>
                <a:srgbClr val="FAF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9413668" y="4398595"/>
                <a:ext cx="598362" cy="331501"/>
              </a:xfrm>
              <a:prstGeom prst="roundRect">
                <a:avLst>
                  <a:gd name="adj" fmla="val 5535"/>
                </a:avLst>
              </a:prstGeom>
              <a:solidFill>
                <a:srgbClr val="FAF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9413668" y="4817348"/>
                <a:ext cx="598362" cy="117562"/>
              </a:xfrm>
              <a:prstGeom prst="roundRect">
                <a:avLst>
                  <a:gd name="adj" fmla="val 5535"/>
                </a:avLst>
              </a:prstGeom>
              <a:solidFill>
                <a:srgbClr val="FAF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10161109" y="3979842"/>
                <a:ext cx="598362" cy="331501"/>
              </a:xfrm>
              <a:prstGeom prst="roundRect">
                <a:avLst>
                  <a:gd name="adj" fmla="val 5535"/>
                </a:avLst>
              </a:prstGeom>
              <a:solidFill>
                <a:srgbClr val="FAF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10161109" y="4398595"/>
                <a:ext cx="598362" cy="331501"/>
              </a:xfrm>
              <a:prstGeom prst="roundRect">
                <a:avLst>
                  <a:gd name="adj" fmla="val 5535"/>
                </a:avLst>
              </a:prstGeom>
              <a:solidFill>
                <a:srgbClr val="FAF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>
                <a:off x="10161109" y="4817348"/>
                <a:ext cx="598362" cy="117562"/>
              </a:xfrm>
              <a:prstGeom prst="roundRect">
                <a:avLst>
                  <a:gd name="adj" fmla="val 5535"/>
                </a:avLst>
              </a:prstGeom>
              <a:solidFill>
                <a:srgbClr val="FAF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9413668" y="3561750"/>
                <a:ext cx="598362" cy="331501"/>
              </a:xfrm>
              <a:prstGeom prst="roundRect">
                <a:avLst>
                  <a:gd name="adj" fmla="val 5535"/>
                </a:avLst>
              </a:prstGeom>
              <a:solidFill>
                <a:srgbClr val="E060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10161109" y="3555395"/>
                <a:ext cx="598362" cy="331501"/>
              </a:xfrm>
              <a:prstGeom prst="roundRect">
                <a:avLst>
                  <a:gd name="adj" fmla="val 5535"/>
                </a:avLst>
              </a:prstGeom>
              <a:solidFill>
                <a:srgbClr val="E060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8667558" y="3139716"/>
                <a:ext cx="2092249" cy="164374"/>
              </a:xfrm>
              <a:prstGeom prst="roundRect">
                <a:avLst>
                  <a:gd name="adj" fmla="val 5535"/>
                </a:avLst>
              </a:prstGeom>
              <a:solidFill>
                <a:srgbClr val="FAF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모서리가 둥근 직사각형 22"/>
            <p:cNvSpPr/>
            <p:nvPr/>
          </p:nvSpPr>
          <p:spPr>
            <a:xfrm>
              <a:off x="8871427" y="3515355"/>
              <a:ext cx="1971624" cy="359765"/>
            </a:xfrm>
            <a:prstGeom prst="roundRect">
              <a:avLst/>
            </a:prstGeom>
            <a:noFill/>
            <a:ln>
              <a:solidFill>
                <a:srgbClr val="E0604B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위쪽 화살표 46"/>
            <p:cNvSpPr/>
            <p:nvPr/>
          </p:nvSpPr>
          <p:spPr>
            <a:xfrm>
              <a:off x="11074455" y="3455284"/>
              <a:ext cx="191295" cy="386199"/>
            </a:xfrm>
            <a:prstGeom prst="upArrow">
              <a:avLst/>
            </a:prstGeom>
            <a:solidFill>
              <a:srgbClr val="E0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6957250" y="3134692"/>
            <a:ext cx="1443577" cy="1864495"/>
            <a:chOff x="7292530" y="3134692"/>
            <a:chExt cx="1443577" cy="1864495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52140" y="3895440"/>
              <a:ext cx="721603" cy="334272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2530" y="3140690"/>
              <a:ext cx="398272" cy="398272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1837" y="3134692"/>
              <a:ext cx="404270" cy="404270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015" y="4650579"/>
              <a:ext cx="348608" cy="348608"/>
            </a:xfrm>
            <a:prstGeom prst="rect">
              <a:avLst/>
            </a:prstGeom>
          </p:spPr>
        </p:pic>
        <p:sp>
          <p:nvSpPr>
            <p:cNvPr id="81" name="오른쪽 화살표 80"/>
            <p:cNvSpPr/>
            <p:nvPr/>
          </p:nvSpPr>
          <p:spPr>
            <a:xfrm rot="2889495">
              <a:off x="7441830" y="3708320"/>
              <a:ext cx="295043" cy="94163"/>
            </a:xfrm>
            <a:prstGeom prst="rightArrow">
              <a:avLst/>
            </a:prstGeom>
            <a:solidFill>
              <a:srgbClr val="E0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오른쪽 화살표 81"/>
            <p:cNvSpPr/>
            <p:nvPr/>
          </p:nvSpPr>
          <p:spPr>
            <a:xfrm rot="18707250">
              <a:off x="8296232" y="3688839"/>
              <a:ext cx="295043" cy="94163"/>
            </a:xfrm>
            <a:prstGeom prst="rightArrow">
              <a:avLst/>
            </a:prstGeom>
            <a:solidFill>
              <a:srgbClr val="E0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오른쪽 화살표 82"/>
            <p:cNvSpPr/>
            <p:nvPr/>
          </p:nvSpPr>
          <p:spPr>
            <a:xfrm rot="10800000">
              <a:off x="7863798" y="3298344"/>
              <a:ext cx="295043" cy="94163"/>
            </a:xfrm>
            <a:prstGeom prst="rightArrow">
              <a:avLst/>
            </a:prstGeom>
            <a:solidFill>
              <a:srgbClr val="E0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7330" y="3458758"/>
              <a:ext cx="395822" cy="395822"/>
            </a:xfrm>
            <a:prstGeom prst="rect">
              <a:avLst/>
            </a:prstGeom>
          </p:spPr>
        </p:pic>
        <p:sp>
          <p:nvSpPr>
            <p:cNvPr id="85" name="오른쪽 화살표 84"/>
            <p:cNvSpPr/>
            <p:nvPr/>
          </p:nvSpPr>
          <p:spPr>
            <a:xfrm rot="5400000">
              <a:off x="7863797" y="4366392"/>
              <a:ext cx="295043" cy="94163"/>
            </a:xfrm>
            <a:prstGeom prst="rightArrow">
              <a:avLst/>
            </a:prstGeom>
            <a:solidFill>
              <a:srgbClr val="E0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8" name="직선 연결선 87"/>
          <p:cNvCxnSpPr/>
          <p:nvPr/>
        </p:nvCxnSpPr>
        <p:spPr>
          <a:xfrm>
            <a:off x="6096000" y="2148620"/>
            <a:ext cx="0" cy="3794980"/>
          </a:xfrm>
          <a:prstGeom prst="line">
            <a:avLst/>
          </a:prstGeom>
          <a:ln w="12700">
            <a:solidFill>
              <a:srgbClr val="25252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1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 descr="에르메스윤_공방견학_03.jpg">
            <a:extLst>
              <a:ext uri="{FF2B5EF4-FFF2-40B4-BE49-F238E27FC236}">
                <a16:creationId xmlns:a16="http://schemas.microsoft.com/office/drawing/2014/main" xmlns="" id="{A58C4DF6-AD5D-4721-9E13-5339F5049C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013" b="497"/>
          <a:stretch>
            <a:fillRect/>
          </a:stretch>
        </p:blipFill>
        <p:spPr>
          <a:xfrm>
            <a:off x="0" y="-1"/>
            <a:ext cx="12192001" cy="18288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FEF47738-D4B4-4E94-B03C-2879FDE8A5A3}"/>
              </a:ext>
            </a:extLst>
          </p:cNvPr>
          <p:cNvSpPr/>
          <p:nvPr/>
        </p:nvSpPr>
        <p:spPr>
          <a:xfrm rot="5400000">
            <a:off x="5182265" y="-5180936"/>
            <a:ext cx="1827476" cy="12192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BC32E61-908D-43DD-B5D5-2E2712D16F8A}"/>
              </a:ext>
            </a:extLst>
          </p:cNvPr>
          <p:cNvSpPr txBox="1"/>
          <p:nvPr/>
        </p:nvSpPr>
        <p:spPr>
          <a:xfrm>
            <a:off x="403135" y="430039"/>
            <a:ext cx="5369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B84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사회 공헌</a:t>
            </a:r>
            <a:endParaRPr lang="ko-KR" altLang="en-US" sz="3200" dirty="0">
              <a:solidFill>
                <a:srgbClr val="FFB84C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2B4D8D76-AFFA-4D7A-A553-97CDE04366CE}"/>
              </a:ext>
            </a:extLst>
          </p:cNvPr>
          <p:cNvSpPr txBox="1"/>
          <p:nvPr/>
        </p:nvSpPr>
        <p:spPr>
          <a:xfrm>
            <a:off x="403136" y="1034168"/>
            <a:ext cx="9981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기회의 공간</a:t>
            </a:r>
            <a:r>
              <a:rPr lang="en-US" altLang="ko-KR" sz="1600" dirty="0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What’s New</a:t>
            </a:r>
            <a:r>
              <a:rPr lang="ko-KR" altLang="en-US" sz="1600" dirty="0" smtClean="0">
                <a:solidFill>
                  <a:srgbClr val="FAF7E2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의 사회 공헌 계획</a:t>
            </a:r>
            <a:endParaRPr lang="en-US" altLang="ko-KR" sz="1600" dirty="0">
              <a:solidFill>
                <a:srgbClr val="FAF7E2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76457"/>
            <a:ext cx="6257925" cy="15621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3102E85-FEEB-4D25-B7B7-05B845E22C69}"/>
              </a:ext>
            </a:extLst>
          </p:cNvPr>
          <p:cNvSpPr txBox="1"/>
          <p:nvPr/>
        </p:nvSpPr>
        <p:spPr>
          <a:xfrm>
            <a:off x="1525135" y="2146834"/>
            <a:ext cx="33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19070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신인 디자이너 견인</a:t>
            </a:r>
            <a:endParaRPr lang="ko-KR" altLang="en-US" dirty="0">
              <a:solidFill>
                <a:srgbClr val="190705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C3102E85-FEEB-4D25-B7B7-05B845E22C69}"/>
              </a:ext>
            </a:extLst>
          </p:cNvPr>
          <p:cNvSpPr txBox="1"/>
          <p:nvPr/>
        </p:nvSpPr>
        <p:spPr>
          <a:xfrm>
            <a:off x="7302823" y="2146834"/>
            <a:ext cx="33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190705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영세 제조사 견인</a:t>
            </a:r>
            <a:endParaRPr lang="ko-KR" altLang="en-US" dirty="0">
              <a:solidFill>
                <a:srgbClr val="190705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28001" y="2834198"/>
            <a:ext cx="5363297" cy="2883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신인 디자이너들의 제품을 대상으로 전시회 개최</a:t>
            </a:r>
            <a:endParaRPr lang="en-US" altLang="ko-KR" sz="1600" dirty="0" smtClean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2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신인 디자이너의 제품 홍보 효과</a:t>
            </a:r>
            <a:endParaRPr lang="en-US" altLang="ko-KR" sz="1200" dirty="0" smtClean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2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고객 </a:t>
            </a:r>
            <a:r>
              <a:rPr lang="ko-KR" altLang="en-US" sz="1200" dirty="0" err="1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접근성</a:t>
            </a:r>
            <a:r>
              <a:rPr lang="ko-KR" altLang="en-US" sz="12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확대</a:t>
            </a:r>
            <a:endParaRPr lang="en-US" altLang="ko-KR" sz="1200" dirty="0" smtClean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endParaRPr lang="en-US" altLang="ko-KR" sz="1600" dirty="0" smtClean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디자인 제품 공모전 진행을 통해 제품 출시 기회 제공</a:t>
            </a:r>
            <a:endParaRPr lang="en-US" altLang="ko-KR" sz="1600" dirty="0" smtClean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2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실제 제품 출시의 기회 제공</a:t>
            </a:r>
            <a:endParaRPr lang="en-US" altLang="ko-KR" sz="1200" dirty="0" smtClean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2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자신의 능력을 증명할 기회의 장 제공</a:t>
            </a:r>
            <a:endParaRPr lang="en-US" altLang="ko-KR" sz="1200" dirty="0" smtClean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6096000" y="2148620"/>
            <a:ext cx="0" cy="3794980"/>
          </a:xfrm>
          <a:prstGeom prst="line">
            <a:avLst/>
          </a:prstGeom>
          <a:ln w="12700">
            <a:solidFill>
              <a:srgbClr val="25252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6305689" y="2834198"/>
            <a:ext cx="5363297" cy="2883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신인 디자이너들을 대상으로 제조사 견학 프로그램 제공</a:t>
            </a:r>
            <a:endParaRPr lang="en-US" altLang="ko-KR" sz="1600" dirty="0" smtClean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2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제조사의 제조 능력 홍보 기회</a:t>
            </a:r>
            <a:endParaRPr lang="en-US" altLang="ko-KR" sz="1200" dirty="0" smtClean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2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디자이너들과의 관계 형성</a:t>
            </a:r>
            <a:endParaRPr lang="en-US" altLang="ko-KR" sz="1200" dirty="0" smtClean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디자인 제품 공모전 진행을 통해 제품 생산 기회 제공</a:t>
            </a:r>
            <a:endParaRPr lang="en-US" altLang="ko-KR" sz="1600" dirty="0" smtClean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2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고객에게 인정받은 뛰어난 제품을 생산</a:t>
            </a:r>
            <a:r>
              <a:rPr lang="en-US" altLang="ko-KR" sz="12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200" dirty="0" smtClean="0">
                <a:solidFill>
                  <a:srgbClr val="252525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건강한 기업 포트폴리오 누적</a:t>
            </a:r>
            <a:endParaRPr lang="en-US" altLang="ko-KR" sz="1200" dirty="0" smtClean="0">
              <a:solidFill>
                <a:srgbClr val="252525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36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652</Words>
  <Application>Microsoft Office PowerPoint</Application>
  <PresentationFormat>와이드스크린</PresentationFormat>
  <Paragraphs>151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Arial Unicode MS</vt:lpstr>
      <vt:lpstr>a고딕12</vt:lpstr>
      <vt:lpstr>a옛날사진관3</vt:lpstr>
      <vt:lpstr>맑은 고딕</vt:lpstr>
      <vt:lpstr>서울남산 장체EB</vt:lpstr>
      <vt:lpstr>서울남산 장체M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박정섭</dc:creator>
  <cp:lastModifiedBy>박정섭</cp:lastModifiedBy>
  <cp:revision>20</cp:revision>
  <dcterms:created xsi:type="dcterms:W3CDTF">2018-04-08T08:53:58Z</dcterms:created>
  <dcterms:modified xsi:type="dcterms:W3CDTF">2018-04-08T11:52:04Z</dcterms:modified>
</cp:coreProperties>
</file>