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3" d="100"/>
          <a:sy n="163" d="100"/>
        </p:scale>
        <p:origin x="186"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090ae79ee_7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090ae79ee_7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090ae79ee_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090ae79ee_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090ae79e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090ae79e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090ae79ee_7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090ae79ee_7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090ae79ee_7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090ae79ee_7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090ae79e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090ae79e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090ae79e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090ae79e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090ae79e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090ae79e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090ae79e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090ae79e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090ae79e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090ae79e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090ae79e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090ae79e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c80af7e2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c80af7e2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090ae79ee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090ae79ee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090ae79ee_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090ae79ee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090ae79ee_7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090ae79ee_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090ae79ee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090ae79ee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090ae79e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090ae79e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090ae79ee_7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090ae79ee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Calibri"/>
                <a:ea typeface="Calibri"/>
                <a:cs typeface="Calibri"/>
                <a:sym typeface="Calibri"/>
              </a:rPr>
              <a:t>Circuit Designer Update</a:t>
            </a:r>
            <a:endParaRPr>
              <a:latin typeface="Calibri"/>
              <a:ea typeface="Calibri"/>
              <a:cs typeface="Calibri"/>
              <a:sym typeface="Calibri"/>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Kenneth Shipley, Joseph Spear, Jason Rivas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body" idx="1"/>
          </p:nvPr>
        </p:nvSpPr>
        <p:spPr>
          <a:xfrm>
            <a:off x="819150" y="1990725"/>
            <a:ext cx="3597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click coordinate functionality creates a window on screen, and localizes the window coordinates relative to the screen coordinates to help translate screen location to window location.</a:t>
            </a:r>
            <a:endParaRPr/>
          </a:p>
          <a:p>
            <a:pPr marL="0" lvl="0" indent="0" algn="l" rtl="0">
              <a:spcBef>
                <a:spcPts val="1200"/>
              </a:spcBef>
              <a:spcAft>
                <a:spcPts val="1200"/>
              </a:spcAft>
              <a:buNone/>
            </a:pPr>
            <a:r>
              <a:rPr lang="en"/>
              <a:t>The image on the left provides a set of examples where clicking on the white box will send the clicked coordinates to the command line output.</a:t>
            </a:r>
            <a:endParaRPr/>
          </a:p>
        </p:txBody>
      </p:sp>
      <p:pic>
        <p:nvPicPr>
          <p:cNvPr id="191" name="Google Shape;191;p22"/>
          <p:cNvPicPr preferRelativeResize="0"/>
          <p:nvPr/>
        </p:nvPicPr>
        <p:blipFill>
          <a:blip r:embed="rId3">
            <a:alphaModFix/>
          </a:blip>
          <a:stretch>
            <a:fillRect/>
          </a:stretch>
        </p:blipFill>
        <p:spPr>
          <a:xfrm>
            <a:off x="4448150" y="2490400"/>
            <a:ext cx="4493401" cy="2447999"/>
          </a:xfrm>
          <a:prstGeom prst="rect">
            <a:avLst/>
          </a:prstGeom>
          <a:noFill/>
          <a:ln>
            <a:noFill/>
          </a:ln>
        </p:spPr>
      </p:pic>
      <p:sp>
        <p:nvSpPr>
          <p:cNvPr id="192" name="Google Shape;192;p22"/>
          <p:cNvSpPr txBox="1">
            <a:spLocks noGrp="1"/>
          </p:cNvSpPr>
          <p:nvPr>
            <p:ph type="title"/>
          </p:nvPr>
        </p:nvSpPr>
        <p:spPr>
          <a:xfrm>
            <a:off x="819150" y="622750"/>
            <a:ext cx="6221400" cy="95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Click Coordinate Functionality</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5528200" y="1357925"/>
            <a:ext cx="3413200" cy="3581899"/>
          </a:xfrm>
          <a:prstGeom prst="rect">
            <a:avLst/>
          </a:prstGeom>
          <a:noFill/>
          <a:ln>
            <a:noFill/>
          </a:ln>
        </p:spPr>
      </p:pic>
      <p:sp>
        <p:nvSpPr>
          <p:cNvPr id="198" name="Google Shape;198;p23"/>
          <p:cNvSpPr txBox="1">
            <a:spLocks noGrp="1"/>
          </p:cNvSpPr>
          <p:nvPr>
            <p:ph type="title"/>
          </p:nvPr>
        </p:nvSpPr>
        <p:spPr>
          <a:xfrm>
            <a:off x="819150" y="621225"/>
            <a:ext cx="5998500" cy="90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Canvas Workspace Functionality</a:t>
            </a:r>
            <a:endParaRPr>
              <a:latin typeface="Calibri"/>
              <a:ea typeface="Calibri"/>
              <a:cs typeface="Calibri"/>
              <a:sym typeface="Calibri"/>
            </a:endParaRPr>
          </a:p>
        </p:txBody>
      </p:sp>
      <p:sp>
        <p:nvSpPr>
          <p:cNvPr id="199" name="Google Shape;199;p23"/>
          <p:cNvSpPr txBox="1">
            <a:spLocks noGrp="1"/>
          </p:cNvSpPr>
          <p:nvPr>
            <p:ph type="body" idx="1"/>
          </p:nvPr>
        </p:nvSpPr>
        <p:spPr>
          <a:xfrm>
            <a:off x="819150" y="1990725"/>
            <a:ext cx="3752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Canvas Workspace is implemented similar to the Drag and Drop example, however, it is much more versatile and can be used to integrate the main windows seen in the completed section with the drag and drop functionalities that are seen in this section.</a:t>
            </a:r>
            <a:endParaRPr/>
          </a:p>
          <a:p>
            <a:pPr marL="0" lvl="0" indent="0" algn="l" rtl="0">
              <a:spcBef>
                <a:spcPts val="1200"/>
              </a:spcBef>
              <a:spcAft>
                <a:spcPts val="1200"/>
              </a:spcAft>
              <a:buNone/>
            </a:pPr>
            <a:r>
              <a:rPr lang="en"/>
              <a:t>The example to the right show various widget which operate and can be moved around in the main window.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19150" y="1369425"/>
            <a:ext cx="6739800" cy="62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Calibri"/>
              <a:buAutoNum type="arabicPeriod" startAt="3"/>
            </a:pPr>
            <a:r>
              <a:rPr lang="en" sz="2000">
                <a:solidFill>
                  <a:srgbClr val="000000"/>
                </a:solidFill>
                <a:latin typeface="Calibri"/>
                <a:ea typeface="Calibri"/>
                <a:cs typeface="Calibri"/>
                <a:sym typeface="Calibri"/>
              </a:rPr>
              <a:t>Items that still need to be implemented </a:t>
            </a:r>
            <a:endParaRPr sz="2000">
              <a:solidFill>
                <a:srgbClr val="000000"/>
              </a:solidFill>
              <a:latin typeface="Calibri"/>
              <a:ea typeface="Calibri"/>
              <a:cs typeface="Calibri"/>
              <a:sym typeface="Calibri"/>
            </a:endParaRPr>
          </a:p>
        </p:txBody>
      </p:sp>
      <p:sp>
        <p:nvSpPr>
          <p:cNvPr id="205" name="Google Shape;20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primary piece of implementation that needs to be done is integration. All of the solutions in the partially completed items section need to be implemented using one streamlined method. This then needs to be integrated with the main window functionality seen in the completed section.</a:t>
            </a:r>
            <a:endParaRPr/>
          </a:p>
        </p:txBody>
      </p:sp>
      <p:sp>
        <p:nvSpPr>
          <p:cNvPr id="206" name="Google Shape;206;p24"/>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2" name="Google Shape;212;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3" name="Google Shape;213;p25"/>
          <p:cNvPicPr preferRelativeResize="0"/>
          <p:nvPr/>
        </p:nvPicPr>
        <p:blipFill rotWithShape="1">
          <a:blip r:embed="rId3">
            <a:alphaModFix/>
          </a:blip>
          <a:srcRect t="3626" b="3635"/>
          <a:stretch/>
        </p:blipFill>
        <p:spPr>
          <a:xfrm>
            <a:off x="188725" y="184950"/>
            <a:ext cx="8768125" cy="4773600"/>
          </a:xfrm>
          <a:prstGeom prst="rect">
            <a:avLst/>
          </a:prstGeom>
          <a:noFill/>
          <a:ln>
            <a:noFill/>
          </a:ln>
        </p:spPr>
      </p:pic>
      <p:pic>
        <p:nvPicPr>
          <p:cNvPr id="214" name="Google Shape;214;p25"/>
          <p:cNvPicPr preferRelativeResize="0"/>
          <p:nvPr/>
        </p:nvPicPr>
        <p:blipFill rotWithShape="1">
          <a:blip r:embed="rId4">
            <a:alphaModFix/>
          </a:blip>
          <a:srcRect l="13655" t="7740" r="4080"/>
          <a:stretch/>
        </p:blipFill>
        <p:spPr>
          <a:xfrm>
            <a:off x="188725" y="548550"/>
            <a:ext cx="8402776" cy="4410000"/>
          </a:xfrm>
          <a:prstGeom prst="rect">
            <a:avLst/>
          </a:prstGeom>
          <a:noFill/>
          <a:ln>
            <a:noFill/>
          </a:ln>
        </p:spPr>
      </p:pic>
      <p:pic>
        <p:nvPicPr>
          <p:cNvPr id="215" name="Google Shape;215;p25"/>
          <p:cNvPicPr preferRelativeResize="0"/>
          <p:nvPr/>
        </p:nvPicPr>
        <p:blipFill rotWithShape="1">
          <a:blip r:embed="rId5">
            <a:alphaModFix/>
          </a:blip>
          <a:srcRect t="53353" r="59633"/>
          <a:stretch/>
        </p:blipFill>
        <p:spPr>
          <a:xfrm>
            <a:off x="188725" y="3816650"/>
            <a:ext cx="1813825" cy="1141900"/>
          </a:xfrm>
          <a:prstGeom prst="rect">
            <a:avLst/>
          </a:prstGeom>
          <a:noFill/>
          <a:ln>
            <a:noFill/>
          </a:ln>
        </p:spPr>
      </p:pic>
      <p:pic>
        <p:nvPicPr>
          <p:cNvPr id="216" name="Google Shape;216;p25"/>
          <p:cNvPicPr preferRelativeResize="0"/>
          <p:nvPr/>
        </p:nvPicPr>
        <p:blipFill rotWithShape="1">
          <a:blip r:embed="rId6">
            <a:alphaModFix/>
          </a:blip>
          <a:srcRect l="51972" t="44016" r="1066" b="17052"/>
          <a:stretch/>
        </p:blipFill>
        <p:spPr>
          <a:xfrm>
            <a:off x="5371475" y="3374087"/>
            <a:ext cx="1602901" cy="1394499"/>
          </a:xfrm>
          <a:prstGeom prst="rect">
            <a:avLst/>
          </a:prstGeom>
          <a:noFill/>
          <a:ln w="9525" cap="flat" cmpd="sng">
            <a:solidFill>
              <a:srgbClr val="000000"/>
            </a:solidFill>
            <a:prstDash val="solid"/>
            <a:round/>
            <a:headEnd type="none" w="sm" len="sm"/>
            <a:tailEnd type="none" w="sm" len="sm"/>
          </a:ln>
        </p:spPr>
      </p:pic>
      <p:pic>
        <p:nvPicPr>
          <p:cNvPr id="217" name="Google Shape;217;p25"/>
          <p:cNvPicPr preferRelativeResize="0"/>
          <p:nvPr/>
        </p:nvPicPr>
        <p:blipFill rotWithShape="1">
          <a:blip r:embed="rId6">
            <a:alphaModFix/>
          </a:blip>
          <a:srcRect l="3465" t="30699" r="49572" b="28927"/>
          <a:stretch/>
        </p:blipFill>
        <p:spPr>
          <a:xfrm>
            <a:off x="3063300" y="3348250"/>
            <a:ext cx="1602901" cy="1446174"/>
          </a:xfrm>
          <a:prstGeom prst="rect">
            <a:avLst/>
          </a:prstGeom>
          <a:noFill/>
          <a:ln>
            <a:noFill/>
          </a:ln>
        </p:spPr>
      </p:pic>
      <p:pic>
        <p:nvPicPr>
          <p:cNvPr id="218" name="Google Shape;218;p25"/>
          <p:cNvPicPr preferRelativeResize="0"/>
          <p:nvPr/>
        </p:nvPicPr>
        <p:blipFill rotWithShape="1">
          <a:blip r:embed="rId6">
            <a:alphaModFix/>
          </a:blip>
          <a:srcRect l="127365" t="22671" r="-57003" b="52606"/>
          <a:stretch/>
        </p:blipFill>
        <p:spPr>
          <a:xfrm>
            <a:off x="6867500" y="1800200"/>
            <a:ext cx="1011601" cy="885525"/>
          </a:xfrm>
          <a:prstGeom prst="rect">
            <a:avLst/>
          </a:prstGeom>
          <a:noFill/>
          <a:ln>
            <a:noFill/>
          </a:ln>
        </p:spPr>
      </p:pic>
      <p:cxnSp>
        <p:nvCxnSpPr>
          <p:cNvPr id="219" name="Google Shape;219;p25"/>
          <p:cNvCxnSpPr/>
          <p:nvPr/>
        </p:nvCxnSpPr>
        <p:spPr>
          <a:xfrm rot="10800000" flipH="1">
            <a:off x="2279675" y="2129975"/>
            <a:ext cx="2571900" cy="178200"/>
          </a:xfrm>
          <a:prstGeom prst="straightConnector1">
            <a:avLst/>
          </a:prstGeom>
          <a:noFill/>
          <a:ln w="9525" cap="flat" cmpd="sng">
            <a:solidFill>
              <a:srgbClr val="000000"/>
            </a:solidFill>
            <a:prstDash val="solid"/>
            <a:round/>
            <a:headEnd type="none" w="med" len="med"/>
            <a:tailEnd type="none" w="med" len="med"/>
          </a:ln>
        </p:spPr>
      </p:cxnSp>
      <p:cxnSp>
        <p:nvCxnSpPr>
          <p:cNvPr id="220" name="Google Shape;220;p25"/>
          <p:cNvCxnSpPr/>
          <p:nvPr/>
        </p:nvCxnSpPr>
        <p:spPr>
          <a:xfrm flipH="1">
            <a:off x="1652675" y="954600"/>
            <a:ext cx="64200" cy="13677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25"/>
          <p:cNvCxnSpPr/>
          <p:nvPr/>
        </p:nvCxnSpPr>
        <p:spPr>
          <a:xfrm rot="10800000" flipH="1">
            <a:off x="5485450" y="1517300"/>
            <a:ext cx="2251200" cy="6270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25"/>
          <p:cNvCxnSpPr/>
          <p:nvPr/>
        </p:nvCxnSpPr>
        <p:spPr>
          <a:xfrm flipH="1">
            <a:off x="441600" y="947475"/>
            <a:ext cx="627000" cy="63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GUI:</a:t>
            </a:r>
            <a:endParaRPr/>
          </a:p>
        </p:txBody>
      </p:sp>
      <p:sp>
        <p:nvSpPr>
          <p:cNvPr id="228" name="Google Shape;228;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Other smaller things are still need to be implemented are:</a:t>
            </a:r>
            <a:endParaRPr dirty="0"/>
          </a:p>
          <a:p>
            <a:pPr marL="457200" lvl="0" indent="-311150" algn="l" rtl="0">
              <a:spcBef>
                <a:spcPts val="0"/>
              </a:spcBef>
              <a:spcAft>
                <a:spcPts val="0"/>
              </a:spcAft>
              <a:buSzPts val="1300"/>
              <a:buChar char="●"/>
            </a:pPr>
            <a:r>
              <a:rPr lang="en" dirty="0"/>
              <a:t>Sending click coordinates to the Monte Python section to process the schematic.</a:t>
            </a:r>
            <a:endParaRPr dirty="0"/>
          </a:p>
          <a:p>
            <a:pPr marL="457200" lvl="0" indent="-311150" algn="l" rtl="0">
              <a:spcBef>
                <a:spcPts val="0"/>
              </a:spcBef>
              <a:spcAft>
                <a:spcPts val="0"/>
              </a:spcAft>
              <a:buSzPts val="1300"/>
              <a:buChar char="●"/>
            </a:pPr>
            <a:r>
              <a:rPr lang="en" dirty="0"/>
              <a:t>Finalized svg drawings of all of the components</a:t>
            </a:r>
            <a:endParaRPr dirty="0"/>
          </a:p>
          <a:p>
            <a:pPr marL="457200" lvl="0" indent="-311150" algn="l" rtl="0">
              <a:spcBef>
                <a:spcPts val="0"/>
              </a:spcBef>
              <a:spcAft>
                <a:spcPts val="0"/>
              </a:spcAft>
              <a:buSzPts val="1300"/>
              <a:buChar char="●"/>
            </a:pPr>
            <a:r>
              <a:rPr lang="en" dirty="0"/>
              <a:t>Ability to change colors of lines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4048600" y="905275"/>
            <a:ext cx="4891426" cy="3332949"/>
          </a:xfrm>
          <a:prstGeom prst="rect">
            <a:avLst/>
          </a:prstGeom>
          <a:noFill/>
          <a:ln>
            <a:noFill/>
          </a:ln>
        </p:spPr>
      </p:pic>
      <p:sp>
        <p:nvSpPr>
          <p:cNvPr id="234" name="Google Shape;234;p27"/>
          <p:cNvSpPr txBox="1">
            <a:spLocks noGrp="1"/>
          </p:cNvSpPr>
          <p:nvPr>
            <p:ph type="title"/>
          </p:nvPr>
        </p:nvSpPr>
        <p:spPr>
          <a:xfrm>
            <a:off x="819150" y="1369425"/>
            <a:ext cx="3752700" cy="17370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Completed Items</a:t>
            </a:r>
            <a:endParaRPr sz="2000">
              <a:solidFill>
                <a:schemeClr val="dk2"/>
              </a:solidFill>
              <a:latin typeface="Calibri"/>
              <a:ea typeface="Calibri"/>
              <a:cs typeface="Calibri"/>
              <a:sym typeface="Calibri"/>
            </a:endParaRPr>
          </a:p>
          <a:p>
            <a:pPr marL="457200" lvl="0" indent="-355600" algn="l" rtl="0">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Partially completed items</a:t>
            </a:r>
            <a:endParaRPr sz="2000">
              <a:solidFill>
                <a:schemeClr val="dk2"/>
              </a:solidFill>
              <a:latin typeface="Calibri"/>
              <a:ea typeface="Calibri"/>
              <a:cs typeface="Calibri"/>
              <a:sym typeface="Calibri"/>
            </a:endParaRPr>
          </a:p>
          <a:p>
            <a:pPr marL="457200" lvl="0" indent="-355600" algn="l" rtl="0">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Items that still need to be</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Implemented</a:t>
            </a:r>
            <a:endParaRPr sz="2000">
              <a:solidFill>
                <a:srgbClr val="999999"/>
              </a:solidFill>
              <a:latin typeface="Calibri"/>
              <a:ea typeface="Calibri"/>
              <a:cs typeface="Calibri"/>
              <a:sym typeface="Calibri"/>
            </a:endParaRPr>
          </a:p>
        </p:txBody>
      </p:sp>
      <p:sp>
        <p:nvSpPr>
          <p:cNvPr id="235" name="Google Shape;235;p27"/>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
        <p:nvSpPr>
          <p:cNvPr id="236" name="Google Shape;236;p27"/>
          <p:cNvSpPr txBox="1"/>
          <p:nvPr/>
        </p:nvSpPr>
        <p:spPr>
          <a:xfrm>
            <a:off x="5783525" y="359925"/>
            <a:ext cx="96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237" name="Google Shape;237;p27"/>
          <p:cNvSpPr txBox="1"/>
          <p:nvPr/>
        </p:nvSpPr>
        <p:spPr>
          <a:xfrm>
            <a:off x="5481800" y="3745625"/>
            <a:ext cx="2386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hlink"/>
                </a:solidFill>
                <a:uFill>
                  <a:noFill/>
                </a:uFill>
                <a:latin typeface="Calibri"/>
                <a:ea typeface="Calibri"/>
                <a:cs typeface="Calibri"/>
                <a:sym typeface="Calibri"/>
                <a:hlinkClick r:id=""/>
              </a:rPr>
              <a:t>Class Diagram Link</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819150" y="1369425"/>
            <a:ext cx="6739800" cy="621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Completed items</a:t>
            </a:r>
            <a:endParaRPr sz="2000">
              <a:solidFill>
                <a:srgbClr val="000000"/>
              </a:solidFill>
              <a:latin typeface="Calibri"/>
              <a:ea typeface="Calibri"/>
              <a:cs typeface="Calibri"/>
              <a:sym typeface="Calibri"/>
            </a:endParaRPr>
          </a:p>
        </p:txBody>
      </p:sp>
      <p:sp>
        <p:nvSpPr>
          <p:cNvPr id="243" name="Google Shape;243;p28"/>
          <p:cNvSpPr txBox="1">
            <a:spLocks noGrp="1"/>
          </p:cNvSpPr>
          <p:nvPr>
            <p:ph type="body" idx="1"/>
          </p:nvPr>
        </p:nvSpPr>
        <p:spPr>
          <a:xfrm>
            <a:off x="819150" y="1990725"/>
            <a:ext cx="5835000" cy="1094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Adding and deleting components to a schematic instance.</a:t>
            </a:r>
            <a:endParaRPr/>
          </a:p>
          <a:p>
            <a:pPr marL="457200" lvl="0" indent="-311150" algn="l" rtl="0">
              <a:spcBef>
                <a:spcPts val="0"/>
              </a:spcBef>
              <a:spcAft>
                <a:spcPts val="0"/>
              </a:spcAft>
              <a:buSzPts val="1300"/>
              <a:buChar char="●"/>
            </a:pPr>
            <a:r>
              <a:rPr lang="en"/>
              <a:t>Connecting and disconnecting component pins.</a:t>
            </a:r>
            <a:endParaRPr/>
          </a:p>
          <a:p>
            <a:pPr marL="457200" lvl="0" indent="-311150" algn="l" rtl="0">
              <a:spcBef>
                <a:spcPts val="0"/>
              </a:spcBef>
              <a:spcAft>
                <a:spcPts val="0"/>
              </a:spcAft>
              <a:buSzPts val="1300"/>
              <a:buChar char="●"/>
            </a:pPr>
            <a:r>
              <a:rPr lang="en"/>
              <a:t>Adding and removing comments.</a:t>
            </a:r>
            <a:endParaRPr/>
          </a:p>
          <a:p>
            <a:pPr marL="457200" lvl="0" indent="-311150" algn="l" rtl="0">
              <a:spcBef>
                <a:spcPts val="0"/>
              </a:spcBef>
              <a:spcAft>
                <a:spcPts val="0"/>
              </a:spcAft>
              <a:buSzPts val="1300"/>
              <a:buChar char="●"/>
            </a:pPr>
            <a:r>
              <a:rPr lang="en"/>
              <a:t>Editing component labels.</a:t>
            </a:r>
            <a:endParaRPr/>
          </a:p>
        </p:txBody>
      </p:sp>
      <p:sp>
        <p:nvSpPr>
          <p:cNvPr id="244" name="Google Shape;244;p28"/>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819150" y="1369425"/>
            <a:ext cx="6739800" cy="621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chemeClr val="dk2"/>
              </a:buClr>
              <a:buSzPts val="2000"/>
              <a:buFont typeface="Calibri"/>
              <a:buAutoNum type="arabicPeriod" startAt="2"/>
            </a:pPr>
            <a:r>
              <a:rPr lang="en" sz="2000">
                <a:solidFill>
                  <a:schemeClr val="dk2"/>
                </a:solidFill>
                <a:latin typeface="Calibri"/>
                <a:ea typeface="Calibri"/>
                <a:cs typeface="Calibri"/>
                <a:sym typeface="Calibri"/>
              </a:rPr>
              <a:t>Partially completed items</a:t>
            </a:r>
            <a:endParaRPr sz="2000">
              <a:solidFill>
                <a:srgbClr val="000000"/>
              </a:solidFill>
              <a:latin typeface="Calibri"/>
              <a:ea typeface="Calibri"/>
              <a:cs typeface="Calibri"/>
              <a:sym typeface="Calibri"/>
            </a:endParaRPr>
          </a:p>
        </p:txBody>
      </p:sp>
      <p:sp>
        <p:nvSpPr>
          <p:cNvPr id="250" name="Google Shape;250;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Save and Load work for the Schematic class. However,</a:t>
            </a:r>
            <a:endParaRPr/>
          </a:p>
          <a:p>
            <a:pPr marL="914400" lvl="1" indent="-298450" algn="l" rtl="0">
              <a:spcBef>
                <a:spcPts val="0"/>
              </a:spcBef>
              <a:spcAft>
                <a:spcPts val="0"/>
              </a:spcAft>
              <a:buSzPts val="1100"/>
              <a:buChar char="○"/>
            </a:pPr>
            <a:r>
              <a:rPr lang="en"/>
              <a:t>save() just throws an error if the file already exists.</a:t>
            </a:r>
            <a:endParaRPr/>
          </a:p>
          <a:p>
            <a:pPr marL="914400" lvl="1" indent="-298450" algn="l" rtl="0">
              <a:spcBef>
                <a:spcPts val="0"/>
              </a:spcBef>
              <a:spcAft>
                <a:spcPts val="0"/>
              </a:spcAft>
              <a:buSzPts val="1100"/>
              <a:buChar char="○"/>
            </a:pPr>
            <a:r>
              <a:rPr lang="en"/>
              <a:t>load() just throws an error if the file doesn’t exist.</a:t>
            </a:r>
            <a:endParaRPr/>
          </a:p>
          <a:p>
            <a:pPr marL="457200" lvl="0" indent="-311150" algn="l" rtl="0">
              <a:spcBef>
                <a:spcPts val="0"/>
              </a:spcBef>
              <a:spcAft>
                <a:spcPts val="0"/>
              </a:spcAft>
              <a:buSzPts val="1300"/>
              <a:buChar char="●"/>
            </a:pPr>
            <a:r>
              <a:rPr lang="en"/>
              <a:t>Component svg images.</a:t>
            </a:r>
            <a:endParaRPr/>
          </a:p>
          <a:p>
            <a:pPr marL="457200" lvl="0" indent="-311150" algn="l" rtl="0">
              <a:spcBef>
                <a:spcPts val="0"/>
              </a:spcBef>
              <a:spcAft>
                <a:spcPts val="0"/>
              </a:spcAft>
              <a:buSzPts val="1300"/>
              <a:buChar char="●"/>
            </a:pPr>
            <a:r>
              <a:rPr lang="en"/>
              <a:t>The randomizing pin positions function can sometimes get stuck.</a:t>
            </a:r>
            <a:endParaRPr/>
          </a:p>
        </p:txBody>
      </p:sp>
      <p:sp>
        <p:nvSpPr>
          <p:cNvPr id="251" name="Google Shape;251;p29"/>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71736" y="1058775"/>
            <a:ext cx="6739800" cy="621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Font typeface="Calibri"/>
              <a:buAutoNum type="arabicPeriod" startAt="3"/>
            </a:pPr>
            <a:r>
              <a:rPr lang="en" sz="2000" dirty="0">
                <a:solidFill>
                  <a:srgbClr val="000000"/>
                </a:solidFill>
                <a:latin typeface="Calibri"/>
                <a:ea typeface="Calibri"/>
                <a:cs typeface="Calibri"/>
                <a:sym typeface="Calibri"/>
              </a:rPr>
              <a:t>Items that still need to be implemented</a:t>
            </a:r>
            <a:endParaRPr sz="2000" dirty="0">
              <a:solidFill>
                <a:srgbClr val="000000"/>
              </a:solidFill>
              <a:latin typeface="Calibri"/>
              <a:ea typeface="Calibri"/>
              <a:cs typeface="Calibri"/>
              <a:sym typeface="Calibri"/>
            </a:endParaRPr>
          </a:p>
        </p:txBody>
      </p:sp>
      <p:sp>
        <p:nvSpPr>
          <p:cNvPr id="257" name="Google Shape;257;p30"/>
          <p:cNvSpPr txBox="1">
            <a:spLocks noGrp="1"/>
          </p:cNvSpPr>
          <p:nvPr>
            <p:ph type="body" idx="1"/>
          </p:nvPr>
        </p:nvSpPr>
        <p:spPr>
          <a:xfrm>
            <a:off x="866564" y="1503045"/>
            <a:ext cx="7505700" cy="3184102"/>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sz="1400" dirty="0">
                <a:solidFill>
                  <a:srgbClr val="000000"/>
                </a:solidFill>
              </a:rPr>
              <a:t>Tying functions to the GUI.</a:t>
            </a:r>
            <a:endParaRPr sz="1400"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Create New, Open, Save, Save As          -&gt; </a:t>
            </a:r>
            <a:r>
              <a:rPr lang="en" sz="1200" b="1" dirty="0">
                <a:solidFill>
                  <a:srgbClr val="000000"/>
                </a:solidFill>
              </a:rPr>
              <a:t>Schematic.save(), Schematic.load(), and new Schematic()</a:t>
            </a:r>
            <a:endParaRPr sz="1200" b="1"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Create/Snip wire	-&gt; </a:t>
            </a:r>
            <a:r>
              <a:rPr lang="en" sz="1200" b="1" dirty="0">
                <a:solidFill>
                  <a:srgbClr val="000000"/>
                </a:solidFill>
              </a:rPr>
              <a:t>Schematic.add_connection() and Schematic.remove_connection()</a:t>
            </a:r>
            <a:endParaRPr sz="1200" b="1"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Add/Delete Component	-&gt; </a:t>
            </a:r>
            <a:r>
              <a:rPr lang="en" sz="1200" b="1" dirty="0">
                <a:solidFill>
                  <a:srgbClr val="000000"/>
                </a:solidFill>
              </a:rPr>
              <a:t>Schematic.add_component() and Schematic.remove_component()</a:t>
            </a:r>
            <a:endParaRPr sz="1200" b="1"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Add/Edit/Remove Comment	-&gt; </a:t>
            </a:r>
            <a:r>
              <a:rPr lang="en" sz="1200" b="1" dirty="0">
                <a:solidFill>
                  <a:srgbClr val="000000"/>
                </a:solidFill>
              </a:rPr>
              <a:t>Schematic.add_comment(), Schematic.edit_comment(), and	</a:t>
            </a:r>
            <a:r>
              <a:rPr lang="en" sz="1200" dirty="0">
                <a:solidFill>
                  <a:srgbClr val="000000"/>
                </a:solidFill>
              </a:rPr>
              <a:t>				</a:t>
            </a:r>
            <a:r>
              <a:rPr lang="en" sz="1200" b="1" dirty="0">
                <a:solidFill>
                  <a:srgbClr val="000000"/>
                </a:solidFill>
              </a:rPr>
              <a:t>Schematic.remove_comment()</a:t>
            </a:r>
            <a:endParaRPr sz="1200" b="1"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Edit Label	-&gt; </a:t>
            </a:r>
            <a:r>
              <a:rPr lang="en" sz="1200" b="1" dirty="0">
                <a:solidFill>
                  <a:srgbClr val="000000"/>
                </a:solidFill>
              </a:rPr>
              <a:t>Schematic.edit_label()</a:t>
            </a:r>
            <a:endParaRPr sz="1200" b="1"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Drag and Drop Component		-&gt; </a:t>
            </a:r>
            <a:r>
              <a:rPr lang="en" sz="1200" b="1" dirty="0">
                <a:solidFill>
                  <a:srgbClr val="000000"/>
                </a:solidFill>
              </a:rPr>
              <a:t>Schematic.draw()</a:t>
            </a:r>
            <a:endParaRPr sz="1200" b="1"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Schematic.draw()</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Clicking on a components’ pin in the schematic view.</a:t>
            </a:r>
            <a:endParaRPr sz="1400" dirty="0">
              <a:solidFill>
                <a:srgbClr val="000000"/>
              </a:solidFill>
            </a:endParaRPr>
          </a:p>
          <a:p>
            <a:pPr marL="914400" lvl="1" indent="-298450" algn="l" rtl="0">
              <a:spcBef>
                <a:spcPts val="0"/>
              </a:spcBef>
              <a:spcAft>
                <a:spcPts val="0"/>
              </a:spcAft>
              <a:buClr>
                <a:srgbClr val="000000"/>
              </a:buClr>
              <a:buSzPts val="1100"/>
              <a:buChar char="○"/>
            </a:pPr>
            <a:r>
              <a:rPr lang="en" sz="1200" dirty="0">
                <a:solidFill>
                  <a:srgbClr val="000000"/>
                </a:solidFill>
              </a:rPr>
              <a:t>Implementing a basic svg editor using an xml library</a:t>
            </a:r>
            <a:endParaRPr sz="12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A* and the auxiliary functions it uses.</a:t>
            </a:r>
            <a:endParaRPr sz="1400" dirty="0">
              <a:solidFill>
                <a:srgbClr val="000000"/>
              </a:solidFill>
            </a:endParaRPr>
          </a:p>
        </p:txBody>
      </p:sp>
      <p:sp>
        <p:nvSpPr>
          <p:cNvPr id="258" name="Google Shape;258;p30"/>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body" idx="1"/>
          </p:nvPr>
        </p:nvSpPr>
        <p:spPr>
          <a:xfrm>
            <a:off x="819150" y="1318016"/>
            <a:ext cx="2251200" cy="156586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GUI Issues:</a:t>
            </a:r>
            <a:endParaRPr dirty="0"/>
          </a:p>
          <a:p>
            <a:pPr marL="0" lvl="0" indent="0" algn="l" rtl="0">
              <a:spcBef>
                <a:spcPts val="1200"/>
              </a:spcBef>
              <a:spcAft>
                <a:spcPts val="0"/>
              </a:spcAft>
              <a:buNone/>
            </a:pPr>
            <a:r>
              <a:rPr lang="en" dirty="0"/>
              <a:t>Can’t integrate the coordinates and the drag and drop functionality together.</a:t>
            </a:r>
          </a:p>
          <a:p>
            <a:pPr marL="0" lvl="0" indent="0" algn="l" rtl="0">
              <a:spcBef>
                <a:spcPts val="1200"/>
              </a:spcBef>
              <a:spcAft>
                <a:spcPts val="0"/>
              </a:spcAft>
              <a:buNone/>
            </a:pPr>
            <a:endParaRPr lang="en" dirty="0"/>
          </a:p>
        </p:txBody>
      </p:sp>
      <p:sp>
        <p:nvSpPr>
          <p:cNvPr id="264" name="Google Shape;264;p31"/>
          <p:cNvSpPr txBox="1">
            <a:spLocks noGrp="1"/>
          </p:cNvSpPr>
          <p:nvPr>
            <p:ph type="title"/>
          </p:nvPr>
        </p:nvSpPr>
        <p:spPr>
          <a:xfrm>
            <a:off x="819150" y="621225"/>
            <a:ext cx="37530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Issues to the project:</a:t>
            </a:r>
            <a:endParaRPr>
              <a:latin typeface="Calibri"/>
              <a:ea typeface="Calibri"/>
              <a:cs typeface="Calibri"/>
              <a:sym typeface="Calibri"/>
            </a:endParaRPr>
          </a:p>
        </p:txBody>
      </p:sp>
      <p:sp>
        <p:nvSpPr>
          <p:cNvPr id="265" name="Google Shape;265;p31"/>
          <p:cNvSpPr txBox="1">
            <a:spLocks noGrp="1"/>
          </p:cNvSpPr>
          <p:nvPr>
            <p:ph type="body" idx="1"/>
          </p:nvPr>
        </p:nvSpPr>
        <p:spPr>
          <a:xfrm>
            <a:off x="6073650" y="1369425"/>
            <a:ext cx="2251200" cy="1264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u="sng" dirty="0"/>
              <a:t>Converter Issues:</a:t>
            </a:r>
            <a:endParaRPr b="1" u="sng" dirty="0"/>
          </a:p>
          <a:p>
            <a:pPr marL="0" lvl="0" indent="0" algn="l" rtl="0">
              <a:spcBef>
                <a:spcPts val="1200"/>
              </a:spcBef>
              <a:spcAft>
                <a:spcPts val="1200"/>
              </a:spcAft>
              <a:buNone/>
            </a:pPr>
            <a:r>
              <a:rPr lang="en" dirty="0"/>
              <a:t>Unclear how to specifically implement the mapping from grid space to a physical pcb.</a:t>
            </a:r>
            <a:endParaRPr dirty="0"/>
          </a:p>
        </p:txBody>
      </p:sp>
      <p:sp>
        <p:nvSpPr>
          <p:cNvPr id="266" name="Google Shape;266;p31"/>
          <p:cNvSpPr txBox="1">
            <a:spLocks noGrp="1"/>
          </p:cNvSpPr>
          <p:nvPr>
            <p:ph type="body" idx="1"/>
          </p:nvPr>
        </p:nvSpPr>
        <p:spPr>
          <a:xfrm>
            <a:off x="3446400" y="1318016"/>
            <a:ext cx="2251200" cy="96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Class Issues:</a:t>
            </a:r>
            <a:endParaRPr b="1" u="sng" dirty="0"/>
          </a:p>
          <a:p>
            <a:pPr marL="0" lvl="0" indent="0" algn="l" rtl="0">
              <a:spcBef>
                <a:spcPts val="1200"/>
              </a:spcBef>
              <a:spcAft>
                <a:spcPts val="1200"/>
              </a:spcAft>
              <a:buNone/>
            </a:pPr>
            <a:r>
              <a:rPr lang="en" dirty="0"/>
              <a:t>Communication with the GUI.</a:t>
            </a:r>
            <a:endParaRPr dirty="0"/>
          </a:p>
        </p:txBody>
      </p:sp>
      <p:sp>
        <p:nvSpPr>
          <p:cNvPr id="3" name="TextBox 2">
            <a:extLst>
              <a:ext uri="{FF2B5EF4-FFF2-40B4-BE49-F238E27FC236}">
                <a16:creationId xmlns:a16="http://schemas.microsoft.com/office/drawing/2014/main" id="{625962CF-1F5F-417B-97B1-B37E9FC32C56}"/>
              </a:ext>
            </a:extLst>
          </p:cNvPr>
          <p:cNvSpPr txBox="1"/>
          <p:nvPr/>
        </p:nvSpPr>
        <p:spPr>
          <a:xfrm>
            <a:off x="896815" y="2883877"/>
            <a:ext cx="6682154" cy="1538883"/>
          </a:xfrm>
          <a:prstGeom prst="rect">
            <a:avLst/>
          </a:prstGeom>
          <a:noFill/>
        </p:spPr>
        <p:txBody>
          <a:bodyPr wrap="square" rtlCol="0">
            <a:spAutoFit/>
          </a:bodyPr>
          <a:lstStyle/>
          <a:p>
            <a:pPr lvl="0">
              <a:spcBef>
                <a:spcPts val="1200"/>
              </a:spcBef>
            </a:pPr>
            <a:r>
              <a:rPr lang="en-US" b="1" u="sng" dirty="0"/>
              <a:t>Potential Fix for GUI:</a:t>
            </a:r>
          </a:p>
          <a:p>
            <a:pPr lvl="0">
              <a:spcBef>
                <a:spcPts val="1200"/>
              </a:spcBef>
            </a:pPr>
            <a:r>
              <a:rPr lang="en-US" dirty="0"/>
              <a:t>There is are classes in QT called </a:t>
            </a:r>
            <a:r>
              <a:rPr lang="en-US" dirty="0" err="1"/>
              <a:t>qGraphicsView</a:t>
            </a:r>
            <a:r>
              <a:rPr lang="en-US" dirty="0"/>
              <a:t> and </a:t>
            </a:r>
            <a:r>
              <a:rPr lang="en-US" dirty="0" err="1"/>
              <a:t>qGraphicsScene</a:t>
            </a:r>
            <a:r>
              <a:rPr lang="en-US" dirty="0"/>
              <a:t> that does most everything we need for the UI. It has a built-in canvas, allows objects to be easily added to a scene, and easy movement where every object has its own position.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819150" y="1347750"/>
            <a:ext cx="6847200" cy="2583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364"/>
              <a:t>All of the development for the GUI has been done using the PyQt library, and thus all GUI items are related to how PyQt is being utilized. </a:t>
            </a:r>
            <a:endParaRPr sz="2364"/>
          </a:p>
          <a:p>
            <a:pPr marL="457200" lvl="0" indent="-354091" algn="l" rtl="0">
              <a:spcBef>
                <a:spcPts val="1200"/>
              </a:spcBef>
              <a:spcAft>
                <a:spcPts val="0"/>
              </a:spcAft>
              <a:buSzPct val="100000"/>
              <a:buAutoNum type="arabicPeriod"/>
            </a:pPr>
            <a:r>
              <a:rPr lang="en" sz="2550"/>
              <a:t>Completed Items</a:t>
            </a:r>
            <a:endParaRPr sz="2550"/>
          </a:p>
          <a:p>
            <a:pPr marL="457200" lvl="0" indent="-354091" algn="l" rtl="0">
              <a:spcBef>
                <a:spcPts val="0"/>
              </a:spcBef>
              <a:spcAft>
                <a:spcPts val="0"/>
              </a:spcAft>
              <a:buSzPct val="100000"/>
              <a:buAutoNum type="arabicPeriod"/>
            </a:pPr>
            <a:r>
              <a:rPr lang="en" sz="2550"/>
              <a:t>Partially completed items</a:t>
            </a:r>
            <a:endParaRPr sz="2550"/>
          </a:p>
          <a:p>
            <a:pPr marL="457200" lvl="0" indent="-354091" algn="l" rtl="0">
              <a:spcBef>
                <a:spcPts val="0"/>
              </a:spcBef>
              <a:spcAft>
                <a:spcPts val="0"/>
              </a:spcAft>
              <a:buSzPct val="100000"/>
              <a:buAutoNum type="arabicPeriod"/>
            </a:pPr>
            <a:r>
              <a:rPr lang="en" sz="2550"/>
              <a:t>Items that still need to be implemented</a:t>
            </a:r>
            <a:endParaRPr sz="2550"/>
          </a:p>
          <a:p>
            <a:pPr marL="457200" lvl="0" indent="0" algn="l" rtl="0">
              <a:spcBef>
                <a:spcPts val="1200"/>
              </a:spcBef>
              <a:spcAft>
                <a:spcPts val="0"/>
              </a:spcAft>
              <a:buNone/>
            </a:pPr>
            <a:endParaRPr sz="2000"/>
          </a:p>
          <a:p>
            <a:pPr marL="0" lvl="0" indent="0" algn="l" rtl="0">
              <a:spcBef>
                <a:spcPts val="1200"/>
              </a:spcBef>
              <a:spcAft>
                <a:spcPts val="1200"/>
              </a:spcAft>
              <a:buNone/>
            </a:pPr>
            <a:endParaRPr/>
          </a:p>
        </p:txBody>
      </p:sp>
      <p:sp>
        <p:nvSpPr>
          <p:cNvPr id="135" name="Google Shape;135;p14"/>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6028975" y="2496150"/>
            <a:ext cx="2912599" cy="244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1369425"/>
            <a:ext cx="3209700" cy="62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Completed Items</a:t>
            </a:r>
            <a:endParaRPr sz="2000">
              <a:solidFill>
                <a:srgbClr val="000000"/>
              </a:solidFill>
              <a:latin typeface="Calibri"/>
              <a:ea typeface="Calibri"/>
              <a:cs typeface="Calibri"/>
              <a:sym typeface="Calibri"/>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initial portion of the GUI has been completed, where the window holding all of the buttons and elements will be located. This includes a “Design Page”, a “Convert Page”, and a “File Page”. Each of these pages are made of frames, and will include the various first-glance GUI elements.</a:t>
            </a:r>
            <a:endParaRPr/>
          </a:p>
          <a:p>
            <a:pPr marL="0" lvl="0" indent="0" algn="l" rtl="0">
              <a:spcBef>
                <a:spcPts val="1200"/>
              </a:spcBef>
              <a:spcAft>
                <a:spcPts val="1200"/>
              </a:spcAft>
              <a:buNone/>
            </a:pPr>
            <a:r>
              <a:rPr lang="en"/>
              <a:t>The following images have transitions between each one once the connected button is clicked.</a:t>
            </a:r>
            <a:endParaRPr/>
          </a:p>
        </p:txBody>
      </p:sp>
      <p:sp>
        <p:nvSpPr>
          <p:cNvPr id="143" name="Google Shape;143;p15"/>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9" name="Google Shape;149;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16"/>
          <p:cNvPicPr preferRelativeResize="0"/>
          <p:nvPr/>
        </p:nvPicPr>
        <p:blipFill rotWithShape="1">
          <a:blip r:embed="rId3">
            <a:alphaModFix/>
          </a:blip>
          <a:srcRect t="3566" b="3566"/>
          <a:stretch/>
        </p:blipFill>
        <p:spPr>
          <a:xfrm>
            <a:off x="188725" y="184950"/>
            <a:ext cx="8768125" cy="477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6" name="Google Shape;156;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7" name="Google Shape;157;p17"/>
          <p:cNvPicPr preferRelativeResize="0"/>
          <p:nvPr/>
        </p:nvPicPr>
        <p:blipFill rotWithShape="1">
          <a:blip r:embed="rId3">
            <a:alphaModFix/>
          </a:blip>
          <a:srcRect t="3332" b="3332"/>
          <a:stretch/>
        </p:blipFill>
        <p:spPr>
          <a:xfrm>
            <a:off x="188725" y="203550"/>
            <a:ext cx="8776249" cy="4809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3" name="Google Shape;163;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18"/>
          <p:cNvPicPr preferRelativeResize="0"/>
          <p:nvPr/>
        </p:nvPicPr>
        <p:blipFill rotWithShape="1">
          <a:blip r:embed="rId3">
            <a:alphaModFix/>
          </a:blip>
          <a:srcRect t="3789" b="3780"/>
          <a:stretch/>
        </p:blipFill>
        <p:spPr>
          <a:xfrm>
            <a:off x="173600" y="203550"/>
            <a:ext cx="8775099" cy="476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0" name="Google Shape;170;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19"/>
          <p:cNvPicPr preferRelativeResize="0"/>
          <p:nvPr/>
        </p:nvPicPr>
        <p:blipFill rotWithShape="1">
          <a:blip r:embed="rId3">
            <a:alphaModFix/>
          </a:blip>
          <a:srcRect t="3566" b="3557"/>
          <a:stretch/>
        </p:blipFill>
        <p:spPr>
          <a:xfrm>
            <a:off x="179450" y="178250"/>
            <a:ext cx="8777401" cy="477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1369425"/>
            <a:ext cx="4451400" cy="62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Calibri"/>
              <a:buAutoNum type="arabicPeriod" startAt="2"/>
            </a:pPr>
            <a:r>
              <a:rPr lang="en" sz="2000">
                <a:solidFill>
                  <a:srgbClr val="000000"/>
                </a:solidFill>
                <a:latin typeface="Calibri"/>
                <a:ea typeface="Calibri"/>
                <a:cs typeface="Calibri"/>
                <a:sym typeface="Calibri"/>
              </a:rPr>
              <a:t>Partially Completed Items</a:t>
            </a:r>
            <a:endParaRPr sz="2000">
              <a:solidFill>
                <a:srgbClr val="000000"/>
              </a:solidFill>
              <a:latin typeface="Calibri"/>
              <a:ea typeface="Calibri"/>
              <a:cs typeface="Calibri"/>
              <a:sym typeface="Calibri"/>
            </a:endParaRPr>
          </a:p>
        </p:txBody>
      </p:sp>
      <p:sp>
        <p:nvSpPr>
          <p:cNvPr id="177" name="Google Shape;177;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partially completed items include;</a:t>
            </a:r>
            <a:endParaRPr/>
          </a:p>
          <a:p>
            <a:pPr marL="457200" lvl="0" indent="-311150" algn="l" rtl="0">
              <a:spcBef>
                <a:spcPts val="1200"/>
              </a:spcBef>
              <a:spcAft>
                <a:spcPts val="0"/>
              </a:spcAft>
              <a:buSzPts val="1300"/>
              <a:buChar char="●"/>
            </a:pPr>
            <a:r>
              <a:rPr lang="en"/>
              <a:t>Drag and Drop</a:t>
            </a:r>
            <a:endParaRPr/>
          </a:p>
          <a:p>
            <a:pPr marL="457200" lvl="0" indent="-311150" algn="l" rtl="0">
              <a:spcBef>
                <a:spcPts val="0"/>
              </a:spcBef>
              <a:spcAft>
                <a:spcPts val="0"/>
              </a:spcAft>
              <a:buSzPts val="1300"/>
              <a:buChar char="●"/>
            </a:pPr>
            <a:r>
              <a:rPr lang="en"/>
              <a:t>Coordinate acquisition</a:t>
            </a:r>
            <a:endParaRPr/>
          </a:p>
          <a:p>
            <a:pPr marL="457200" lvl="0" indent="-311150" algn="l" rtl="0">
              <a:spcBef>
                <a:spcPts val="0"/>
              </a:spcBef>
              <a:spcAft>
                <a:spcPts val="0"/>
              </a:spcAft>
              <a:buSzPts val="1300"/>
              <a:buChar char="●"/>
            </a:pPr>
            <a:r>
              <a:rPr lang="en"/>
              <a:t>Canvas workspace</a:t>
            </a:r>
            <a:endParaRPr/>
          </a:p>
          <a:p>
            <a:pPr marL="0" lvl="0" indent="0" algn="l" rtl="0">
              <a:spcBef>
                <a:spcPts val="1200"/>
              </a:spcBef>
              <a:spcAft>
                <a:spcPts val="1200"/>
              </a:spcAft>
              <a:buNone/>
            </a:pPr>
            <a:r>
              <a:rPr lang="en"/>
              <a:t>These three items are all solutions to various needs of the GUI application, but need to integrated together.</a:t>
            </a:r>
            <a:endParaRPr/>
          </a:p>
        </p:txBody>
      </p:sp>
      <p:sp>
        <p:nvSpPr>
          <p:cNvPr id="178" name="Google Shape;178;p20"/>
          <p:cNvSpPr txBox="1">
            <a:spLocks noGrp="1"/>
          </p:cNvSpPr>
          <p:nvPr>
            <p:ph type="title"/>
          </p:nvPr>
        </p:nvSpPr>
        <p:spPr>
          <a:xfrm>
            <a:off x="819150" y="621225"/>
            <a:ext cx="1498500" cy="7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622750"/>
            <a:ext cx="4744800" cy="86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Drag and Drop Functionality</a:t>
            </a:r>
            <a:endParaRPr>
              <a:latin typeface="Calibri"/>
              <a:ea typeface="Calibri"/>
              <a:cs typeface="Calibri"/>
              <a:sym typeface="Calibri"/>
            </a:endParaRPr>
          </a:p>
        </p:txBody>
      </p:sp>
      <p:sp>
        <p:nvSpPr>
          <p:cNvPr id="184" name="Google Shape;184;p21"/>
          <p:cNvSpPr txBox="1">
            <a:spLocks noGrp="1"/>
          </p:cNvSpPr>
          <p:nvPr>
            <p:ph type="body" idx="1"/>
          </p:nvPr>
        </p:nvSpPr>
        <p:spPr>
          <a:xfrm>
            <a:off x="819150" y="1990725"/>
            <a:ext cx="3752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drag and drop functionality is done by creating a mouseClickedEvent and mouseDropEvent which helps to tell the object when to move and when not to move.</a:t>
            </a:r>
            <a:endParaRPr/>
          </a:p>
          <a:p>
            <a:pPr marL="0" lvl="0" indent="0" algn="l" rtl="0">
              <a:spcBef>
                <a:spcPts val="1200"/>
              </a:spcBef>
              <a:spcAft>
                <a:spcPts val="1200"/>
              </a:spcAft>
              <a:buNone/>
            </a:pPr>
            <a:r>
              <a:rPr lang="en"/>
              <a:t>This test on the right is just an example of some diodes than started on the left and have been dragged to the right freely.</a:t>
            </a:r>
            <a:endParaRPr/>
          </a:p>
        </p:txBody>
      </p:sp>
      <p:pic>
        <p:nvPicPr>
          <p:cNvPr id="185" name="Google Shape;185;p21"/>
          <p:cNvPicPr preferRelativeResize="0"/>
          <p:nvPr/>
        </p:nvPicPr>
        <p:blipFill>
          <a:blip r:embed="rId3">
            <a:alphaModFix/>
          </a:blip>
          <a:stretch>
            <a:fillRect/>
          </a:stretch>
        </p:blipFill>
        <p:spPr>
          <a:xfrm>
            <a:off x="4671875" y="1780475"/>
            <a:ext cx="4269299" cy="31557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815</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Arial</vt:lpstr>
      <vt:lpstr>Nunito</vt:lpstr>
      <vt:lpstr>Shift</vt:lpstr>
      <vt:lpstr>Circuit Designer Update</vt:lpstr>
      <vt:lpstr>GUI:</vt:lpstr>
      <vt:lpstr>Completed Items</vt:lpstr>
      <vt:lpstr>PowerPoint Presentation</vt:lpstr>
      <vt:lpstr>PowerPoint Presentation</vt:lpstr>
      <vt:lpstr>PowerPoint Presentation</vt:lpstr>
      <vt:lpstr>PowerPoint Presentation</vt:lpstr>
      <vt:lpstr>Partially Completed Items</vt:lpstr>
      <vt:lpstr>Drag and Drop Functionality</vt:lpstr>
      <vt:lpstr>Click Coordinate Functionality</vt:lpstr>
      <vt:lpstr>Canvas Workspace Functionality</vt:lpstr>
      <vt:lpstr>Items that still need to be implemented </vt:lpstr>
      <vt:lpstr>PowerPoint Presentation</vt:lpstr>
      <vt:lpstr>GUI:</vt:lpstr>
      <vt:lpstr>Completed Items Partially completed items Items that still need to be Implemented</vt:lpstr>
      <vt:lpstr>Completed items</vt:lpstr>
      <vt:lpstr>Partially completed items</vt:lpstr>
      <vt:lpstr>Items that still need to be implemented</vt:lpstr>
      <vt:lpstr>Issues to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Designer Update</dc:title>
  <dc:creator>Ken Shipley</dc:creator>
  <cp:lastModifiedBy>Ken Shipley</cp:lastModifiedBy>
  <cp:revision>3</cp:revision>
  <dcterms:modified xsi:type="dcterms:W3CDTF">2021-04-14T07:00:35Z</dcterms:modified>
</cp:coreProperties>
</file>