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dfEfMzBXlguI0gDyhYGk8tQu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c5cd03a7f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c5cd03a7f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c5cd03a7f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dc5cd03a7f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5cd03a7f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dc5cd03a7f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169eb4c5d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169eb4c5d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7169eb4c5d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c5cd03a7f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dc5cd03a7f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169eb4c5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7169eb4c5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169eb4c5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7169eb4c5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c5cd03a7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dc5cd03a7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169eb4c5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169eb4c5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7169eb4c5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c5cd03a7f_0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c5cd03a7f_0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dc5cd03a7f_0_2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dc5cd03a7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dc5cd03a7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c5cd03a7f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dc5cd03a7f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c5cd03a7f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dc5cd03a7f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c5cd03a7f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dc5cd03a7f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dc5cd03a7f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2dc5cd03a7f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c5cd03a7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dc5cd03a7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169eb4c5d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169eb4c5d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7169eb4c5d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c5cd03a7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dc5cd03a7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c5cd03a7f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dc5cd03a7f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c5cd03a7f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dc5cd03a7f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https://doi.org/10.1016/j.jcp.2005.05.023" TargetMode="External"/><Relationship Id="rId4" Type="http://schemas.openxmlformats.org/officeDocument/2006/relationships/hyperlink" Target="http://canvas.illinois.edu/courses/43321/files/folder/Computer%20Projects/CP3" TargetMode="External"/><Relationship Id="rId5" Type="http://schemas.openxmlformats.org/officeDocument/2006/relationships/hyperlink" Target="http://en.wikipedia.org/wiki/Zernike_polynomial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434650" y="1778000"/>
            <a:ext cx="11011500" cy="20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000">
                <a:latin typeface="Calibri"/>
                <a:ea typeface="Calibri"/>
                <a:cs typeface="Calibri"/>
                <a:sym typeface="Calibri"/>
              </a:rPr>
              <a:t>Heat Profile </a:t>
            </a:r>
            <a:r>
              <a:rPr lang="en-US" sz="7000"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sz="7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000">
                <a:latin typeface="Calibri"/>
                <a:ea typeface="Calibri"/>
                <a:cs typeface="Calibri"/>
                <a:sym typeface="Calibri"/>
              </a:rPr>
              <a:t>b/w Mesh and Functional Expansion Tally in a Pin Cell</a:t>
            </a:r>
            <a:endParaRPr sz="1600"/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3253196" y="3932238"/>
            <a:ext cx="568560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Joseph F. Specht IV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5/15/24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c5cd03a7f_0_143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dc5cd03a7f_0_143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20 Zernike FET</a:t>
            </a:r>
            <a:endParaRPr/>
          </a:p>
        </p:txBody>
      </p:sp>
      <p:pic>
        <p:nvPicPr>
          <p:cNvPr id="122" name="Google Shape;122;g2dc5cd03a7f_0_143"/>
          <p:cNvPicPr preferRelativeResize="0"/>
          <p:nvPr/>
        </p:nvPicPr>
        <p:blipFill rotWithShape="1">
          <a:blip r:embed="rId3">
            <a:alphaModFix/>
          </a:blip>
          <a:srcRect b="209" l="0" r="0" t="219"/>
          <a:stretch/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dc5cd03a7f_0_143"/>
          <p:cNvPicPr preferRelativeResize="0"/>
          <p:nvPr/>
        </p:nvPicPr>
        <p:blipFill rotWithShape="1">
          <a:blip r:embed="rId4">
            <a:alphaModFix/>
          </a:blip>
          <a:srcRect b="248" l="0" r="0" t="248"/>
          <a:stretch/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dc5cd03a7f_0_143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dc5cd03a7f_0_143"/>
          <p:cNvPicPr preferRelativeResize="0"/>
          <p:nvPr/>
        </p:nvPicPr>
        <p:blipFill rotWithShape="1">
          <a:blip r:embed="rId6">
            <a:alphaModFix/>
          </a:blip>
          <a:srcRect b="59" l="0" r="0" t="59"/>
          <a:stretch/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2dc5cd03a7f_0_143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dc5cd03a7f_0_143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2dc5cd03a7f_0_143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c5cd03a7f_0_167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dc5cd03a7f_0_167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30 Zernike FET</a:t>
            </a:r>
            <a:endParaRPr/>
          </a:p>
        </p:txBody>
      </p:sp>
      <p:pic>
        <p:nvPicPr>
          <p:cNvPr id="135" name="Google Shape;135;g2dc5cd03a7f_0_167"/>
          <p:cNvPicPr preferRelativeResize="0"/>
          <p:nvPr/>
        </p:nvPicPr>
        <p:blipFill rotWithShape="1">
          <a:blip r:embed="rId3">
            <a:alphaModFix/>
          </a:blip>
          <a:srcRect b="209" l="0" r="0" t="219"/>
          <a:stretch/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dc5cd03a7f_0_167"/>
          <p:cNvPicPr preferRelativeResize="0"/>
          <p:nvPr/>
        </p:nvPicPr>
        <p:blipFill rotWithShape="1">
          <a:blip r:embed="rId4">
            <a:alphaModFix/>
          </a:blip>
          <a:srcRect b="248" l="0" r="0" t="248"/>
          <a:stretch/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2dc5cd03a7f_0_167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dc5cd03a7f_0_167"/>
          <p:cNvPicPr preferRelativeResize="0"/>
          <p:nvPr/>
        </p:nvPicPr>
        <p:blipFill rotWithShape="1">
          <a:blip r:embed="rId6">
            <a:alphaModFix/>
          </a:blip>
          <a:srcRect b="59" l="0" r="0" t="59"/>
          <a:stretch/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dc5cd03a7f_0_167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dc5cd03a7f_0_167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dc5cd03a7f_0_167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c5cd03a7f_0_11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Comparison: Zernike (p=1e5) vs Mesh</a:t>
            </a:r>
            <a:endParaRPr/>
          </a:p>
        </p:txBody>
      </p:sp>
      <p:pic>
        <p:nvPicPr>
          <p:cNvPr id="147" name="Google Shape;147;g2dc5cd03a7f_0_111"/>
          <p:cNvPicPr preferRelativeResize="0"/>
          <p:nvPr/>
        </p:nvPicPr>
        <p:blipFill rotWithShape="1">
          <a:blip r:embed="rId3">
            <a:alphaModFix/>
          </a:blip>
          <a:srcRect b="3711" l="10899" r="8422" t="9969"/>
          <a:stretch/>
        </p:blipFill>
        <p:spPr>
          <a:xfrm>
            <a:off x="7691075" y="2638514"/>
            <a:ext cx="4122150" cy="33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dc5cd03a7f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90825"/>
            <a:ext cx="2807666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dc5cd03a7f_0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73525"/>
            <a:ext cx="2807666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dc5cd03a7f_0_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61624" y="1843225"/>
            <a:ext cx="279715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dc5cd03a7f_0_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1624" y="3856788"/>
            <a:ext cx="279715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dc5cd03a7f_0_111"/>
          <p:cNvSpPr txBox="1"/>
          <p:nvPr/>
        </p:nvSpPr>
        <p:spPr>
          <a:xfrm>
            <a:off x="2348325" y="1843225"/>
            <a:ext cx="1281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 = 5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dc5cd03a7f_0_111"/>
          <p:cNvSpPr txBox="1"/>
          <p:nvPr/>
        </p:nvSpPr>
        <p:spPr>
          <a:xfrm>
            <a:off x="2348325" y="3946350"/>
            <a:ext cx="1281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 = 10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dc5cd03a7f_0_111"/>
          <p:cNvSpPr txBox="1"/>
          <p:nvPr/>
        </p:nvSpPr>
        <p:spPr>
          <a:xfrm>
            <a:off x="3420025" y="3082950"/>
            <a:ext cx="1281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 = 20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dc5cd03a7f_0_111"/>
          <p:cNvSpPr txBox="1"/>
          <p:nvPr/>
        </p:nvSpPr>
        <p:spPr>
          <a:xfrm>
            <a:off x="3420025" y="5167175"/>
            <a:ext cx="12810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 = 30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dc5cd03a7f_0_111"/>
          <p:cNvSpPr txBox="1"/>
          <p:nvPr/>
        </p:nvSpPr>
        <p:spPr>
          <a:xfrm>
            <a:off x="7820300" y="1690825"/>
            <a:ext cx="3863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50 x 50 Mesh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(p = 1e3)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169eb4c5d_0_50"/>
          <p:cNvSpPr txBox="1"/>
          <p:nvPr>
            <p:ph type="ctrTitle"/>
          </p:nvPr>
        </p:nvSpPr>
        <p:spPr>
          <a:xfrm>
            <a:off x="471340" y="1122363"/>
            <a:ext cx="5785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163" name="Google Shape;163;g27169eb4c5d_0_50"/>
          <p:cNvSpPr txBox="1"/>
          <p:nvPr>
            <p:ph idx="1" type="subTitle"/>
          </p:nvPr>
        </p:nvSpPr>
        <p:spPr>
          <a:xfrm>
            <a:off x="471340" y="3602038"/>
            <a:ext cx="57858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c5cd03a7f_0_191"/>
          <p:cNvSpPr txBox="1"/>
          <p:nvPr/>
        </p:nvSpPr>
        <p:spPr>
          <a:xfrm>
            <a:off x="709625" y="1690825"/>
            <a:ext cx="6116100" cy="4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Expected heat distribution is circular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Higher order Zernike Polynomials have much finer detail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not needed for such a simple heat distribution profile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Zernike Polynomials with higher order “steal” the counts from those with lower order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dc5cd03a7f_0_19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Heuristic Argument</a:t>
            </a:r>
            <a:endParaRPr/>
          </a:p>
        </p:txBody>
      </p:sp>
      <p:pic>
        <p:nvPicPr>
          <p:cNvPr id="170" name="Google Shape;170;g2dc5cd03a7f_0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200" y="1479800"/>
            <a:ext cx="4893976" cy="4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2dc5cd03a7f_0_191"/>
          <p:cNvSpPr txBox="1"/>
          <p:nvPr/>
        </p:nvSpPr>
        <p:spPr>
          <a:xfrm>
            <a:off x="11489075" y="3179400"/>
            <a:ext cx="515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169eb4c5d_0_1"/>
          <p:cNvSpPr txBox="1"/>
          <p:nvPr/>
        </p:nvSpPr>
        <p:spPr>
          <a:xfrm>
            <a:off x="6096000" y="1690825"/>
            <a:ext cx="5334000" cy="3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At o = 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 statistical error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 truncation error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At o = ∞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 statistical error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 truncation error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7169eb4c5d_0_1"/>
          <p:cNvSpPr txBox="1"/>
          <p:nvPr/>
        </p:nvSpPr>
        <p:spPr>
          <a:xfrm>
            <a:off x="709625" y="1690825"/>
            <a:ext cx="5907000" cy="4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Two competing effects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statistical error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splitting counts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↑ as order ↑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truncation error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finite number of terms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↓ as order ↑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7169eb4c5d_0_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Types of Error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169eb4c5d_0_15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Ratio of Errors</a:t>
            </a:r>
            <a:endParaRPr/>
          </a:p>
        </p:txBody>
      </p:sp>
      <p:sp>
        <p:nvSpPr>
          <p:cNvPr id="184" name="Google Shape;184;g27169eb4c5d_0_15"/>
          <p:cNvSpPr txBox="1"/>
          <p:nvPr/>
        </p:nvSpPr>
        <p:spPr>
          <a:xfrm>
            <a:off x="709625" y="1690825"/>
            <a:ext cx="5334000" cy="4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Ratio of increase in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statistical error to decrease in truncation error for the n</a:t>
            </a:r>
            <a:r>
              <a:rPr baseline="30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If ratio is: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≪1, include term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≫1, reject term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≅1, consider term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27169eb4c5d_0_15"/>
          <p:cNvPicPr preferRelativeResize="0"/>
          <p:nvPr/>
        </p:nvPicPr>
        <p:blipFill rotWithShape="1">
          <a:blip r:embed="rId3">
            <a:alphaModFix/>
          </a:blip>
          <a:srcRect b="15204" l="0" r="0" t="12221"/>
          <a:stretch/>
        </p:blipFill>
        <p:spPr>
          <a:xfrm>
            <a:off x="7019100" y="2914325"/>
            <a:ext cx="2076775" cy="102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7169eb4c5d_0_15"/>
          <p:cNvSpPr txBox="1"/>
          <p:nvPr/>
        </p:nvSpPr>
        <p:spPr>
          <a:xfrm>
            <a:off x="7782988" y="3798750"/>
            <a:ext cx="549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c5cd03a7f_0_45"/>
          <p:cNvSpPr txBox="1"/>
          <p:nvPr/>
        </p:nvSpPr>
        <p:spPr>
          <a:xfrm>
            <a:off x="709625" y="1481550"/>
            <a:ext cx="110586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[1]	Griesheimer, David P., et al. “Convergence properties of Monte Carlo functional expansion tallies.” Journal of Computational Physics, vol. 211, no. 1, 1 Jan. 2006, pp. 129–153,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https://doi.org/https://doi.org/10.1016/j.jcp.2005.05.023</a:t>
            </a: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[2]	Novak, April. “NPRE 455: Computer Project 3.” Canvas, 8 Apr. 2024,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canvas.illinois.edu/courses/43321/files/folder/Computer%20Projects/CP3</a:t>
            </a: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[3</a:t>
            </a: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] 	“Zernike Polynomials.” Wikipedia, Wikimedia Foundation, 16 Apr. 2024,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en.wikipedia.org/wiki/Zernike_polynomials</a:t>
            </a: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dc5cd03a7f_0_45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169eb4c5d_0_24"/>
          <p:cNvSpPr txBox="1"/>
          <p:nvPr>
            <p:ph type="ctrTitle"/>
          </p:nvPr>
        </p:nvSpPr>
        <p:spPr>
          <a:xfrm>
            <a:off x="471340" y="1122363"/>
            <a:ext cx="5785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Questions?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c5cd03a7f_0_229"/>
          <p:cNvSpPr txBox="1"/>
          <p:nvPr>
            <p:ph type="ctrTitle"/>
          </p:nvPr>
        </p:nvSpPr>
        <p:spPr>
          <a:xfrm>
            <a:off x="471340" y="1122363"/>
            <a:ext cx="5785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dc5cd03a7f_0_15"/>
          <p:cNvSpPr txBox="1"/>
          <p:nvPr/>
        </p:nvSpPr>
        <p:spPr>
          <a:xfrm>
            <a:off x="7265825" y="4991050"/>
            <a:ext cx="4926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Heat Map using a simple mesh tally with dimensions of 50x50.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2dc5cd03a7f_0_15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Overview</a:t>
            </a:r>
            <a:endParaRPr/>
          </a:p>
        </p:txBody>
      </p:sp>
      <p:pic>
        <p:nvPicPr>
          <p:cNvPr id="41" name="Google Shape;41;g2dc5cd03a7f_0_15"/>
          <p:cNvPicPr preferRelativeResize="0"/>
          <p:nvPr/>
        </p:nvPicPr>
        <p:blipFill rotWithShape="1">
          <a:blip r:embed="rId3">
            <a:alphaModFix/>
          </a:blip>
          <a:srcRect b="3689" l="10440" r="8751" t="9692"/>
          <a:stretch/>
        </p:blipFill>
        <p:spPr>
          <a:xfrm>
            <a:off x="7265825" y="1030775"/>
            <a:ext cx="4926174" cy="396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dc5cd03a7f_0_15"/>
          <p:cNvSpPr txBox="1"/>
          <p:nvPr/>
        </p:nvSpPr>
        <p:spPr>
          <a:xfrm>
            <a:off x="709625" y="1690825"/>
            <a:ext cx="65562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Modeling a pin cell using OpenMC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Comparison of heat distribution profiles between histogram tally (simple mesh) and functional expansion tallies (FETs)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Plotting recoverable energy production rate due to fission (kappa-fission)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Using Zernike Polynomials for functional expansion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c5cd03a7f_0_131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dc5cd03a7f_0_13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15 Zernike FET</a:t>
            </a:r>
            <a:endParaRPr/>
          </a:p>
        </p:txBody>
      </p:sp>
      <p:pic>
        <p:nvPicPr>
          <p:cNvPr id="211" name="Google Shape;211;g2dc5cd03a7f_0_131"/>
          <p:cNvPicPr preferRelativeResize="0"/>
          <p:nvPr/>
        </p:nvPicPr>
        <p:blipFill rotWithShape="1">
          <a:blip r:embed="rId3">
            <a:alphaModFix/>
          </a:blip>
          <a:srcRect b="209" l="0" r="0" t="219"/>
          <a:stretch/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dc5cd03a7f_0_131"/>
          <p:cNvPicPr preferRelativeResize="0"/>
          <p:nvPr/>
        </p:nvPicPr>
        <p:blipFill rotWithShape="1">
          <a:blip r:embed="rId4">
            <a:alphaModFix/>
          </a:blip>
          <a:srcRect b="248" l="0" r="0" t="248"/>
          <a:stretch/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dc5cd03a7f_0_131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dc5cd03a7f_0_131"/>
          <p:cNvPicPr preferRelativeResize="0"/>
          <p:nvPr/>
        </p:nvPicPr>
        <p:blipFill rotWithShape="1">
          <a:blip r:embed="rId6">
            <a:alphaModFix/>
          </a:blip>
          <a:srcRect b="59" l="0" r="0" t="59"/>
          <a:stretch/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dc5cd03a7f_0_131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dc5cd03a7f_0_131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dc5cd03a7f_0_131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c5cd03a7f_0_155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dc5cd03a7f_0_155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25 Zernike FET</a:t>
            </a:r>
            <a:endParaRPr/>
          </a:p>
        </p:txBody>
      </p:sp>
      <p:pic>
        <p:nvPicPr>
          <p:cNvPr id="224" name="Google Shape;224;g2dc5cd03a7f_0_155"/>
          <p:cNvPicPr preferRelativeResize="0"/>
          <p:nvPr/>
        </p:nvPicPr>
        <p:blipFill rotWithShape="1">
          <a:blip r:embed="rId3">
            <a:alphaModFix/>
          </a:blip>
          <a:srcRect b="209" l="0" r="0" t="219"/>
          <a:stretch/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dc5cd03a7f_0_155"/>
          <p:cNvPicPr preferRelativeResize="0"/>
          <p:nvPr/>
        </p:nvPicPr>
        <p:blipFill rotWithShape="1">
          <a:blip r:embed="rId4">
            <a:alphaModFix/>
          </a:blip>
          <a:srcRect b="248" l="0" r="0" t="248"/>
          <a:stretch/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g2dc5cd03a7f_0_155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dc5cd03a7f_0_155"/>
          <p:cNvPicPr preferRelativeResize="0"/>
          <p:nvPr/>
        </p:nvPicPr>
        <p:blipFill rotWithShape="1">
          <a:blip r:embed="rId6">
            <a:alphaModFix/>
          </a:blip>
          <a:srcRect b="59" l="0" r="0" t="59"/>
          <a:stretch/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dc5cd03a7f_0_155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dc5cd03a7f_0_155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dc5cd03a7f_0_155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c5cd03a7f_0_179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dc5cd03a7f_0_179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35 Zernike FET</a:t>
            </a:r>
            <a:endParaRPr/>
          </a:p>
        </p:txBody>
      </p:sp>
      <p:pic>
        <p:nvPicPr>
          <p:cNvPr id="237" name="Google Shape;237;g2dc5cd03a7f_0_179"/>
          <p:cNvPicPr preferRelativeResize="0"/>
          <p:nvPr/>
        </p:nvPicPr>
        <p:blipFill rotWithShape="1">
          <a:blip r:embed="rId3">
            <a:alphaModFix/>
          </a:blip>
          <a:srcRect b="209" l="0" r="0" t="219"/>
          <a:stretch/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2dc5cd03a7f_0_179"/>
          <p:cNvPicPr preferRelativeResize="0"/>
          <p:nvPr/>
        </p:nvPicPr>
        <p:blipFill rotWithShape="1">
          <a:blip r:embed="rId4">
            <a:alphaModFix/>
          </a:blip>
          <a:srcRect b="248" l="0" r="0" t="248"/>
          <a:stretch/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2dc5cd03a7f_0_179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2dc5cd03a7f_0_179"/>
          <p:cNvPicPr preferRelativeResize="0"/>
          <p:nvPr/>
        </p:nvPicPr>
        <p:blipFill rotWithShape="1">
          <a:blip r:embed="rId6">
            <a:alphaModFix/>
          </a:blip>
          <a:srcRect b="59" l="0" r="0" t="59"/>
          <a:stretch/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dc5cd03a7f_0_179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dc5cd03a7f_0_179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dc5cd03a7f_0_179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dc5cd03a7f_0_202"/>
          <p:cNvSpPr txBox="1"/>
          <p:nvPr/>
        </p:nvSpPr>
        <p:spPr>
          <a:xfrm>
            <a:off x="1086688" y="5071050"/>
            <a:ext cx="27207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Pin Cell Parameters [2]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g2dc5cd03a7f_0_202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Pin Cell</a:t>
            </a:r>
            <a:endParaRPr/>
          </a:p>
        </p:txBody>
      </p:sp>
      <p:pic>
        <p:nvPicPr>
          <p:cNvPr id="49" name="Google Shape;49;g2dc5cd03a7f_0_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6" y="1690826"/>
            <a:ext cx="3474826" cy="33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g2dc5cd03a7f_0_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7124" y="2648175"/>
            <a:ext cx="3451405" cy="32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2dc5cd03a7f_0_2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2570" y="2648175"/>
            <a:ext cx="3451405" cy="322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2dc5cd03a7f_0_202"/>
          <p:cNvSpPr txBox="1"/>
          <p:nvPr/>
        </p:nvSpPr>
        <p:spPr>
          <a:xfrm>
            <a:off x="4600125" y="1626425"/>
            <a:ext cx="36654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Axial Cross Section: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[x] = cm, [z] = cm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2dc5cd03a7f_0_202"/>
          <p:cNvSpPr txBox="1"/>
          <p:nvPr/>
        </p:nvSpPr>
        <p:spPr>
          <a:xfrm>
            <a:off x="8186075" y="1626425"/>
            <a:ext cx="38244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Radial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Cross Section: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[x] = cm, [y] = cm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2dc5cd03a7f_0_202"/>
          <p:cNvSpPr txBox="1"/>
          <p:nvPr/>
        </p:nvSpPr>
        <p:spPr>
          <a:xfrm>
            <a:off x="5647313" y="3131250"/>
            <a:ext cx="12624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UO</a:t>
            </a:r>
            <a:r>
              <a:rPr baseline="-25000"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Clad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Zr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Moderator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aseline="-25000"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55;g2dc5cd03a7f_0_202"/>
          <p:cNvCxnSpPr/>
          <p:nvPr/>
        </p:nvCxnSpPr>
        <p:spPr>
          <a:xfrm>
            <a:off x="6507113" y="3509400"/>
            <a:ext cx="70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g2dc5cd03a7f_0_202"/>
          <p:cNvCxnSpPr/>
          <p:nvPr/>
        </p:nvCxnSpPr>
        <p:spPr>
          <a:xfrm>
            <a:off x="6536025" y="4266125"/>
            <a:ext cx="9336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g2dc5cd03a7f_0_202"/>
          <p:cNvCxnSpPr/>
          <p:nvPr/>
        </p:nvCxnSpPr>
        <p:spPr>
          <a:xfrm>
            <a:off x="6568225" y="4974475"/>
            <a:ext cx="11109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4294967295" type="title"/>
          </p:nvPr>
        </p:nvSpPr>
        <p:spPr>
          <a:xfrm>
            <a:off x="709613" y="365125"/>
            <a:ext cx="11482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Zernike Polynomials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709625" y="1771200"/>
            <a:ext cx="7614600" cy="36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Set of polynomials that are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orthogonal over the unit circle (1 = x</a:t>
            </a:r>
            <a:r>
              <a:rPr baseline="30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+ y</a:t>
            </a:r>
            <a:r>
              <a:rPr baseline="30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Even: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Odd: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Only for even n - m, otherwise R = 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75" y="3157825"/>
            <a:ext cx="3255264" cy="48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450" y="4080700"/>
            <a:ext cx="5133925" cy="11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2775" y="3566525"/>
            <a:ext cx="3255264" cy="5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6890200" y="3012925"/>
            <a:ext cx="23988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⍴ = radius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n,m∈ℤ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n≥m≥0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φ =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azimuthal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angle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590050" y="4555900"/>
            <a:ext cx="563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c5cd03a7f_0_23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Zernike Polynomials</a:t>
            </a:r>
            <a:endParaRPr/>
          </a:p>
        </p:txBody>
      </p:sp>
      <p:pic>
        <p:nvPicPr>
          <p:cNvPr id="74" name="Google Shape;74;g2dc5cd03a7f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050" y="1528100"/>
            <a:ext cx="4893976" cy="4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2dc5cd03a7f_0_23"/>
          <p:cNvSpPr txBox="1"/>
          <p:nvPr/>
        </p:nvSpPr>
        <p:spPr>
          <a:xfrm>
            <a:off x="5897400" y="1528100"/>
            <a:ext cx="6294600" cy="23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First 21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Zernike Polynomials [3]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ordered: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vertically by radial degree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horizontally by azimuthal degree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169eb4c5d_0_44"/>
          <p:cNvSpPr txBox="1"/>
          <p:nvPr>
            <p:ph type="ctrTitle"/>
          </p:nvPr>
        </p:nvSpPr>
        <p:spPr>
          <a:xfrm>
            <a:off x="471340" y="1122363"/>
            <a:ext cx="5785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Heat Distribution Profiles</a:t>
            </a:r>
            <a:endParaRPr/>
          </a:p>
        </p:txBody>
      </p:sp>
      <p:sp>
        <p:nvSpPr>
          <p:cNvPr id="82" name="Google Shape;82;g27169eb4c5d_0_44"/>
          <p:cNvSpPr txBox="1"/>
          <p:nvPr>
            <p:ph idx="1" type="subTitle"/>
          </p:nvPr>
        </p:nvSpPr>
        <p:spPr>
          <a:xfrm>
            <a:off x="471340" y="3602038"/>
            <a:ext cx="57858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5cd03a7f_0_53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Simple Mesh Heat Map</a:t>
            </a:r>
            <a:endParaRPr/>
          </a:p>
        </p:txBody>
      </p:sp>
      <p:sp>
        <p:nvSpPr>
          <p:cNvPr id="88" name="Google Shape;88;g2dc5cd03a7f_0_53"/>
          <p:cNvSpPr txBox="1"/>
          <p:nvPr/>
        </p:nvSpPr>
        <p:spPr>
          <a:xfrm>
            <a:off x="709625" y="1690825"/>
            <a:ext cx="10494900" cy="3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Inactive Batches = 200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Total Batches = 400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-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(same for functional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expansion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Particles per Batch = 1000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2dc5cd03a7f_0_53"/>
          <p:cNvPicPr preferRelativeResize="0"/>
          <p:nvPr/>
        </p:nvPicPr>
        <p:blipFill rotWithShape="1">
          <a:blip r:embed="rId3">
            <a:alphaModFix/>
          </a:blip>
          <a:srcRect b="4696" l="8966" r="0" t="8656"/>
          <a:stretch/>
        </p:blipFill>
        <p:spPr>
          <a:xfrm>
            <a:off x="6096000" y="1561575"/>
            <a:ext cx="5976301" cy="42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c5cd03a7f_0_58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dc5cd03a7f_0_58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5 </a:t>
            </a:r>
            <a:r>
              <a:rPr lang="en-US"/>
              <a:t>Zernike FET</a:t>
            </a:r>
            <a:endParaRPr/>
          </a:p>
        </p:txBody>
      </p:sp>
      <p:pic>
        <p:nvPicPr>
          <p:cNvPr id="96" name="Google Shape;96;g2dc5cd03a7f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dc5cd03a7f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dc5cd03a7f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dc5cd03a7f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dc5cd03a7f_0_58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dc5cd03a7f_0_58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dc5cd03a7f_0_58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5cd03a7f_0_119"/>
          <p:cNvSpPr txBox="1"/>
          <p:nvPr/>
        </p:nvSpPr>
        <p:spPr>
          <a:xfrm>
            <a:off x="9165650" y="4427575"/>
            <a:ext cx="2076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dc5cd03a7f_0_119"/>
          <p:cNvSpPr txBox="1"/>
          <p:nvPr/>
        </p:nvSpPr>
        <p:spPr>
          <a:xfrm>
            <a:off x="64517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2dc5cd03a7f_0_119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Order 10 Zernike FET</a:t>
            </a:r>
            <a:endParaRPr/>
          </a:p>
        </p:txBody>
      </p:sp>
      <p:pic>
        <p:nvPicPr>
          <p:cNvPr id="110" name="Google Shape;110;g2dc5cd03a7f_0_119"/>
          <p:cNvPicPr preferRelativeResize="0"/>
          <p:nvPr/>
        </p:nvPicPr>
        <p:blipFill rotWithShape="1">
          <a:blip r:embed="rId3">
            <a:alphaModFix/>
          </a:blip>
          <a:srcRect b="209" l="0" r="0" t="219"/>
          <a:stretch/>
        </p:blipFill>
        <p:spPr>
          <a:xfrm>
            <a:off x="0" y="2141563"/>
            <a:ext cx="3061253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dc5cd03a7f_0_119"/>
          <p:cNvPicPr preferRelativeResize="0"/>
          <p:nvPr/>
        </p:nvPicPr>
        <p:blipFill rotWithShape="1">
          <a:blip r:embed="rId4">
            <a:alphaModFix/>
          </a:blip>
          <a:srcRect b="248" l="0" r="0" t="248"/>
          <a:stretch/>
        </p:blipFill>
        <p:spPr>
          <a:xfrm>
            <a:off x="2895837" y="2141575"/>
            <a:ext cx="306324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dc5cd03a7f_0_119"/>
          <p:cNvPicPr preferRelativeResize="0"/>
          <p:nvPr/>
        </p:nvPicPr>
        <p:blipFill rotWithShape="1">
          <a:blip r:embed="rId5">
            <a:alphaModFix/>
          </a:blip>
          <a:srcRect b="59" l="0" r="0" t="59"/>
          <a:stretch/>
        </p:blipFill>
        <p:spPr>
          <a:xfrm>
            <a:off x="5791650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dc5cd03a7f_0_119"/>
          <p:cNvPicPr preferRelativeResize="0"/>
          <p:nvPr/>
        </p:nvPicPr>
        <p:blipFill rotWithShape="1">
          <a:blip r:embed="rId6">
            <a:alphaModFix/>
          </a:blip>
          <a:srcRect b="59" l="0" r="0" t="59"/>
          <a:stretch/>
        </p:blipFill>
        <p:spPr>
          <a:xfrm>
            <a:off x="8678188" y="2141575"/>
            <a:ext cx="305181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dc5cd03a7f_0_119"/>
          <p:cNvSpPr txBox="1"/>
          <p:nvPr/>
        </p:nvSpPr>
        <p:spPr>
          <a:xfrm>
            <a:off x="3542000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2dc5cd03a7f_0_119"/>
          <p:cNvSpPr txBox="1"/>
          <p:nvPr/>
        </p:nvSpPr>
        <p:spPr>
          <a:xfrm>
            <a:off x="6438825" y="4427575"/>
            <a:ext cx="1770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 = 10,000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