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297" r:id="rId3"/>
    <p:sldId id="257" r:id="rId4"/>
    <p:sldId id="258" r:id="rId5"/>
    <p:sldId id="299" r:id="rId6"/>
    <p:sldId id="259"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498" y="72"/>
      </p:cViewPr>
      <p:guideLst/>
    </p:cSldViewPr>
  </p:slideViewPr>
  <p:notesTextViewPr>
    <p:cViewPr>
      <p:scale>
        <a:sx n="1" d="1"/>
        <a:sy n="1" d="1"/>
      </p:scale>
      <p:origin x="0" y="0"/>
    </p:cViewPr>
  </p:notesText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C9AAF-1793-3187-FAB6-176ECC8CE8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54B75F-EF0B-66C0-4B2D-A095A8F48B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C0E74A-82CA-D8D9-B45B-7125F67CED4C}"/>
              </a:ext>
            </a:extLst>
          </p:cNvPr>
          <p:cNvSpPr>
            <a:spLocks noGrp="1"/>
          </p:cNvSpPr>
          <p:nvPr>
            <p:ph type="dt" sz="half" idx="10"/>
          </p:nvPr>
        </p:nvSpPr>
        <p:spPr/>
        <p:txBody>
          <a:bodyPr/>
          <a:lstStyle/>
          <a:p>
            <a:fld id="{D8C15486-7E88-46EF-88ED-DD35D9E0E14D}" type="datetimeFigureOut">
              <a:rPr lang="en-US" smtClean="0"/>
              <a:t>9/18/2023</a:t>
            </a:fld>
            <a:endParaRPr lang="en-US"/>
          </a:p>
        </p:txBody>
      </p:sp>
      <p:sp>
        <p:nvSpPr>
          <p:cNvPr id="5" name="Footer Placeholder 4">
            <a:extLst>
              <a:ext uri="{FF2B5EF4-FFF2-40B4-BE49-F238E27FC236}">
                <a16:creationId xmlns:a16="http://schemas.microsoft.com/office/drawing/2014/main" id="{1A21B094-10FF-74B5-7EA7-5F5BB863B3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9012A1-B32F-28C1-3E0E-4361BFD2B5C5}"/>
              </a:ext>
            </a:extLst>
          </p:cNvPr>
          <p:cNvSpPr>
            <a:spLocks noGrp="1"/>
          </p:cNvSpPr>
          <p:nvPr>
            <p:ph type="sldNum" sz="quarter" idx="12"/>
          </p:nvPr>
        </p:nvSpPr>
        <p:spPr/>
        <p:txBody>
          <a:bodyPr/>
          <a:lstStyle/>
          <a:p>
            <a:fld id="{228D7219-983B-437D-AA1C-7BEB105CA981}" type="slidenum">
              <a:rPr lang="en-US" smtClean="0"/>
              <a:t>‹#›</a:t>
            </a:fld>
            <a:endParaRPr lang="en-US"/>
          </a:p>
        </p:txBody>
      </p:sp>
    </p:spTree>
    <p:extLst>
      <p:ext uri="{BB962C8B-B14F-4D97-AF65-F5344CB8AC3E}">
        <p14:creationId xmlns:p14="http://schemas.microsoft.com/office/powerpoint/2010/main" val="3891836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16EDA-1E65-CD7B-0334-02943C4BAD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104CE5-08D0-CCC2-04B1-4EC1759A07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BDD64D-37FE-69D4-F11D-DF0366EEA429}"/>
              </a:ext>
            </a:extLst>
          </p:cNvPr>
          <p:cNvSpPr>
            <a:spLocks noGrp="1"/>
          </p:cNvSpPr>
          <p:nvPr>
            <p:ph type="dt" sz="half" idx="10"/>
          </p:nvPr>
        </p:nvSpPr>
        <p:spPr/>
        <p:txBody>
          <a:bodyPr/>
          <a:lstStyle/>
          <a:p>
            <a:fld id="{D8C15486-7E88-46EF-88ED-DD35D9E0E14D}" type="datetimeFigureOut">
              <a:rPr lang="en-US" smtClean="0"/>
              <a:t>9/18/2023</a:t>
            </a:fld>
            <a:endParaRPr lang="en-US"/>
          </a:p>
        </p:txBody>
      </p:sp>
      <p:sp>
        <p:nvSpPr>
          <p:cNvPr id="5" name="Footer Placeholder 4">
            <a:extLst>
              <a:ext uri="{FF2B5EF4-FFF2-40B4-BE49-F238E27FC236}">
                <a16:creationId xmlns:a16="http://schemas.microsoft.com/office/drawing/2014/main" id="{78F19943-8A3C-F938-0F91-DB0FB5D18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F0A00-3C3B-C8F9-D68C-9D737AD9CC92}"/>
              </a:ext>
            </a:extLst>
          </p:cNvPr>
          <p:cNvSpPr>
            <a:spLocks noGrp="1"/>
          </p:cNvSpPr>
          <p:nvPr>
            <p:ph type="sldNum" sz="quarter" idx="12"/>
          </p:nvPr>
        </p:nvSpPr>
        <p:spPr/>
        <p:txBody>
          <a:bodyPr/>
          <a:lstStyle/>
          <a:p>
            <a:fld id="{228D7219-983B-437D-AA1C-7BEB105CA981}" type="slidenum">
              <a:rPr lang="en-US" smtClean="0"/>
              <a:t>‹#›</a:t>
            </a:fld>
            <a:endParaRPr lang="en-US"/>
          </a:p>
        </p:txBody>
      </p:sp>
    </p:spTree>
    <p:extLst>
      <p:ext uri="{BB962C8B-B14F-4D97-AF65-F5344CB8AC3E}">
        <p14:creationId xmlns:p14="http://schemas.microsoft.com/office/powerpoint/2010/main" val="833342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995198-BF32-874F-5611-2620D07FE7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7A7264-E1E6-FCFE-9EEC-6ABB05BE05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0A61D-51C9-4AE2-0ACF-1995B2E4A6BC}"/>
              </a:ext>
            </a:extLst>
          </p:cNvPr>
          <p:cNvSpPr>
            <a:spLocks noGrp="1"/>
          </p:cNvSpPr>
          <p:nvPr>
            <p:ph type="dt" sz="half" idx="10"/>
          </p:nvPr>
        </p:nvSpPr>
        <p:spPr/>
        <p:txBody>
          <a:bodyPr/>
          <a:lstStyle/>
          <a:p>
            <a:fld id="{D8C15486-7E88-46EF-88ED-DD35D9E0E14D}" type="datetimeFigureOut">
              <a:rPr lang="en-US" smtClean="0"/>
              <a:t>9/18/2023</a:t>
            </a:fld>
            <a:endParaRPr lang="en-US"/>
          </a:p>
        </p:txBody>
      </p:sp>
      <p:sp>
        <p:nvSpPr>
          <p:cNvPr id="5" name="Footer Placeholder 4">
            <a:extLst>
              <a:ext uri="{FF2B5EF4-FFF2-40B4-BE49-F238E27FC236}">
                <a16:creationId xmlns:a16="http://schemas.microsoft.com/office/drawing/2014/main" id="{2A25A101-B779-6EB0-B76C-D30017ED9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2A40-59F3-B816-33DD-B83761C9BB41}"/>
              </a:ext>
            </a:extLst>
          </p:cNvPr>
          <p:cNvSpPr>
            <a:spLocks noGrp="1"/>
          </p:cNvSpPr>
          <p:nvPr>
            <p:ph type="sldNum" sz="quarter" idx="12"/>
          </p:nvPr>
        </p:nvSpPr>
        <p:spPr/>
        <p:txBody>
          <a:bodyPr/>
          <a:lstStyle/>
          <a:p>
            <a:fld id="{228D7219-983B-437D-AA1C-7BEB105CA981}" type="slidenum">
              <a:rPr lang="en-US" smtClean="0"/>
              <a:t>‹#›</a:t>
            </a:fld>
            <a:endParaRPr lang="en-US"/>
          </a:p>
        </p:txBody>
      </p:sp>
    </p:spTree>
    <p:extLst>
      <p:ext uri="{BB962C8B-B14F-4D97-AF65-F5344CB8AC3E}">
        <p14:creationId xmlns:p14="http://schemas.microsoft.com/office/powerpoint/2010/main" val="2033906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D048F-793E-1E97-C68E-E48BEE4CFE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F63EF0-0691-7982-E9F6-906F091336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743BA7-C705-B4AF-CEC2-7682BF1A8C9A}"/>
              </a:ext>
            </a:extLst>
          </p:cNvPr>
          <p:cNvSpPr>
            <a:spLocks noGrp="1"/>
          </p:cNvSpPr>
          <p:nvPr>
            <p:ph type="dt" sz="half" idx="10"/>
          </p:nvPr>
        </p:nvSpPr>
        <p:spPr/>
        <p:txBody>
          <a:bodyPr/>
          <a:lstStyle/>
          <a:p>
            <a:fld id="{D8C15486-7E88-46EF-88ED-DD35D9E0E14D}" type="datetimeFigureOut">
              <a:rPr lang="en-US" smtClean="0"/>
              <a:t>9/18/2023</a:t>
            </a:fld>
            <a:endParaRPr lang="en-US"/>
          </a:p>
        </p:txBody>
      </p:sp>
      <p:sp>
        <p:nvSpPr>
          <p:cNvPr id="5" name="Footer Placeholder 4">
            <a:extLst>
              <a:ext uri="{FF2B5EF4-FFF2-40B4-BE49-F238E27FC236}">
                <a16:creationId xmlns:a16="http://schemas.microsoft.com/office/drawing/2014/main" id="{DFF72D6B-61E7-29BC-6865-31D133E7C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CA1139-F01E-BD84-4681-213EB122B0B2}"/>
              </a:ext>
            </a:extLst>
          </p:cNvPr>
          <p:cNvSpPr>
            <a:spLocks noGrp="1"/>
          </p:cNvSpPr>
          <p:nvPr>
            <p:ph type="sldNum" sz="quarter" idx="12"/>
          </p:nvPr>
        </p:nvSpPr>
        <p:spPr/>
        <p:txBody>
          <a:bodyPr/>
          <a:lstStyle/>
          <a:p>
            <a:fld id="{228D7219-983B-437D-AA1C-7BEB105CA981}" type="slidenum">
              <a:rPr lang="en-US" smtClean="0"/>
              <a:t>‹#›</a:t>
            </a:fld>
            <a:endParaRPr lang="en-US"/>
          </a:p>
        </p:txBody>
      </p:sp>
    </p:spTree>
    <p:extLst>
      <p:ext uri="{BB962C8B-B14F-4D97-AF65-F5344CB8AC3E}">
        <p14:creationId xmlns:p14="http://schemas.microsoft.com/office/powerpoint/2010/main" val="1659164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0F84A-5D48-6297-A308-5B7E18906D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32C1DB-89BE-92EE-00C5-DB3FF64EE1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AD93CD-0046-5E18-541F-5A76DCA5DE2F}"/>
              </a:ext>
            </a:extLst>
          </p:cNvPr>
          <p:cNvSpPr>
            <a:spLocks noGrp="1"/>
          </p:cNvSpPr>
          <p:nvPr>
            <p:ph type="dt" sz="half" idx="10"/>
          </p:nvPr>
        </p:nvSpPr>
        <p:spPr/>
        <p:txBody>
          <a:bodyPr/>
          <a:lstStyle/>
          <a:p>
            <a:fld id="{D8C15486-7E88-46EF-88ED-DD35D9E0E14D}" type="datetimeFigureOut">
              <a:rPr lang="en-US" smtClean="0"/>
              <a:t>9/18/2023</a:t>
            </a:fld>
            <a:endParaRPr lang="en-US"/>
          </a:p>
        </p:txBody>
      </p:sp>
      <p:sp>
        <p:nvSpPr>
          <p:cNvPr id="5" name="Footer Placeholder 4">
            <a:extLst>
              <a:ext uri="{FF2B5EF4-FFF2-40B4-BE49-F238E27FC236}">
                <a16:creationId xmlns:a16="http://schemas.microsoft.com/office/drawing/2014/main" id="{2A7972AA-5956-C664-811C-062B7D10A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E0ACEB-F162-6DCD-C5BF-5C9B46B5661C}"/>
              </a:ext>
            </a:extLst>
          </p:cNvPr>
          <p:cNvSpPr>
            <a:spLocks noGrp="1"/>
          </p:cNvSpPr>
          <p:nvPr>
            <p:ph type="sldNum" sz="quarter" idx="12"/>
          </p:nvPr>
        </p:nvSpPr>
        <p:spPr/>
        <p:txBody>
          <a:bodyPr/>
          <a:lstStyle/>
          <a:p>
            <a:fld id="{228D7219-983B-437D-AA1C-7BEB105CA981}" type="slidenum">
              <a:rPr lang="en-US" smtClean="0"/>
              <a:t>‹#›</a:t>
            </a:fld>
            <a:endParaRPr lang="en-US"/>
          </a:p>
        </p:txBody>
      </p:sp>
    </p:spTree>
    <p:extLst>
      <p:ext uri="{BB962C8B-B14F-4D97-AF65-F5344CB8AC3E}">
        <p14:creationId xmlns:p14="http://schemas.microsoft.com/office/powerpoint/2010/main" val="3753816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76633-ADD1-B68C-4731-5D3F4BE321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69ACBB-5C5A-DBE1-DA9F-F1600010AE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F38CBF-F24F-61FF-B131-9EE4E51DD8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BC5157-7AB1-6A0A-4C54-7C467045745C}"/>
              </a:ext>
            </a:extLst>
          </p:cNvPr>
          <p:cNvSpPr>
            <a:spLocks noGrp="1"/>
          </p:cNvSpPr>
          <p:nvPr>
            <p:ph type="dt" sz="half" idx="10"/>
          </p:nvPr>
        </p:nvSpPr>
        <p:spPr/>
        <p:txBody>
          <a:bodyPr/>
          <a:lstStyle/>
          <a:p>
            <a:fld id="{D8C15486-7E88-46EF-88ED-DD35D9E0E14D}" type="datetimeFigureOut">
              <a:rPr lang="en-US" smtClean="0"/>
              <a:t>9/18/2023</a:t>
            </a:fld>
            <a:endParaRPr lang="en-US"/>
          </a:p>
        </p:txBody>
      </p:sp>
      <p:sp>
        <p:nvSpPr>
          <p:cNvPr id="6" name="Footer Placeholder 5">
            <a:extLst>
              <a:ext uri="{FF2B5EF4-FFF2-40B4-BE49-F238E27FC236}">
                <a16:creationId xmlns:a16="http://schemas.microsoft.com/office/drawing/2014/main" id="{0DADA5C5-12FC-72D1-904A-E16210306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022F5A-4E13-2A8E-CE8D-91A5DFB8D5C3}"/>
              </a:ext>
            </a:extLst>
          </p:cNvPr>
          <p:cNvSpPr>
            <a:spLocks noGrp="1"/>
          </p:cNvSpPr>
          <p:nvPr>
            <p:ph type="sldNum" sz="quarter" idx="12"/>
          </p:nvPr>
        </p:nvSpPr>
        <p:spPr/>
        <p:txBody>
          <a:bodyPr/>
          <a:lstStyle/>
          <a:p>
            <a:fld id="{228D7219-983B-437D-AA1C-7BEB105CA981}" type="slidenum">
              <a:rPr lang="en-US" smtClean="0"/>
              <a:t>‹#›</a:t>
            </a:fld>
            <a:endParaRPr lang="en-US"/>
          </a:p>
        </p:txBody>
      </p:sp>
    </p:spTree>
    <p:extLst>
      <p:ext uri="{BB962C8B-B14F-4D97-AF65-F5344CB8AC3E}">
        <p14:creationId xmlns:p14="http://schemas.microsoft.com/office/powerpoint/2010/main" val="3349286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2ACF9-056C-943C-1241-509E77C668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71FA80-A39B-72AB-A2C3-9C25B65962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AED9FA-7994-1234-5207-003500D45E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124AD4-0688-16F0-9C2F-7F7D020E0B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A1B709-6E81-ADB6-52EF-15F63AFB4A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93ED08-1097-ABBC-084F-1B65D2801BFD}"/>
              </a:ext>
            </a:extLst>
          </p:cNvPr>
          <p:cNvSpPr>
            <a:spLocks noGrp="1"/>
          </p:cNvSpPr>
          <p:nvPr>
            <p:ph type="dt" sz="half" idx="10"/>
          </p:nvPr>
        </p:nvSpPr>
        <p:spPr/>
        <p:txBody>
          <a:bodyPr/>
          <a:lstStyle/>
          <a:p>
            <a:fld id="{D8C15486-7E88-46EF-88ED-DD35D9E0E14D}" type="datetimeFigureOut">
              <a:rPr lang="en-US" smtClean="0"/>
              <a:t>9/18/2023</a:t>
            </a:fld>
            <a:endParaRPr lang="en-US"/>
          </a:p>
        </p:txBody>
      </p:sp>
      <p:sp>
        <p:nvSpPr>
          <p:cNvPr id="8" name="Footer Placeholder 7">
            <a:extLst>
              <a:ext uri="{FF2B5EF4-FFF2-40B4-BE49-F238E27FC236}">
                <a16:creationId xmlns:a16="http://schemas.microsoft.com/office/drawing/2014/main" id="{34763F58-EDE1-D8C3-614A-835D2C63BA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55F70B-D6F0-144E-683A-0FC2AED4F419}"/>
              </a:ext>
            </a:extLst>
          </p:cNvPr>
          <p:cNvSpPr>
            <a:spLocks noGrp="1"/>
          </p:cNvSpPr>
          <p:nvPr>
            <p:ph type="sldNum" sz="quarter" idx="12"/>
          </p:nvPr>
        </p:nvSpPr>
        <p:spPr/>
        <p:txBody>
          <a:bodyPr/>
          <a:lstStyle/>
          <a:p>
            <a:fld id="{228D7219-983B-437D-AA1C-7BEB105CA981}" type="slidenum">
              <a:rPr lang="en-US" smtClean="0"/>
              <a:t>‹#›</a:t>
            </a:fld>
            <a:endParaRPr lang="en-US"/>
          </a:p>
        </p:txBody>
      </p:sp>
    </p:spTree>
    <p:extLst>
      <p:ext uri="{BB962C8B-B14F-4D97-AF65-F5344CB8AC3E}">
        <p14:creationId xmlns:p14="http://schemas.microsoft.com/office/powerpoint/2010/main" val="247563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C097-927A-E57B-6148-F9EFAA7E54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F77883-9E01-46DA-342B-F81FF0FDA17B}"/>
              </a:ext>
            </a:extLst>
          </p:cNvPr>
          <p:cNvSpPr>
            <a:spLocks noGrp="1"/>
          </p:cNvSpPr>
          <p:nvPr>
            <p:ph type="dt" sz="half" idx="10"/>
          </p:nvPr>
        </p:nvSpPr>
        <p:spPr/>
        <p:txBody>
          <a:bodyPr/>
          <a:lstStyle/>
          <a:p>
            <a:fld id="{D8C15486-7E88-46EF-88ED-DD35D9E0E14D}" type="datetimeFigureOut">
              <a:rPr lang="en-US" smtClean="0"/>
              <a:t>9/18/2023</a:t>
            </a:fld>
            <a:endParaRPr lang="en-US"/>
          </a:p>
        </p:txBody>
      </p:sp>
      <p:sp>
        <p:nvSpPr>
          <p:cNvPr id="4" name="Footer Placeholder 3">
            <a:extLst>
              <a:ext uri="{FF2B5EF4-FFF2-40B4-BE49-F238E27FC236}">
                <a16:creationId xmlns:a16="http://schemas.microsoft.com/office/drawing/2014/main" id="{DBC84D60-48C8-9759-E17C-EA66BEF09C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59036-7287-570A-748C-C4D6CCB08D73}"/>
              </a:ext>
            </a:extLst>
          </p:cNvPr>
          <p:cNvSpPr>
            <a:spLocks noGrp="1"/>
          </p:cNvSpPr>
          <p:nvPr>
            <p:ph type="sldNum" sz="quarter" idx="12"/>
          </p:nvPr>
        </p:nvSpPr>
        <p:spPr/>
        <p:txBody>
          <a:bodyPr/>
          <a:lstStyle/>
          <a:p>
            <a:fld id="{228D7219-983B-437D-AA1C-7BEB105CA981}" type="slidenum">
              <a:rPr lang="en-US" smtClean="0"/>
              <a:t>‹#›</a:t>
            </a:fld>
            <a:endParaRPr lang="en-US"/>
          </a:p>
        </p:txBody>
      </p:sp>
    </p:spTree>
    <p:extLst>
      <p:ext uri="{BB962C8B-B14F-4D97-AF65-F5344CB8AC3E}">
        <p14:creationId xmlns:p14="http://schemas.microsoft.com/office/powerpoint/2010/main" val="4185004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B58514-D504-59D0-0A2F-69B334468943}"/>
              </a:ext>
            </a:extLst>
          </p:cNvPr>
          <p:cNvSpPr>
            <a:spLocks noGrp="1"/>
          </p:cNvSpPr>
          <p:nvPr>
            <p:ph type="dt" sz="half" idx="10"/>
          </p:nvPr>
        </p:nvSpPr>
        <p:spPr/>
        <p:txBody>
          <a:bodyPr/>
          <a:lstStyle/>
          <a:p>
            <a:fld id="{D8C15486-7E88-46EF-88ED-DD35D9E0E14D}" type="datetimeFigureOut">
              <a:rPr lang="en-US" smtClean="0"/>
              <a:t>9/18/2023</a:t>
            </a:fld>
            <a:endParaRPr lang="en-US"/>
          </a:p>
        </p:txBody>
      </p:sp>
      <p:sp>
        <p:nvSpPr>
          <p:cNvPr id="3" name="Footer Placeholder 2">
            <a:extLst>
              <a:ext uri="{FF2B5EF4-FFF2-40B4-BE49-F238E27FC236}">
                <a16:creationId xmlns:a16="http://schemas.microsoft.com/office/drawing/2014/main" id="{A570F220-45D2-6BD9-67A9-DE4F6BE583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1DB5A7-A35C-319F-0A31-E0B3231E0623}"/>
              </a:ext>
            </a:extLst>
          </p:cNvPr>
          <p:cNvSpPr>
            <a:spLocks noGrp="1"/>
          </p:cNvSpPr>
          <p:nvPr>
            <p:ph type="sldNum" sz="quarter" idx="12"/>
          </p:nvPr>
        </p:nvSpPr>
        <p:spPr/>
        <p:txBody>
          <a:bodyPr/>
          <a:lstStyle/>
          <a:p>
            <a:fld id="{228D7219-983B-437D-AA1C-7BEB105CA981}" type="slidenum">
              <a:rPr lang="en-US" smtClean="0"/>
              <a:t>‹#›</a:t>
            </a:fld>
            <a:endParaRPr lang="en-US"/>
          </a:p>
        </p:txBody>
      </p:sp>
    </p:spTree>
    <p:extLst>
      <p:ext uri="{BB962C8B-B14F-4D97-AF65-F5344CB8AC3E}">
        <p14:creationId xmlns:p14="http://schemas.microsoft.com/office/powerpoint/2010/main" val="3408408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AFCE-0D8A-C6BF-18E5-4FB52C1B9A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A4B575-4521-B480-2131-1BFDF35E5A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D1AEF6-8310-26D2-E2EA-FA11E8275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05C05-CBE3-DE9E-6563-D1713346D756}"/>
              </a:ext>
            </a:extLst>
          </p:cNvPr>
          <p:cNvSpPr>
            <a:spLocks noGrp="1"/>
          </p:cNvSpPr>
          <p:nvPr>
            <p:ph type="dt" sz="half" idx="10"/>
          </p:nvPr>
        </p:nvSpPr>
        <p:spPr/>
        <p:txBody>
          <a:bodyPr/>
          <a:lstStyle/>
          <a:p>
            <a:fld id="{D8C15486-7E88-46EF-88ED-DD35D9E0E14D}" type="datetimeFigureOut">
              <a:rPr lang="en-US" smtClean="0"/>
              <a:t>9/18/2023</a:t>
            </a:fld>
            <a:endParaRPr lang="en-US"/>
          </a:p>
        </p:txBody>
      </p:sp>
      <p:sp>
        <p:nvSpPr>
          <p:cNvPr id="6" name="Footer Placeholder 5">
            <a:extLst>
              <a:ext uri="{FF2B5EF4-FFF2-40B4-BE49-F238E27FC236}">
                <a16:creationId xmlns:a16="http://schemas.microsoft.com/office/drawing/2014/main" id="{4D75A76F-D8D0-B802-57AD-57BEAF6D76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ABB4C7-6D7D-F18F-E085-C9AA7D2114B9}"/>
              </a:ext>
            </a:extLst>
          </p:cNvPr>
          <p:cNvSpPr>
            <a:spLocks noGrp="1"/>
          </p:cNvSpPr>
          <p:nvPr>
            <p:ph type="sldNum" sz="quarter" idx="12"/>
          </p:nvPr>
        </p:nvSpPr>
        <p:spPr/>
        <p:txBody>
          <a:bodyPr/>
          <a:lstStyle/>
          <a:p>
            <a:fld id="{228D7219-983B-437D-AA1C-7BEB105CA981}" type="slidenum">
              <a:rPr lang="en-US" smtClean="0"/>
              <a:t>‹#›</a:t>
            </a:fld>
            <a:endParaRPr lang="en-US"/>
          </a:p>
        </p:txBody>
      </p:sp>
    </p:spTree>
    <p:extLst>
      <p:ext uri="{BB962C8B-B14F-4D97-AF65-F5344CB8AC3E}">
        <p14:creationId xmlns:p14="http://schemas.microsoft.com/office/powerpoint/2010/main" val="1470274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9250-DEED-2BA0-EFA4-C5AEC773C8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5E3B17-9239-7452-2849-9A33EE3FF3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DCD26A-FA27-5D33-6ABC-4BE2228A8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21ABA5-6D3A-8C4E-2705-2B497EFE68BF}"/>
              </a:ext>
            </a:extLst>
          </p:cNvPr>
          <p:cNvSpPr>
            <a:spLocks noGrp="1"/>
          </p:cNvSpPr>
          <p:nvPr>
            <p:ph type="dt" sz="half" idx="10"/>
          </p:nvPr>
        </p:nvSpPr>
        <p:spPr/>
        <p:txBody>
          <a:bodyPr/>
          <a:lstStyle/>
          <a:p>
            <a:fld id="{D8C15486-7E88-46EF-88ED-DD35D9E0E14D}" type="datetimeFigureOut">
              <a:rPr lang="en-US" smtClean="0"/>
              <a:t>9/18/2023</a:t>
            </a:fld>
            <a:endParaRPr lang="en-US"/>
          </a:p>
        </p:txBody>
      </p:sp>
      <p:sp>
        <p:nvSpPr>
          <p:cNvPr id="6" name="Footer Placeholder 5">
            <a:extLst>
              <a:ext uri="{FF2B5EF4-FFF2-40B4-BE49-F238E27FC236}">
                <a16:creationId xmlns:a16="http://schemas.microsoft.com/office/drawing/2014/main" id="{8948CF65-8957-C5A5-2993-454D3DCFC3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5F078A-42E8-6456-882F-B504B5491AE3}"/>
              </a:ext>
            </a:extLst>
          </p:cNvPr>
          <p:cNvSpPr>
            <a:spLocks noGrp="1"/>
          </p:cNvSpPr>
          <p:nvPr>
            <p:ph type="sldNum" sz="quarter" idx="12"/>
          </p:nvPr>
        </p:nvSpPr>
        <p:spPr/>
        <p:txBody>
          <a:bodyPr/>
          <a:lstStyle/>
          <a:p>
            <a:fld id="{228D7219-983B-437D-AA1C-7BEB105CA981}" type="slidenum">
              <a:rPr lang="en-US" smtClean="0"/>
              <a:t>‹#›</a:t>
            </a:fld>
            <a:endParaRPr lang="en-US"/>
          </a:p>
        </p:txBody>
      </p:sp>
    </p:spTree>
    <p:extLst>
      <p:ext uri="{BB962C8B-B14F-4D97-AF65-F5344CB8AC3E}">
        <p14:creationId xmlns:p14="http://schemas.microsoft.com/office/powerpoint/2010/main" val="4027959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82DF36-EB28-4A7F-9E86-80ABF5EB33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4BAE2F-AD93-9F62-70F7-AC7C1AE8F6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92B076-C743-4C13-AF6E-4D2B9ED304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C15486-7E88-46EF-88ED-DD35D9E0E14D}" type="datetimeFigureOut">
              <a:rPr lang="en-US" smtClean="0"/>
              <a:t>9/18/2023</a:t>
            </a:fld>
            <a:endParaRPr lang="en-US"/>
          </a:p>
        </p:txBody>
      </p:sp>
      <p:sp>
        <p:nvSpPr>
          <p:cNvPr id="5" name="Footer Placeholder 4">
            <a:extLst>
              <a:ext uri="{FF2B5EF4-FFF2-40B4-BE49-F238E27FC236}">
                <a16:creationId xmlns:a16="http://schemas.microsoft.com/office/drawing/2014/main" id="{DBDE1380-CD65-55A1-A04F-73EEC1B5E9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7BB4F8-97A8-6E14-D4A6-CF85133430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D7219-983B-437D-AA1C-7BEB105CA981}" type="slidenum">
              <a:rPr lang="en-US" smtClean="0"/>
              <a:t>‹#›</a:t>
            </a:fld>
            <a:endParaRPr lang="en-US"/>
          </a:p>
        </p:txBody>
      </p:sp>
    </p:spTree>
    <p:extLst>
      <p:ext uri="{BB962C8B-B14F-4D97-AF65-F5344CB8AC3E}">
        <p14:creationId xmlns:p14="http://schemas.microsoft.com/office/powerpoint/2010/main" val="3734362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AB2BB-C11E-2DAD-572D-44EE2BBD37C8}"/>
              </a:ext>
            </a:extLst>
          </p:cNvPr>
          <p:cNvSpPr>
            <a:spLocks noGrp="1"/>
          </p:cNvSpPr>
          <p:nvPr>
            <p:ph type="ctrTitle"/>
          </p:nvPr>
        </p:nvSpPr>
        <p:spPr>
          <a:xfrm>
            <a:off x="618304" y="695630"/>
            <a:ext cx="10972800" cy="2286000"/>
          </a:xfrm>
        </p:spPr>
        <p:txBody>
          <a:bodyPr anchor="t">
            <a:normAutofit/>
          </a:bodyPr>
          <a:lstStyle/>
          <a:p>
            <a:r>
              <a:rPr lang="en-US" sz="5400" b="1" dirty="0">
                <a:latin typeface="Times New Roman" panose="02020603050405020304" pitchFamily="18" charset="0"/>
                <a:cs typeface="Times New Roman" panose="02020603050405020304" pitchFamily="18" charset="0"/>
              </a:rPr>
              <a:t>NPRE 321</a:t>
            </a:r>
            <a:br>
              <a:rPr lang="en-US" sz="5400" b="1" dirty="0">
                <a:latin typeface="Times New Roman" panose="02020603050405020304" pitchFamily="18" charset="0"/>
                <a:cs typeface="Times New Roman" panose="02020603050405020304" pitchFamily="18" charset="0"/>
              </a:rPr>
            </a:br>
            <a:br>
              <a:rPr lang="en-US" sz="4000" b="1" dirty="0">
                <a:latin typeface="Times New Roman" panose="02020603050405020304" pitchFamily="18" charset="0"/>
                <a:cs typeface="Times New Roman" panose="02020603050405020304" pitchFamily="18" charset="0"/>
              </a:rPr>
            </a:br>
            <a:r>
              <a:rPr lang="en-US" sz="4000" b="1" dirty="0">
                <a:latin typeface="Times New Roman" panose="02020603050405020304" pitchFamily="18" charset="0"/>
                <a:cs typeface="Times New Roman" panose="02020603050405020304" pitchFamily="18" charset="0"/>
              </a:rPr>
              <a:t>Introduction to Plasmas and their Applications</a:t>
            </a:r>
            <a:endParaRPr lang="en-US" sz="5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AA1760F-6768-A74A-A7FD-05C26DBB52E7}"/>
              </a:ext>
            </a:extLst>
          </p:cNvPr>
          <p:cNvSpPr>
            <a:spLocks noGrp="1"/>
          </p:cNvSpPr>
          <p:nvPr>
            <p:ph type="subTitle" idx="1"/>
          </p:nvPr>
        </p:nvSpPr>
        <p:spPr>
          <a:xfrm>
            <a:off x="1524000" y="2975016"/>
            <a:ext cx="9144000" cy="3657600"/>
          </a:xfrm>
        </p:spPr>
        <p:txBody>
          <a:bodyPr>
            <a:normAutofit/>
          </a:bodyPr>
          <a:lstStyle/>
          <a:p>
            <a:r>
              <a:rPr lang="en-US" b="1" i="1" dirty="0">
                <a:latin typeface="Times New Roman" panose="02020603050405020304" pitchFamily="18" charset="0"/>
                <a:cs typeface="Times New Roman" panose="02020603050405020304" pitchFamily="18" charset="0"/>
              </a:rPr>
              <a:t>Research Associate Professor Daniel Andruczyk</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Hybrid Illinois Device for Research and Applications</a:t>
            </a:r>
          </a:p>
          <a:p>
            <a:r>
              <a:rPr lang="en-US" sz="1800" b="1" dirty="0">
                <a:latin typeface="Times New Roman" panose="02020603050405020304" pitchFamily="18" charset="0"/>
                <a:cs typeface="Times New Roman" panose="02020603050405020304" pitchFamily="18" charset="0"/>
              </a:rPr>
              <a:t>Center for Plasma Materials Interactions</a:t>
            </a:r>
          </a:p>
          <a:p>
            <a:r>
              <a:rPr lang="en-US" sz="1800" b="1" dirty="0">
                <a:latin typeface="Times New Roman" panose="02020603050405020304" pitchFamily="18" charset="0"/>
                <a:cs typeface="Times New Roman" panose="02020603050405020304" pitchFamily="18" charset="0"/>
              </a:rPr>
              <a:t>Department of Nuclear, Plasma and Radiological Engineering</a:t>
            </a:r>
          </a:p>
          <a:p>
            <a:r>
              <a:rPr lang="en-US" sz="1800" b="1" dirty="0">
                <a:latin typeface="Times New Roman" panose="02020603050405020304" pitchFamily="18" charset="0"/>
                <a:cs typeface="Times New Roman" panose="02020603050405020304" pitchFamily="18" charset="0"/>
              </a:rPr>
              <a:t>University of Illinois Urbana-Champaign</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3 Hours of Lectures per week</a:t>
            </a:r>
          </a:p>
          <a:p>
            <a:r>
              <a:rPr lang="en-US" sz="1800" b="1" dirty="0">
                <a:latin typeface="Times New Roman" panose="02020603050405020304" pitchFamily="18" charset="0"/>
                <a:cs typeface="Times New Roman" panose="02020603050405020304" pitchFamily="18" charset="0"/>
              </a:rPr>
              <a:t>Including Practicums</a:t>
            </a:r>
          </a:p>
        </p:txBody>
      </p:sp>
    </p:spTree>
    <p:extLst>
      <p:ext uri="{BB962C8B-B14F-4D97-AF65-F5344CB8AC3E}">
        <p14:creationId xmlns:p14="http://schemas.microsoft.com/office/powerpoint/2010/main" val="425257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subTitle" idx="1"/>
          </p:nvPr>
        </p:nvSpPr>
        <p:spPr>
          <a:xfrm>
            <a:off x="609600" y="695325"/>
            <a:ext cx="10972800" cy="5486400"/>
          </a:xfrm>
        </p:spPr>
        <p:txBody>
          <a:bodyPr anchor="ctr">
            <a:normAutofit/>
          </a:bodyPr>
          <a:lstStyle/>
          <a:p>
            <a:r>
              <a:rPr lang="en-US" sz="6000" b="1" dirty="0">
                <a:latin typeface="Times New Roman" panose="02020603050405020304" pitchFamily="18" charset="0"/>
                <a:cs typeface="Times New Roman" panose="02020603050405020304" pitchFamily="18" charset="0"/>
              </a:rPr>
              <a:t>LECTURE 08</a:t>
            </a:r>
          </a:p>
          <a:p>
            <a:endParaRPr lang="en-US" sz="4000" b="1" dirty="0">
              <a:latin typeface="Times New Roman" panose="02020603050405020304" pitchFamily="18" charset="0"/>
              <a:cs typeface="Times New Roman" panose="02020603050405020304" pitchFamily="18" charset="0"/>
            </a:endParaRPr>
          </a:p>
          <a:p>
            <a:r>
              <a:rPr lang="en-US" sz="4000" b="1">
                <a:latin typeface="Times New Roman" panose="02020603050405020304" pitchFamily="18" charset="0"/>
                <a:cs typeface="Times New Roman" panose="02020603050405020304" pitchFamily="18" charset="0"/>
              </a:rPr>
              <a:t>PRACTICUM I</a:t>
            </a:r>
            <a:endParaRPr lang="en-US" sz="4000" b="1" dirty="0">
              <a:latin typeface="Times New Roman" panose="02020603050405020304" pitchFamily="18" charset="0"/>
              <a:cs typeface="Times New Roman" panose="02020603050405020304" pitchFamily="18" charset="0"/>
            </a:endParaRPr>
          </a:p>
          <a:p>
            <a:r>
              <a:rPr lang="en-US" sz="4000" b="1" dirty="0">
                <a:latin typeface="Times New Roman" panose="02020603050405020304" pitchFamily="18" charset="0"/>
                <a:cs typeface="Times New Roman" panose="02020603050405020304" pitchFamily="18" charset="0"/>
              </a:rPr>
              <a:t>Describing a Basic Plasma Discharge</a:t>
            </a:r>
          </a:p>
          <a:p>
            <a:endParaRPr lang="en-U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186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024" y="235721"/>
            <a:ext cx="11887200" cy="1371600"/>
          </a:xfrm>
        </p:spPr>
        <p:txBody>
          <a:bodyPr>
            <a:noAutofit/>
          </a:bodyPr>
          <a:lstStyle/>
          <a:p>
            <a:pPr algn="l"/>
            <a:r>
              <a:rPr lang="en-US" sz="1800" b="1" dirty="0">
                <a:latin typeface="Times New Roman" panose="02020603050405020304" pitchFamily="18" charset="0"/>
                <a:cs typeface="Times New Roman" panose="02020603050405020304" pitchFamily="18" charset="0"/>
              </a:rPr>
              <a:t>Practicum </a:t>
            </a:r>
            <a:r>
              <a:rPr lang="en-US" sz="1800" b="1">
                <a:latin typeface="Times New Roman" panose="02020603050405020304" pitchFamily="18" charset="0"/>
                <a:cs typeface="Times New Roman" panose="02020603050405020304" pitchFamily="18" charset="0"/>
              </a:rPr>
              <a:t>Laboratory #1:</a:t>
            </a:r>
            <a:r>
              <a:rPr lang="en-US" sz="18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DESCRIBING A BASIC PLASMA DISCHARGE</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Student Name: </a:t>
            </a:r>
            <a:r>
              <a:rPr lang="en-US" sz="1800" dirty="0">
                <a:latin typeface="Times New Roman" panose="02020603050405020304" pitchFamily="18" charset="0"/>
                <a:cs typeface="Times New Roman" panose="02020603050405020304" pitchFamily="18" charset="0"/>
              </a:rPr>
              <a:t>Joseph Specht (jspecht3)		</a:t>
            </a:r>
            <a:br>
              <a:rPr lang="en-US" sz="18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Practicum Date: </a:t>
            </a:r>
            <a:r>
              <a:rPr lang="en-US" sz="1800" dirty="0">
                <a:latin typeface="Times New Roman" panose="02020603050405020304" pitchFamily="18" charset="0"/>
                <a:cs typeface="Times New Roman" panose="02020603050405020304" pitchFamily="18" charset="0"/>
              </a:rPr>
              <a:t>9/8/2023		</a:t>
            </a:r>
          </a:p>
        </p:txBody>
      </p:sp>
      <p:sp>
        <p:nvSpPr>
          <p:cNvPr id="3" name="Content Placeholder 2"/>
          <p:cNvSpPr>
            <a:spLocks noGrp="1"/>
          </p:cNvSpPr>
          <p:nvPr>
            <p:ph idx="1"/>
          </p:nvPr>
        </p:nvSpPr>
        <p:spPr>
          <a:xfrm>
            <a:off x="154023" y="1601295"/>
            <a:ext cx="5941977" cy="4572000"/>
          </a:xfrm>
          <a:ln w="12700">
            <a:solidFill>
              <a:schemeClr val="tx1"/>
            </a:solidFill>
          </a:ln>
        </p:spPr>
        <p:txBody>
          <a:bodyPr>
            <a:normAutofit lnSpcReduction="10000"/>
          </a:bodyPr>
          <a:lstStyle/>
          <a:p>
            <a:pPr marL="0" indent="0">
              <a:buNone/>
            </a:pPr>
            <a:r>
              <a:rPr lang="en-US" sz="1400" b="1" dirty="0">
                <a:latin typeface="Times New Roman" panose="02020603050405020304" pitchFamily="18" charset="0"/>
                <a:cs typeface="Times New Roman" panose="02020603050405020304" pitchFamily="18" charset="0"/>
              </a:rPr>
              <a:t>Introduction:</a:t>
            </a:r>
            <a:r>
              <a:rPr lang="en-US" sz="1400" dirty="0">
                <a:latin typeface="Times New Roman" panose="02020603050405020304" pitchFamily="18" charset="0"/>
                <a:cs typeface="Times New Roman" panose="02020603050405020304" pitchFamily="18" charset="0"/>
              </a:rPr>
              <a:t> (Description of the apparatus and experiment being shown)</a:t>
            </a:r>
          </a:p>
          <a:p>
            <a:pPr marL="0" indent="0">
              <a:buNone/>
            </a:pPr>
            <a:r>
              <a:rPr lang="en-US" sz="1400" dirty="0">
                <a:latin typeface="Times New Roman" panose="02020603050405020304" pitchFamily="18" charset="0"/>
                <a:cs typeface="Times New Roman" panose="02020603050405020304" pitchFamily="18" charset="0"/>
              </a:rPr>
              <a:t>The apparatus was mainly comprised of a vacuum chamber where the atmosphere was pumped out to near vacuum and then an argon gas was let into the chamber. On opposite ends of inside the chamber, there was a cathode and anode connected to a power supply outside of the chamber. The final component of this circuit was the pressure gauge, which was used to modulate the plasma.</a:t>
            </a:r>
          </a:p>
          <a:p>
            <a:pPr marL="0" indent="0">
              <a:buNone/>
            </a:pPr>
            <a:r>
              <a:rPr lang="en-US" sz="1400" dirty="0">
                <a:latin typeface="Times New Roman" panose="02020603050405020304" pitchFamily="18" charset="0"/>
                <a:cs typeface="Times New Roman" panose="02020603050405020304" pitchFamily="18" charset="0"/>
              </a:rPr>
              <a:t>The experiment started with increasing the voltage of the power supply until it ionized the argon gas and subsequently generated a plasma inside the vessel. The types of plasma that were observed would be normal glow, diffuse glow, and arc glow.</a:t>
            </a:r>
          </a:p>
          <a:p>
            <a:pPr marL="0" indent="0">
              <a:buNone/>
            </a:pPr>
            <a:r>
              <a:rPr lang="en-US" sz="1400" dirty="0">
                <a:latin typeface="Times New Roman" panose="02020603050405020304" pitchFamily="18" charset="0"/>
                <a:cs typeface="Times New Roman" panose="02020603050405020304" pitchFamily="18" charset="0"/>
              </a:rPr>
              <a:t>The normal glow would be the first plasma to be seen and it is very apparent when the modes transition from a Townsend discharge to a normal glow plasma as the inside of the chamber will brightly light up. However, there will be a small dark spot inside the plasma.</a:t>
            </a:r>
          </a:p>
          <a:p>
            <a:pPr marL="0" indent="0">
              <a:buNone/>
            </a:pPr>
            <a:r>
              <a:rPr lang="en-US" sz="1400" dirty="0">
                <a:latin typeface="Times New Roman" panose="02020603050405020304" pitchFamily="18" charset="0"/>
                <a:cs typeface="Times New Roman" panose="02020603050405020304" pitchFamily="18" charset="0"/>
              </a:rPr>
              <a:t>The diffuse glow occurs after the voltage has been reduced on the normal glow as starting a normal glow requires a certain voltage defined by a work function, which the voltage to maintain a plasma is lower than. This results in a plasma that is not as bright as the normal glow and only appears to be glowing slightly. The dark spot in the middle of the plasma will also be larger.</a:t>
            </a:r>
          </a:p>
          <a:p>
            <a:pPr marL="0" indent="0">
              <a:buNone/>
            </a:pPr>
            <a:r>
              <a:rPr lang="en-US" sz="1400" dirty="0">
                <a:latin typeface="Times New Roman" panose="02020603050405020304" pitchFamily="18" charset="0"/>
                <a:cs typeface="Times New Roman" panose="02020603050405020304" pitchFamily="18" charset="0"/>
              </a:rPr>
              <a:t>The arc glow occurs when the voltage is massively increased, and the plasma gets confined into a narrow arc that much resembles lighting. This plasma is very bright inside the arc, but invisible outside of the arc.</a:t>
            </a:r>
          </a:p>
        </p:txBody>
      </p:sp>
      <p:pic>
        <p:nvPicPr>
          <p:cNvPr id="5" name="Picture 4" descr="A diagram of a power supply system&#10;&#10;Description automatically generated">
            <a:extLst>
              <a:ext uri="{FF2B5EF4-FFF2-40B4-BE49-F238E27FC236}">
                <a16:creationId xmlns:a16="http://schemas.microsoft.com/office/drawing/2014/main" id="{4DB0CA0B-14AC-CA42-4180-F6D4ABB0B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8700" y="1601295"/>
            <a:ext cx="6083300" cy="4572000"/>
          </a:xfrm>
          <a:prstGeom prst="rect">
            <a:avLst/>
          </a:prstGeom>
        </p:spPr>
      </p:pic>
    </p:spTree>
    <p:extLst>
      <p:ext uri="{BB962C8B-B14F-4D97-AF65-F5344CB8AC3E}">
        <p14:creationId xmlns:p14="http://schemas.microsoft.com/office/powerpoint/2010/main" val="1616117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569" y="232957"/>
            <a:ext cx="11887200" cy="6400800"/>
          </a:xfrm>
          <a:ln w="12700">
            <a:solidFill>
              <a:schemeClr val="tx1"/>
            </a:solidFill>
          </a:ln>
        </p:spPr>
        <p:txBody>
          <a:bodyPr>
            <a:normAutofit/>
          </a:bodyPr>
          <a:lstStyle/>
          <a:p>
            <a:pPr marL="0" indent="0">
              <a:buNone/>
            </a:pPr>
            <a:r>
              <a:rPr lang="en-US" sz="1400" b="1" dirty="0">
                <a:latin typeface="Times New Roman" panose="02020603050405020304" pitchFamily="18" charset="0"/>
                <a:cs typeface="Times New Roman" panose="02020603050405020304" pitchFamily="18" charset="0"/>
              </a:rPr>
              <a:t>Observations: </a:t>
            </a:r>
            <a:r>
              <a:rPr lang="en-US" sz="1400" dirty="0">
                <a:latin typeface="Times New Roman" panose="02020603050405020304" pitchFamily="18" charset="0"/>
                <a:cs typeface="Times New Roman" panose="02020603050405020304" pitchFamily="18" charset="0"/>
              </a:rPr>
              <a:t>(Describe what you saw in the laboratory today, describe equipment and other aspects, include diagrams)</a:t>
            </a:r>
          </a:p>
          <a:p>
            <a:pPr marL="0" indent="0">
              <a:buNone/>
            </a:pPr>
            <a:r>
              <a:rPr lang="en-US" sz="1400" dirty="0">
                <a:latin typeface="Times New Roman" panose="02020603050405020304" pitchFamily="18" charset="0"/>
                <a:cs typeface="Times New Roman" panose="02020603050405020304" pitchFamily="18" charset="0"/>
              </a:rPr>
              <a:t>		               In this experiment, the first plasma that was observed was a normal glow plasma. This plasma is characterized as a full-body glow…………………………….   glow where the main body of the plasma emits a bright orange glow. This is the first type of plasma observed because this is the type……………………………..   type of plasma generated as soon as the work function was overcome. Pictured to the left is a normal glow plasma for argon.</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The second type of plasma generated was the diffuse glow plasma, which is generated by decreasing the power supply’s voltage                                                  when a normal glow plasma has already been established. This is because the normal glow plasma requires a higher voltage to                                               establish the plasma than to maintain the plasma. The consequence of this is pictured to the right where the plasma is diffusely                                                glowing and the dark spot that was previously small in the normal glow plasma is now much more exaggerated and larger in the                                                diffuse plasma.</a:t>
            </a: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The final plasma observed was the arc glow plasma, which was generated by increasing the voltage between the two terminals while a     testing                                   normal glow plasma was established. Pictured left is the arc glow plasma, which looks like lightning in real life, but a bright streak in testing                                   the picture. This plasma is due the voltage being high enough to arc between the terminals through air. This differs from before as the testing                                   normal or diffuse glows did not have enough energy to arc from terminal to terminal, so the plasma was generated with relatively testing-testing                       uncommon chain reaction events all over the chamber. </a:t>
            </a:r>
          </a:p>
        </p:txBody>
      </p:sp>
      <p:pic>
        <p:nvPicPr>
          <p:cNvPr id="4" name="Picture 3" descr="A machine with a red light&#10;&#10;Description automatically generated">
            <a:extLst>
              <a:ext uri="{FF2B5EF4-FFF2-40B4-BE49-F238E27FC236}">
                <a16:creationId xmlns:a16="http://schemas.microsoft.com/office/drawing/2014/main" id="{74477366-63CD-B038-F744-84346A16FBEB}"/>
              </a:ext>
            </a:extLst>
          </p:cNvPr>
          <p:cNvPicPr>
            <a:picLocks noChangeAspect="1"/>
          </p:cNvPicPr>
          <p:nvPr/>
        </p:nvPicPr>
        <p:blipFill rotWithShape="1">
          <a:blip r:embed="rId2">
            <a:extLst>
              <a:ext uri="{28A0092B-C50C-407E-A947-70E740481C1C}">
                <a14:useLocalDpi xmlns:a14="http://schemas.microsoft.com/office/drawing/2010/main" val="0"/>
              </a:ext>
            </a:extLst>
          </a:blip>
          <a:srcRect l="23622" t="16622" r="16416" b="47474"/>
          <a:stretch/>
        </p:blipFill>
        <p:spPr>
          <a:xfrm>
            <a:off x="176271" y="598527"/>
            <a:ext cx="2527300" cy="2017673"/>
          </a:xfrm>
          <a:prstGeom prst="rect">
            <a:avLst/>
          </a:prstGeom>
        </p:spPr>
      </p:pic>
      <p:pic>
        <p:nvPicPr>
          <p:cNvPr id="6" name="Picture 5" descr="A large green cylinder with a pipe and a tube on a table&#10;&#10;Description automatically generated">
            <a:extLst>
              <a:ext uri="{FF2B5EF4-FFF2-40B4-BE49-F238E27FC236}">
                <a16:creationId xmlns:a16="http://schemas.microsoft.com/office/drawing/2014/main" id="{3D494EEA-AC81-4CB7-C2C5-C3A1B771D7E8}"/>
              </a:ext>
            </a:extLst>
          </p:cNvPr>
          <p:cNvPicPr>
            <a:picLocks noChangeAspect="1"/>
          </p:cNvPicPr>
          <p:nvPr/>
        </p:nvPicPr>
        <p:blipFill rotWithShape="1">
          <a:blip r:embed="rId3">
            <a:extLst>
              <a:ext uri="{28A0092B-C50C-407E-A947-70E740481C1C}">
                <a14:useLocalDpi xmlns:a14="http://schemas.microsoft.com/office/drawing/2010/main" val="0"/>
              </a:ext>
            </a:extLst>
          </a:blip>
          <a:srcRect l="50000" b="61341"/>
          <a:stretch/>
        </p:blipFill>
        <p:spPr>
          <a:xfrm>
            <a:off x="176271" y="4564900"/>
            <a:ext cx="2006832" cy="2068857"/>
          </a:xfrm>
          <a:prstGeom prst="rect">
            <a:avLst/>
          </a:prstGeom>
        </p:spPr>
      </p:pic>
      <p:pic>
        <p:nvPicPr>
          <p:cNvPr id="8" name="Picture 7" descr="A large cylinder with a pipe and a tube on a table&#10;&#10;Description automatically generated">
            <a:extLst>
              <a:ext uri="{FF2B5EF4-FFF2-40B4-BE49-F238E27FC236}">
                <a16:creationId xmlns:a16="http://schemas.microsoft.com/office/drawing/2014/main" id="{F248FCC8-5146-86B0-D879-FE425C21188F}"/>
              </a:ext>
            </a:extLst>
          </p:cNvPr>
          <p:cNvPicPr>
            <a:picLocks noChangeAspect="1"/>
          </p:cNvPicPr>
          <p:nvPr/>
        </p:nvPicPr>
        <p:blipFill rotWithShape="1">
          <a:blip r:embed="rId4">
            <a:extLst>
              <a:ext uri="{28A0092B-C50C-407E-A947-70E740481C1C}">
                <a14:useLocalDpi xmlns:a14="http://schemas.microsoft.com/office/drawing/2010/main" val="0"/>
              </a:ext>
            </a:extLst>
          </a:blip>
          <a:srcRect l="44195" t="-285" r="469" b="64382"/>
          <a:stretch/>
        </p:blipFill>
        <p:spPr>
          <a:xfrm>
            <a:off x="9763194" y="2616200"/>
            <a:ext cx="2252535" cy="1948700"/>
          </a:xfrm>
          <a:prstGeom prst="rect">
            <a:avLst/>
          </a:prstGeom>
        </p:spPr>
      </p:pic>
    </p:spTree>
    <p:extLst>
      <p:ext uri="{BB962C8B-B14F-4D97-AF65-F5344CB8AC3E}">
        <p14:creationId xmlns:p14="http://schemas.microsoft.com/office/powerpoint/2010/main" val="3662061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569" y="232951"/>
            <a:ext cx="11887200" cy="6400800"/>
          </a:xfrm>
          <a:ln w="12700">
            <a:solidFill>
              <a:schemeClr val="tx1"/>
            </a:solidFill>
          </a:ln>
        </p:spPr>
        <p:txBody>
          <a:bodyPr>
            <a:normAutofit/>
          </a:bodyPr>
          <a:lstStyle/>
          <a:p>
            <a:pPr marL="0" indent="0">
              <a:buNone/>
            </a:pPr>
            <a:r>
              <a:rPr lang="en-US" sz="1400" b="1" dirty="0">
                <a:latin typeface="Times New Roman" panose="02020603050405020304" pitchFamily="18" charset="0"/>
                <a:cs typeface="Times New Roman" panose="02020603050405020304" pitchFamily="18" charset="0"/>
              </a:rPr>
              <a:t>Observations (continued):</a:t>
            </a:r>
          </a:p>
          <a:p>
            <a:pPr marL="0" indent="0">
              <a:buNone/>
            </a:pPr>
            <a:r>
              <a:rPr lang="en-US" sz="1400" dirty="0">
                <a:latin typeface="Times New Roman" panose="02020603050405020304" pitchFamily="18" charset="0"/>
                <a:cs typeface="Times New Roman" panose="02020603050405020304" pitchFamily="18" charset="0"/>
              </a:rPr>
              <a:t>Aside from the main plasma, there was also a plasma sheath generated around the anode due to higher excitation states of the electrons. This comes form a multiply ionized argon atom, which gives off a higher energy photon that is blue in contract to the orange of the bulk plasma.</a:t>
            </a:r>
          </a:p>
          <a:p>
            <a:pPr marL="0" indent="0">
              <a:buNone/>
            </a:pPr>
            <a:r>
              <a:rPr lang="en-US" sz="1400" dirty="0">
                <a:latin typeface="Times New Roman" panose="02020603050405020304" pitchFamily="18" charset="0"/>
                <a:cs typeface="Times New Roman" panose="02020603050405020304" pitchFamily="18" charset="0"/>
              </a:rPr>
              <a:t>A final observation was that the plasma responded to a magnetic field by increasing in density for both types of glow and bending the arc plasma towards the magnet. The magnet curves the plasma because plasma is a quasi-neutral, so, although it appears neutral globally, it is subject to magnetic fields locally and would oscillate around an equilibrium if a strong enough magnetic field was present.</a:t>
            </a:r>
          </a:p>
        </p:txBody>
      </p:sp>
      <p:pic>
        <p:nvPicPr>
          <p:cNvPr id="2" name="Picture 1" descr="A machine with a red light&#10;&#10;Description automatically generated">
            <a:extLst>
              <a:ext uri="{FF2B5EF4-FFF2-40B4-BE49-F238E27FC236}">
                <a16:creationId xmlns:a16="http://schemas.microsoft.com/office/drawing/2014/main" id="{522952AB-CB1C-DE5F-CD43-5FBA8EB3B3D7}"/>
              </a:ext>
            </a:extLst>
          </p:cNvPr>
          <p:cNvPicPr>
            <a:picLocks noChangeAspect="1"/>
          </p:cNvPicPr>
          <p:nvPr/>
        </p:nvPicPr>
        <p:blipFill rotWithShape="1">
          <a:blip r:embed="rId2">
            <a:extLst>
              <a:ext uri="{28A0092B-C50C-407E-A947-70E740481C1C}">
                <a14:useLocalDpi xmlns:a14="http://schemas.microsoft.com/office/drawing/2010/main" val="0"/>
              </a:ext>
            </a:extLst>
          </a:blip>
          <a:srcRect l="30890" t="30604" r="50730" b="55836"/>
          <a:stretch/>
        </p:blipFill>
        <p:spPr>
          <a:xfrm>
            <a:off x="4199934" y="1929884"/>
            <a:ext cx="3792131" cy="3729965"/>
          </a:xfrm>
          <a:prstGeom prst="rect">
            <a:avLst/>
          </a:prstGeom>
        </p:spPr>
      </p:pic>
    </p:spTree>
    <p:extLst>
      <p:ext uri="{BB962C8B-B14F-4D97-AF65-F5344CB8AC3E}">
        <p14:creationId xmlns:p14="http://schemas.microsoft.com/office/powerpoint/2010/main" val="38282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565" y="232952"/>
            <a:ext cx="11887200" cy="6400800"/>
          </a:xfrm>
          <a:ln w="12700">
            <a:solidFill>
              <a:schemeClr val="tx1"/>
            </a:solidFill>
          </a:ln>
        </p:spPr>
        <p:txBody>
          <a:bodyPr/>
          <a:lstStyle/>
          <a:p>
            <a:pPr marL="0" indent="0">
              <a:buNone/>
            </a:pPr>
            <a:r>
              <a:rPr lang="en-US" sz="1400" b="1" dirty="0">
                <a:latin typeface="Times New Roman" panose="02020603050405020304" pitchFamily="18" charset="0"/>
                <a:cs typeface="Times New Roman" panose="02020603050405020304" pitchFamily="18" charset="0"/>
              </a:rPr>
              <a:t>Discussion:</a:t>
            </a:r>
            <a:r>
              <a:rPr lang="en-US" sz="1400" dirty="0">
                <a:latin typeface="Times New Roman" panose="02020603050405020304" pitchFamily="18" charset="0"/>
                <a:cs typeface="Times New Roman" panose="02020603050405020304" pitchFamily="18" charset="0"/>
              </a:rPr>
              <a:t> (Discuss the results that were shown today, include any analysis)</a:t>
            </a:r>
          </a:p>
          <a:p>
            <a:pPr marL="0" indent="0">
              <a:buNone/>
            </a:pPr>
            <a:r>
              <a:rPr lang="en-US" sz="1400" dirty="0">
                <a:latin typeface="Times New Roman" panose="02020603050405020304" pitchFamily="18" charset="0"/>
                <a:cs typeface="Times New Roman" panose="02020603050405020304" pitchFamily="18" charset="0"/>
              </a:rPr>
              <a:t>The types of plasma observed were diffuse glow, normal glow, and arc discharge. As can be seen by                                                                                                   the figure to the right, once the breakdown voltage is reached, normal glow begins to happen. This                                                                                                       is exactly what happened in the experiment the plasma suddenly became visible as the voltage was                                                                                          increased.</a:t>
            </a:r>
          </a:p>
          <a:p>
            <a:pPr marL="0" indent="0">
              <a:buNone/>
            </a:pPr>
            <a:r>
              <a:rPr lang="en-US" sz="1400" dirty="0">
                <a:latin typeface="Times New Roman" panose="02020603050405020304" pitchFamily="18" charset="0"/>
                <a:cs typeface="Times New Roman" panose="02020603050405020304" pitchFamily="18" charset="0"/>
              </a:rPr>
              <a:t>The diffuse glow is also in accordance with the figure to the left as there is a path to a lower voltage                                                                                                once the breakdown voltage occurs. The diffuse glow followed this path to a lower voltage and,                                                                                          subsequently, had less electron excitations than the normal glow, which caused a dimmer glow.</a:t>
            </a:r>
          </a:p>
          <a:p>
            <a:pPr marL="0" indent="0">
              <a:buNone/>
            </a:pPr>
            <a:r>
              <a:rPr lang="en-US" sz="1400" dirty="0">
                <a:latin typeface="Times New Roman" panose="02020603050405020304" pitchFamily="18" charset="0"/>
                <a:cs typeface="Times New Roman" panose="02020603050405020304" pitchFamily="18" charset="0"/>
              </a:rPr>
              <a:t>Finally, we observed the arc discharge, which happens when the voltage is increased enough to                                                                                                         turn the normal glow plasma into a narrow, confined arc. This arc is where the most visible change                                                                                               occurs under the influence of a magnet. This contrasts with the normal and diffuse glows where the                                                                                            addition of a magnetic field would only change the density of the plasma and not the overall shape.                                                                                          However, in the arc discharge, the density of the plasma is not the main observable change, but the                                                                                                   path the arc took as it is the easiest way to mitigate the magnetic field.</a:t>
            </a:r>
          </a:p>
        </p:txBody>
      </p:sp>
      <p:pic>
        <p:nvPicPr>
          <p:cNvPr id="1026" name="Picture 2" descr="Paschen's law - Wikipedia">
            <a:extLst>
              <a:ext uri="{FF2B5EF4-FFF2-40B4-BE49-F238E27FC236}">
                <a16:creationId xmlns:a16="http://schemas.microsoft.com/office/drawing/2014/main" id="{4FAC403E-A92D-E8F5-21C5-209E64DFF2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64" y="3437704"/>
            <a:ext cx="3217503" cy="31960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lassification of plasma discharge by applied voltage and current [5] |  Download Scientific Diagram">
            <a:extLst>
              <a:ext uri="{FF2B5EF4-FFF2-40B4-BE49-F238E27FC236}">
                <a16:creationId xmlns:a16="http://schemas.microsoft.com/office/drawing/2014/main" id="{087BF2E5-129E-5D9B-317A-896417924A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4186" y="546100"/>
            <a:ext cx="4640580" cy="3556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F1DAC52-6652-C5C1-7894-8B73C51CDEF3}"/>
              </a:ext>
            </a:extLst>
          </p:cNvPr>
          <p:cNvSpPr txBox="1"/>
          <p:nvPr/>
        </p:nvSpPr>
        <p:spPr>
          <a:xfrm>
            <a:off x="3375067" y="4102100"/>
            <a:ext cx="8659368" cy="95410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Something that has not been discussed so far is the effect pressure had. The Paschen curve (pictured left) shows the required voltage to generate a plasma at a given pressure. The main change in this experiment was the voltage, but the pressure was also changed to show the effects. When the pressure was increased or decreased substantially, the plasma dissipated, so this would indicate the experiment was somewhere near the bottom of the curve.</a:t>
            </a:r>
          </a:p>
        </p:txBody>
      </p:sp>
    </p:spTree>
    <p:extLst>
      <p:ext uri="{BB962C8B-B14F-4D97-AF65-F5344CB8AC3E}">
        <p14:creationId xmlns:p14="http://schemas.microsoft.com/office/powerpoint/2010/main" val="2769033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7566" y="232948"/>
            <a:ext cx="11887200" cy="6400800"/>
          </a:xfrm>
          <a:ln w="12700">
            <a:solidFill>
              <a:schemeClr val="tx1"/>
            </a:solidFill>
          </a:ln>
        </p:spPr>
        <p:txBody>
          <a:bodyPr>
            <a:normAutofit/>
          </a:bodyPr>
          <a:lstStyle/>
          <a:p>
            <a:pPr marL="0" indent="0">
              <a:buNone/>
            </a:pPr>
            <a:r>
              <a:rPr lang="en-US" sz="1400" b="1" dirty="0">
                <a:latin typeface="Times New Roman" panose="02020603050405020304" pitchFamily="18" charset="0"/>
                <a:cs typeface="Times New Roman" panose="02020603050405020304" pitchFamily="18" charset="0"/>
              </a:rPr>
              <a:t>Summary:</a:t>
            </a:r>
            <a:r>
              <a:rPr lang="en-US" sz="1400" dirty="0">
                <a:latin typeface="Times New Roman" panose="02020603050405020304" pitchFamily="18" charset="0"/>
                <a:cs typeface="Times New Roman" panose="02020603050405020304" pitchFamily="18" charset="0"/>
              </a:rPr>
              <a:t> (Summarize what the laboratory was about and how it ties into lectures)</a:t>
            </a:r>
          </a:p>
          <a:p>
            <a:pPr marL="0" indent="0">
              <a:buNone/>
            </a:pPr>
            <a:r>
              <a:rPr lang="en-US" sz="1400" dirty="0">
                <a:latin typeface="Times New Roman" panose="02020603050405020304" pitchFamily="18" charset="0"/>
                <a:cs typeface="Times New Roman" panose="02020603050405020304" pitchFamily="18" charset="0"/>
              </a:rPr>
              <a:t>The laboratory was mainly a demonstration of the types of discharge and how to generate them. Normal glow occurs whenever you pass the breakdown voltage for the given pressure, diffuse glow happens when you decrease the voltage after attaining a normal glow, and arc discharge happens when you increase the voltage on a normal glow. These plasma were then subjected to a magnetic field, which demonstrates the fact the there are two separate and oppositely charged substances, being the electrons and ions, inside the plasma and showing quasi-neutrality is truly what happens. This experiment also demonstrated an application of the Paschen curve when the pressure was substantially varied and caused the plasma to fall apart due the voltage being too low.</a:t>
            </a:r>
          </a:p>
        </p:txBody>
      </p:sp>
    </p:spTree>
    <p:extLst>
      <p:ext uri="{BB962C8B-B14F-4D97-AF65-F5344CB8AC3E}">
        <p14:creationId xmlns:p14="http://schemas.microsoft.com/office/powerpoint/2010/main" val="2559656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16691</TotalTime>
  <Words>1293</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NPRE 321  Introduction to Plasmas and their Applications</vt:lpstr>
      <vt:lpstr>PowerPoint Presentation</vt:lpstr>
      <vt:lpstr>Practicum Laboratory #1: DESCRIBING A BASIC PLASMA DISCHARGE Student Name: Joseph Specht (jspecht3)   Practicum Date: 9/8/2023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NPRE 321  Introduction to Plasmas and their Applications</dc:title>
  <dc:creator>Daniel Andruczyk</dc:creator>
  <cp:lastModifiedBy>Specht, Joe</cp:lastModifiedBy>
  <cp:revision>74</cp:revision>
  <dcterms:created xsi:type="dcterms:W3CDTF">2022-06-30T17:00:51Z</dcterms:created>
  <dcterms:modified xsi:type="dcterms:W3CDTF">2023-09-19T15:10:23Z</dcterms:modified>
</cp:coreProperties>
</file>