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iVvut8dEPHtN322DRBY4qc+T31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 Target="slides/slide1.xml"/><Relationship Id="rId19" Type="http://schemas.openxmlformats.org/officeDocument/2006/relationships/font" Target="fonts/Roboto-boldItalic.fntdata"/><Relationship Id="rId6" Type="http://schemas.openxmlformats.org/officeDocument/2006/relationships/slide" Target="slides/slide2.xml"/><Relationship Id="rId18"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3e9453e1f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3e9453e1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Ishaani Feedback:</a:t>
            </a:r>
            <a:br>
              <a:rPr lang="en-US"/>
            </a:br>
            <a:r>
              <a:rPr lang="en-US" sz="1150">
                <a:solidFill>
                  <a:srgbClr val="1D1C1D"/>
                </a:solidFill>
                <a:highlight>
                  <a:srgbClr val="F8F8F8"/>
                </a:highlight>
              </a:rPr>
              <a:t>make sure to do PCA</a:t>
            </a:r>
            <a:endParaRPr sz="1150">
              <a:solidFill>
                <a:srgbClr val="1D1C1D"/>
              </a:solidFill>
              <a:highlight>
                <a:srgbClr val="F8F8F8"/>
              </a:highlight>
            </a:endParaRPr>
          </a:p>
          <a:p>
            <a:pPr indent="-228600" lvl="0" marL="723900" rtl="0" algn="l">
              <a:lnSpc>
                <a:spcPct val="115000"/>
              </a:lnSpc>
              <a:spcBef>
                <a:spcPts val="0"/>
              </a:spcBef>
              <a:spcAft>
                <a:spcPts val="0"/>
              </a:spcAft>
              <a:buClr>
                <a:srgbClr val="1D1C1D"/>
              </a:buClr>
              <a:buSzPts val="1150"/>
              <a:buNone/>
            </a:pPr>
            <a:r>
              <a:rPr lang="en-US" sz="1150">
                <a:solidFill>
                  <a:srgbClr val="1D1C1D"/>
                </a:solidFill>
                <a:highlight>
                  <a:srgbClr val="F8F8F8"/>
                </a:highlight>
              </a:rPr>
              <a:t>Include some clustering</a:t>
            </a:r>
            <a:endParaRPr sz="1150">
              <a:solidFill>
                <a:srgbClr val="1D1C1D"/>
              </a:solidFill>
              <a:highlight>
                <a:srgbClr val="F8F8F8"/>
              </a:highlight>
            </a:endParaRPr>
          </a:p>
          <a:p>
            <a:pPr indent="-228600" lvl="0" marL="723900" rtl="0" algn="l">
              <a:lnSpc>
                <a:spcPct val="115000"/>
              </a:lnSpc>
              <a:spcBef>
                <a:spcPts val="0"/>
              </a:spcBef>
              <a:spcAft>
                <a:spcPts val="0"/>
              </a:spcAft>
              <a:buClr>
                <a:srgbClr val="1D1C1D"/>
              </a:buClr>
              <a:buSzPts val="1150"/>
              <a:buNone/>
            </a:pPr>
            <a:r>
              <a:rPr lang="en-US" sz="1150">
                <a:solidFill>
                  <a:srgbClr val="1D1C1D"/>
                </a:solidFill>
                <a:highlight>
                  <a:srgbClr val="F8F8F8"/>
                </a:highlight>
              </a:rPr>
              <a:t>split the block diagram</a:t>
            </a:r>
            <a:endParaRPr sz="1150">
              <a:solidFill>
                <a:srgbClr val="1D1C1D"/>
              </a:solidFill>
              <a:highlight>
                <a:srgbClr val="F8F8F8"/>
              </a:highlight>
            </a:endParaRPr>
          </a:p>
          <a:p>
            <a:pPr indent="-228600" lvl="0" marL="723900" rtl="0" algn="l">
              <a:lnSpc>
                <a:spcPct val="115000"/>
              </a:lnSpc>
              <a:spcBef>
                <a:spcPts val="0"/>
              </a:spcBef>
              <a:spcAft>
                <a:spcPts val="0"/>
              </a:spcAft>
              <a:buClr>
                <a:srgbClr val="1D1C1D"/>
              </a:buClr>
              <a:buSzPts val="1150"/>
              <a:buNone/>
            </a:pPr>
            <a:r>
              <a:rPr lang="en-US" sz="1150">
                <a:solidFill>
                  <a:srgbClr val="1D1C1D"/>
                </a:solidFill>
                <a:highlight>
                  <a:srgbClr val="F8F8F8"/>
                </a:highlight>
              </a:rPr>
              <a:t>check for overfitting</a:t>
            </a:r>
            <a:endParaRPr sz="1150">
              <a:solidFill>
                <a:srgbClr val="1D1C1D"/>
              </a:solidFill>
              <a:highlight>
                <a:srgbClr val="F8F8F8"/>
              </a:highlight>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Our objective in this project is to properly </a:t>
            </a:r>
            <a:r>
              <a:rPr lang="en-US"/>
              <a:t>predict</a:t>
            </a:r>
            <a:r>
              <a:rPr lang="en-US"/>
              <a:t> celestial objects based on the scalar data from SDSS, and galaxy type from images in the galaxy zoo 2 dataset.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Here is our block diagram showing the flow of our data from both data-sets and how they interact with each other. The output of the first chosen model will be used for feature reduction </a:t>
            </a:r>
            <a:r>
              <a:rPr lang="en-US"/>
              <a:t>for use in the second model to determine number of data points.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As mentioned before our two datasets are the SDSS, and Galaxy Zoo 2. SDSS is scalar data and we paired down the number of features to focus on key indicators such as redshift and other spectroscopic values as seen on the right. For galaxy zoo 2 it is all image data </a:t>
            </a:r>
            <a:r>
              <a:rPr lang="en-US"/>
              <a:t>with</a:t>
            </a:r>
            <a:r>
              <a:rPr lang="en-US"/>
              <a:t> color, associated with a </a:t>
            </a:r>
            <a:r>
              <a:rPr lang="en-US"/>
              <a:t>specific</a:t>
            </a:r>
            <a:r>
              <a:rPr lang="en-US"/>
              <a:t> label from the project.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937a3ee8c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937a3ee8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7" name="Google Shape;2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1"/>
          <p:cNvSpPr/>
          <p:nvPr>
            <p:ph idx="2" type="pic"/>
          </p:nvPr>
        </p:nvSpPr>
        <p:spPr>
          <a:xfrm>
            <a:off x="5183188" y="987425"/>
            <a:ext cx="6172200" cy="4873625"/>
          </a:xfrm>
          <a:prstGeom prst="rect">
            <a:avLst/>
          </a:prstGeom>
          <a:noFill/>
          <a:ln>
            <a:noFill/>
          </a:ln>
        </p:spPr>
      </p:sp>
      <p:sp>
        <p:nvSpPr>
          <p:cNvPr id="65" name="Google Shape;65;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6.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2"/>
          <p:cNvSpPr/>
          <p:nvPr/>
        </p:nvSpPr>
        <p:spPr>
          <a:xfrm>
            <a:off x="0" y="-125"/>
            <a:ext cx="12192000" cy="6858000"/>
          </a:xfrm>
          <a:prstGeom prst="rect">
            <a:avLst/>
          </a:prstGeom>
          <a:solidFill>
            <a:srgbClr val="000000">
              <a:alpha val="6013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txBox="1"/>
          <p:nvPr>
            <p:ph type="ctrTitle"/>
          </p:nvPr>
        </p:nvSpPr>
        <p:spPr>
          <a:xfrm>
            <a:off x="1524000" y="1408050"/>
            <a:ext cx="9144000" cy="26331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i="1" lang="en-US">
                <a:solidFill>
                  <a:schemeClr val="lt1"/>
                </a:solidFill>
                <a:latin typeface="Roboto"/>
                <a:ea typeface="Roboto"/>
                <a:cs typeface="Roboto"/>
                <a:sym typeface="Roboto"/>
              </a:rPr>
              <a:t>Galactic Learning: Classifying Stars, Quasars, and Galaxies</a:t>
            </a:r>
            <a:endParaRPr i="1">
              <a:solidFill>
                <a:schemeClr val="lt1"/>
              </a:solidFill>
            </a:endParaRPr>
          </a:p>
        </p:txBody>
      </p:sp>
      <p:sp>
        <p:nvSpPr>
          <p:cNvPr id="86" name="Google Shape;86;p1"/>
          <p:cNvSpPr txBox="1"/>
          <p:nvPr>
            <p:ph idx="1" type="subTitle"/>
          </p:nvPr>
        </p:nvSpPr>
        <p:spPr>
          <a:xfrm>
            <a:off x="1524000" y="4462250"/>
            <a:ext cx="9144000" cy="1718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solidFill>
                  <a:schemeClr val="lt1"/>
                </a:solidFill>
              </a:rPr>
              <a:t>Team Members:</a:t>
            </a:r>
            <a:br>
              <a:rPr lang="en-US">
                <a:solidFill>
                  <a:schemeClr val="lt1"/>
                </a:solidFill>
              </a:rPr>
            </a:br>
            <a:r>
              <a:rPr lang="en-US" sz="1800">
                <a:solidFill>
                  <a:schemeClr val="lt1"/>
                </a:solidFill>
                <a:latin typeface="Arial"/>
                <a:ea typeface="Arial"/>
                <a:cs typeface="Arial"/>
                <a:sym typeface="Arial"/>
              </a:rPr>
              <a:t>Ahmad Allaou, Daelyn Bergsman, Spencer Morris</a:t>
            </a:r>
            <a:endParaRPr sz="1800">
              <a:solidFill>
                <a:schemeClr val="lt1"/>
              </a:solidFill>
              <a:latin typeface="Arial"/>
              <a:ea typeface="Arial"/>
              <a:cs typeface="Arial"/>
              <a:sym typeface="Arial"/>
            </a:endParaRPr>
          </a:p>
          <a:p>
            <a:pPr indent="0" lvl="0" marL="0" rtl="0" algn="ctr">
              <a:lnSpc>
                <a:spcPct val="90000"/>
              </a:lnSpc>
              <a:spcBef>
                <a:spcPts val="0"/>
              </a:spcBef>
              <a:spcAft>
                <a:spcPts val="0"/>
              </a:spcAft>
              <a:buClr>
                <a:schemeClr val="dk1"/>
              </a:buClr>
              <a:buSzPts val="2400"/>
              <a:buNone/>
            </a:pPr>
            <a:r>
              <a:t/>
            </a:r>
            <a:endParaRPr sz="1800">
              <a:solidFill>
                <a:schemeClr val="lt1"/>
              </a:solidFill>
              <a:latin typeface="Arial"/>
              <a:ea typeface="Arial"/>
              <a:cs typeface="Arial"/>
              <a:sym typeface="Arial"/>
            </a:endParaRPr>
          </a:p>
          <a:p>
            <a:pPr indent="0" lvl="0" marL="0" rtl="0" algn="ctr">
              <a:lnSpc>
                <a:spcPct val="90000"/>
              </a:lnSpc>
              <a:spcBef>
                <a:spcPts val="0"/>
              </a:spcBef>
              <a:spcAft>
                <a:spcPts val="0"/>
              </a:spcAft>
              <a:buClr>
                <a:schemeClr val="dk1"/>
              </a:buClr>
              <a:buSzPts val="2400"/>
              <a:buNone/>
            </a:pPr>
            <a:r>
              <a:rPr lang="en-US" sz="1800">
                <a:solidFill>
                  <a:schemeClr val="lt1"/>
                </a:solidFill>
                <a:latin typeface="Arial"/>
                <a:ea typeface="Arial"/>
                <a:cs typeface="Arial"/>
                <a:sym typeface="Arial"/>
              </a:rPr>
              <a:t>October 26th, 2023, DataSci 207</a:t>
            </a:r>
            <a:endParaRPr sz="180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solidFill>
                  <a:schemeClr val="lt1"/>
                </a:solidFill>
              </a:rPr>
              <a:t>Success &amp; Failure</a:t>
            </a:r>
            <a:endParaRPr>
              <a:solidFill>
                <a:schemeClr val="lt1"/>
              </a:solidFill>
            </a:endParaRPr>
          </a:p>
        </p:txBody>
      </p:sp>
      <p:sp>
        <p:nvSpPr>
          <p:cNvPr id="147" name="Google Shape;147;p9"/>
          <p:cNvSpPr txBox="1"/>
          <p:nvPr>
            <p:ph idx="1" type="body"/>
          </p:nvPr>
        </p:nvSpPr>
        <p:spPr>
          <a:xfrm>
            <a:off x="838200" y="1825625"/>
            <a:ext cx="10515600" cy="453908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US">
                <a:solidFill>
                  <a:schemeClr val="lt1"/>
                </a:solidFill>
              </a:rPr>
              <a:t>Success: Given that historical attempts at these image classifications yielded in accuracy scores of 80%, we consider a successful model to be at least 80%</a:t>
            </a:r>
            <a:endParaRPr>
              <a:solidFill>
                <a:schemeClr val="lt1"/>
              </a:solidFill>
            </a:endParaRPr>
          </a:p>
          <a:p>
            <a:pPr indent="-228600" lvl="0" marL="228600" rtl="0" algn="l">
              <a:lnSpc>
                <a:spcPct val="90000"/>
              </a:lnSpc>
              <a:spcBef>
                <a:spcPts val="1000"/>
              </a:spcBef>
              <a:spcAft>
                <a:spcPts val="0"/>
              </a:spcAft>
              <a:buClr>
                <a:schemeClr val="lt1"/>
              </a:buClr>
              <a:buSzPts val="2800"/>
              <a:buChar char="•"/>
            </a:pPr>
            <a:r>
              <a:rPr lang="en-US">
                <a:solidFill>
                  <a:schemeClr val="lt1"/>
                </a:solidFill>
              </a:rPr>
              <a:t>Failure: A model with a suboptimal accuracy (&lt;65%) or an inefficient model (one that takes too long to train) can be considered a failure even if the accuracy is close to the target</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93e9453e1f_2_0"/>
          <p:cNvSpPr txBox="1"/>
          <p:nvPr>
            <p:ph type="title"/>
          </p:nvPr>
        </p:nvSpPr>
        <p:spPr>
          <a:xfrm>
            <a:off x="3887250" y="2766150"/>
            <a:ext cx="44175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i="1" lang="en-US" sz="7200">
                <a:solidFill>
                  <a:schemeClr val="lt1"/>
                </a:solidFill>
              </a:rPr>
              <a:t>Questions?</a:t>
            </a:r>
            <a:endParaRPr i="1" sz="72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solidFill>
                  <a:schemeClr val="lt1"/>
                </a:solidFill>
              </a:rPr>
              <a:t>Background</a:t>
            </a:r>
            <a:endParaRPr>
              <a:solidFill>
                <a:schemeClr val="lt1"/>
              </a:solidFill>
            </a:endParaRPr>
          </a:p>
        </p:txBody>
      </p:sp>
      <p:sp>
        <p:nvSpPr>
          <p:cNvPr id="92" name="Google Shape;92;p2"/>
          <p:cNvSpPr txBox="1"/>
          <p:nvPr>
            <p:ph idx="1" type="body"/>
          </p:nvPr>
        </p:nvSpPr>
        <p:spPr>
          <a:xfrm>
            <a:off x="721895" y="1825625"/>
            <a:ext cx="10888579" cy="4351338"/>
          </a:xfrm>
          <a:prstGeom prst="rect">
            <a:avLst/>
          </a:prstGeom>
          <a:noFill/>
          <a:ln>
            <a:noFill/>
          </a:ln>
        </p:spPr>
        <p:txBody>
          <a:bodyPr anchorCtr="0" anchor="t" bIns="45700" lIns="91425" spcFirstLastPara="1" rIns="91425" wrap="square" tIns="45700">
            <a:normAutofit fontScale="85000" lnSpcReduction="20000"/>
          </a:bodyPr>
          <a:lstStyle/>
          <a:p>
            <a:pPr indent="-215265" lvl="0" marL="228600" rtl="0" algn="l">
              <a:lnSpc>
                <a:spcPct val="90000"/>
              </a:lnSpc>
              <a:spcBef>
                <a:spcPts val="0"/>
              </a:spcBef>
              <a:spcAft>
                <a:spcPts val="0"/>
              </a:spcAft>
              <a:buClr>
                <a:schemeClr val="lt1"/>
              </a:buClr>
              <a:buSzPct val="100000"/>
              <a:buChar char="•"/>
            </a:pPr>
            <a:r>
              <a:rPr lang="en-US">
                <a:solidFill>
                  <a:schemeClr val="lt1"/>
                </a:solidFill>
              </a:rPr>
              <a:t>Sloan Digital Sky Survey (SDSS)</a:t>
            </a:r>
            <a:endParaRPr>
              <a:solidFill>
                <a:schemeClr val="lt1"/>
              </a:solidFill>
            </a:endParaRPr>
          </a:p>
          <a:p>
            <a:pPr indent="-217170" lvl="1" marL="685800" rtl="0" algn="l">
              <a:lnSpc>
                <a:spcPct val="90000"/>
              </a:lnSpc>
              <a:spcBef>
                <a:spcPts val="500"/>
              </a:spcBef>
              <a:spcAft>
                <a:spcPts val="0"/>
              </a:spcAft>
              <a:buClr>
                <a:schemeClr val="lt1"/>
              </a:buClr>
              <a:buSzPct val="100000"/>
              <a:buChar char="•"/>
            </a:pPr>
            <a:r>
              <a:rPr lang="en-US">
                <a:solidFill>
                  <a:schemeClr val="lt1"/>
                </a:solidFill>
              </a:rPr>
              <a:t>Pioneering astronomical survey</a:t>
            </a:r>
            <a:endParaRPr>
              <a:solidFill>
                <a:schemeClr val="lt1"/>
              </a:solidFill>
            </a:endParaRPr>
          </a:p>
          <a:p>
            <a:pPr indent="-217170" lvl="1" marL="685800" rtl="0" algn="l">
              <a:lnSpc>
                <a:spcPct val="90000"/>
              </a:lnSpc>
              <a:spcBef>
                <a:spcPts val="500"/>
              </a:spcBef>
              <a:spcAft>
                <a:spcPts val="0"/>
              </a:spcAft>
              <a:buClr>
                <a:schemeClr val="lt1"/>
              </a:buClr>
              <a:buSzPct val="100000"/>
              <a:buChar char="•"/>
            </a:pPr>
            <a:r>
              <a:rPr lang="en-US">
                <a:solidFill>
                  <a:schemeClr val="lt1"/>
                </a:solidFill>
              </a:rPr>
              <a:t>Operational 2000-present</a:t>
            </a:r>
            <a:endParaRPr>
              <a:solidFill>
                <a:schemeClr val="lt1"/>
              </a:solidFill>
            </a:endParaRPr>
          </a:p>
          <a:p>
            <a:pPr indent="-217170" lvl="1" marL="685800" rtl="0" algn="l">
              <a:lnSpc>
                <a:spcPct val="90000"/>
              </a:lnSpc>
              <a:spcBef>
                <a:spcPts val="500"/>
              </a:spcBef>
              <a:spcAft>
                <a:spcPts val="0"/>
              </a:spcAft>
              <a:buClr>
                <a:schemeClr val="lt1"/>
              </a:buClr>
              <a:buSzPct val="100000"/>
              <a:buChar char="•"/>
            </a:pPr>
            <a:r>
              <a:rPr lang="en-US">
                <a:solidFill>
                  <a:schemeClr val="lt1"/>
                </a:solidFill>
              </a:rPr>
              <a:t>Commissioned to study large-scale structure of the universe (galaxies)</a:t>
            </a:r>
            <a:endParaRPr>
              <a:solidFill>
                <a:schemeClr val="lt1"/>
              </a:solidFill>
            </a:endParaRPr>
          </a:p>
          <a:p>
            <a:pPr indent="-217170" lvl="1" marL="685800" rtl="0" algn="l">
              <a:lnSpc>
                <a:spcPct val="90000"/>
              </a:lnSpc>
              <a:spcBef>
                <a:spcPts val="500"/>
              </a:spcBef>
              <a:spcAft>
                <a:spcPts val="0"/>
              </a:spcAft>
              <a:buClr>
                <a:schemeClr val="lt1"/>
              </a:buClr>
              <a:buSzPct val="100000"/>
              <a:buChar char="•"/>
            </a:pPr>
            <a:r>
              <a:rPr lang="en-US">
                <a:solidFill>
                  <a:schemeClr val="lt1"/>
                </a:solidFill>
              </a:rPr>
              <a:t>Gone through many Science Phases w/ many science objectives</a:t>
            </a:r>
            <a:endParaRPr>
              <a:solidFill>
                <a:schemeClr val="lt1"/>
              </a:solidFill>
            </a:endParaRPr>
          </a:p>
          <a:p>
            <a:pPr indent="-217170" lvl="1" marL="685800" rtl="0" algn="l">
              <a:lnSpc>
                <a:spcPct val="90000"/>
              </a:lnSpc>
              <a:spcBef>
                <a:spcPts val="500"/>
              </a:spcBef>
              <a:spcAft>
                <a:spcPts val="0"/>
              </a:spcAft>
              <a:buClr>
                <a:schemeClr val="lt1"/>
              </a:buClr>
              <a:buSzPct val="100000"/>
              <a:buChar char="•"/>
            </a:pPr>
            <a:r>
              <a:rPr lang="en-US">
                <a:solidFill>
                  <a:schemeClr val="lt1"/>
                </a:solidFill>
              </a:rPr>
              <a:t>Discoveries related to black holes, exoplanets, and characterization of Milky Way</a:t>
            </a:r>
            <a:endParaRPr>
              <a:solidFill>
                <a:schemeClr val="lt1"/>
              </a:solidFill>
            </a:endParaRPr>
          </a:p>
          <a:p>
            <a:pPr indent="-215265" lvl="0" marL="228600" rtl="0" algn="l">
              <a:lnSpc>
                <a:spcPct val="90000"/>
              </a:lnSpc>
              <a:spcBef>
                <a:spcPts val="1000"/>
              </a:spcBef>
              <a:spcAft>
                <a:spcPts val="0"/>
              </a:spcAft>
              <a:buClr>
                <a:schemeClr val="lt1"/>
              </a:buClr>
              <a:buSzPct val="100000"/>
              <a:buChar char="•"/>
            </a:pPr>
            <a:r>
              <a:rPr lang="en-US">
                <a:solidFill>
                  <a:schemeClr val="lt1"/>
                </a:solidFill>
              </a:rPr>
              <a:t>Astronomical Data</a:t>
            </a:r>
            <a:endParaRPr>
              <a:solidFill>
                <a:schemeClr val="lt1"/>
              </a:solidFill>
            </a:endParaRPr>
          </a:p>
          <a:p>
            <a:pPr indent="-217170" lvl="1" marL="685800" rtl="0" algn="l">
              <a:lnSpc>
                <a:spcPct val="90000"/>
              </a:lnSpc>
              <a:spcBef>
                <a:spcPts val="500"/>
              </a:spcBef>
              <a:spcAft>
                <a:spcPts val="0"/>
              </a:spcAft>
              <a:buClr>
                <a:schemeClr val="lt1"/>
              </a:buClr>
              <a:buSzPct val="100000"/>
              <a:buChar char="•"/>
            </a:pPr>
            <a:r>
              <a:rPr lang="en-US">
                <a:solidFill>
                  <a:schemeClr val="lt1"/>
                </a:solidFill>
              </a:rPr>
              <a:t>Many sensors</a:t>
            </a:r>
            <a:endParaRPr>
              <a:solidFill>
                <a:schemeClr val="lt1"/>
              </a:solidFill>
            </a:endParaRPr>
          </a:p>
          <a:p>
            <a:pPr indent="-219075" lvl="2" marL="1143000" rtl="0" algn="l">
              <a:lnSpc>
                <a:spcPct val="90000"/>
              </a:lnSpc>
              <a:spcBef>
                <a:spcPts val="500"/>
              </a:spcBef>
              <a:spcAft>
                <a:spcPts val="0"/>
              </a:spcAft>
              <a:buClr>
                <a:schemeClr val="lt1"/>
              </a:buClr>
              <a:buSzPct val="100000"/>
              <a:buChar char="•"/>
            </a:pPr>
            <a:r>
              <a:rPr lang="en-US">
                <a:solidFill>
                  <a:schemeClr val="lt1"/>
                </a:solidFill>
              </a:rPr>
              <a:t>Photometric</a:t>
            </a:r>
            <a:endParaRPr>
              <a:solidFill>
                <a:schemeClr val="lt1"/>
              </a:solidFill>
            </a:endParaRPr>
          </a:p>
          <a:p>
            <a:pPr indent="-219075" lvl="2" marL="1143000" rtl="0" algn="l">
              <a:lnSpc>
                <a:spcPct val="90000"/>
              </a:lnSpc>
              <a:spcBef>
                <a:spcPts val="500"/>
              </a:spcBef>
              <a:spcAft>
                <a:spcPts val="0"/>
              </a:spcAft>
              <a:buClr>
                <a:schemeClr val="lt1"/>
              </a:buClr>
              <a:buSzPct val="100000"/>
              <a:buChar char="•"/>
            </a:pPr>
            <a:r>
              <a:rPr lang="en-US">
                <a:solidFill>
                  <a:schemeClr val="lt1"/>
                </a:solidFill>
              </a:rPr>
              <a:t>Spectroscopic</a:t>
            </a:r>
            <a:endParaRPr>
              <a:solidFill>
                <a:schemeClr val="lt1"/>
              </a:solidFill>
            </a:endParaRPr>
          </a:p>
          <a:p>
            <a:pPr indent="-217170" lvl="1" marL="685800" rtl="0" algn="l">
              <a:lnSpc>
                <a:spcPct val="90000"/>
              </a:lnSpc>
              <a:spcBef>
                <a:spcPts val="500"/>
              </a:spcBef>
              <a:spcAft>
                <a:spcPts val="0"/>
              </a:spcAft>
              <a:buClr>
                <a:schemeClr val="lt1"/>
              </a:buClr>
              <a:buSzPct val="100000"/>
              <a:buChar char="•"/>
            </a:pPr>
            <a:r>
              <a:rPr lang="en-US">
                <a:solidFill>
                  <a:schemeClr val="lt1"/>
                </a:solidFill>
              </a:rPr>
              <a:t>Many shapes</a:t>
            </a:r>
            <a:endParaRPr>
              <a:solidFill>
                <a:schemeClr val="lt1"/>
              </a:solidFill>
            </a:endParaRPr>
          </a:p>
          <a:p>
            <a:pPr indent="-219075" lvl="2" marL="1143000" rtl="0" algn="l">
              <a:lnSpc>
                <a:spcPct val="90000"/>
              </a:lnSpc>
              <a:spcBef>
                <a:spcPts val="500"/>
              </a:spcBef>
              <a:spcAft>
                <a:spcPts val="0"/>
              </a:spcAft>
              <a:buClr>
                <a:schemeClr val="lt1"/>
              </a:buClr>
              <a:buSzPct val="100000"/>
              <a:buChar char="•"/>
            </a:pPr>
            <a:r>
              <a:rPr lang="en-US">
                <a:solidFill>
                  <a:schemeClr val="lt1"/>
                </a:solidFill>
              </a:rPr>
              <a:t>0-D Scalars – point-wise redshift</a:t>
            </a:r>
            <a:endParaRPr>
              <a:solidFill>
                <a:schemeClr val="lt1"/>
              </a:solidFill>
            </a:endParaRPr>
          </a:p>
          <a:p>
            <a:pPr indent="-219075" lvl="2" marL="1143000" rtl="0" algn="l">
              <a:lnSpc>
                <a:spcPct val="90000"/>
              </a:lnSpc>
              <a:spcBef>
                <a:spcPts val="500"/>
              </a:spcBef>
              <a:spcAft>
                <a:spcPts val="0"/>
              </a:spcAft>
              <a:buClr>
                <a:schemeClr val="lt1"/>
              </a:buClr>
              <a:buSzPct val="100000"/>
              <a:buChar char="•"/>
            </a:pPr>
            <a:r>
              <a:rPr lang="en-US">
                <a:solidFill>
                  <a:schemeClr val="lt1"/>
                </a:solidFill>
              </a:rPr>
              <a:t>1-D Vectors – detailed wide-band spectra</a:t>
            </a:r>
            <a:endParaRPr>
              <a:solidFill>
                <a:schemeClr val="lt1"/>
              </a:solidFill>
            </a:endParaRPr>
          </a:p>
          <a:p>
            <a:pPr indent="-219075" lvl="2" marL="1143000" rtl="0" algn="l">
              <a:lnSpc>
                <a:spcPct val="90000"/>
              </a:lnSpc>
              <a:spcBef>
                <a:spcPts val="500"/>
              </a:spcBef>
              <a:spcAft>
                <a:spcPts val="0"/>
              </a:spcAft>
              <a:buClr>
                <a:schemeClr val="lt1"/>
              </a:buClr>
              <a:buSzPct val="100000"/>
              <a:buChar char="•"/>
            </a:pPr>
            <a:r>
              <a:rPr lang="en-US">
                <a:solidFill>
                  <a:schemeClr val="lt1"/>
                </a:solidFill>
              </a:rPr>
              <a:t>3-D tensors – 5-channel multispectral imagery</a:t>
            </a:r>
            <a:endParaRPr>
              <a:solidFill>
                <a:schemeClr val="lt1"/>
              </a:solidFill>
            </a:endParaRPr>
          </a:p>
          <a:p>
            <a:pPr indent="-111125" lvl="2" marL="1143000" rtl="0" algn="l">
              <a:lnSpc>
                <a:spcPct val="90000"/>
              </a:lnSpc>
              <a:spcBef>
                <a:spcPts val="500"/>
              </a:spcBef>
              <a:spcAft>
                <a:spcPts val="0"/>
              </a:spcAft>
              <a:buClr>
                <a:schemeClr val="dk1"/>
              </a:buClr>
              <a:buSzPct val="100000"/>
              <a:buNone/>
            </a:pPr>
            <a:r>
              <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solidFill>
                  <a:schemeClr val="lt1"/>
                </a:solidFill>
              </a:rPr>
              <a:t>Galaxy Morphology</a:t>
            </a:r>
            <a:endParaRPr>
              <a:solidFill>
                <a:schemeClr val="lt1"/>
              </a:solidFill>
            </a:endParaRPr>
          </a:p>
        </p:txBody>
      </p:sp>
      <p:sp>
        <p:nvSpPr>
          <p:cNvPr id="98" name="Google Shape;98;p4"/>
          <p:cNvSpPr txBox="1"/>
          <p:nvPr>
            <p:ph idx="1" type="body"/>
          </p:nvPr>
        </p:nvSpPr>
        <p:spPr>
          <a:xfrm>
            <a:off x="838200" y="1825625"/>
            <a:ext cx="483223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US">
                <a:solidFill>
                  <a:schemeClr val="lt1"/>
                </a:solidFill>
              </a:rPr>
              <a:t>Hubble Fork for classifications</a:t>
            </a:r>
            <a:endParaRPr>
              <a:solidFill>
                <a:schemeClr val="lt1"/>
              </a:solidFill>
            </a:endParaRPr>
          </a:p>
          <a:p>
            <a:pPr indent="-228600" lvl="1" marL="685800" rtl="0" algn="l">
              <a:lnSpc>
                <a:spcPct val="90000"/>
              </a:lnSpc>
              <a:spcBef>
                <a:spcPts val="500"/>
              </a:spcBef>
              <a:spcAft>
                <a:spcPts val="0"/>
              </a:spcAft>
              <a:buClr>
                <a:schemeClr val="lt1"/>
              </a:buClr>
              <a:buSzPts val="2400"/>
              <a:buChar char="•"/>
            </a:pPr>
            <a:r>
              <a:rPr lang="en-US">
                <a:solidFill>
                  <a:schemeClr val="lt1"/>
                </a:solidFill>
              </a:rPr>
              <a:t>Elliptical</a:t>
            </a:r>
            <a:endParaRPr>
              <a:solidFill>
                <a:schemeClr val="lt1"/>
              </a:solidFill>
            </a:endParaRPr>
          </a:p>
          <a:p>
            <a:pPr indent="-228600" lvl="2" marL="1143000" rtl="0" algn="l">
              <a:lnSpc>
                <a:spcPct val="90000"/>
              </a:lnSpc>
              <a:spcBef>
                <a:spcPts val="500"/>
              </a:spcBef>
              <a:spcAft>
                <a:spcPts val="0"/>
              </a:spcAft>
              <a:buClr>
                <a:schemeClr val="lt1"/>
              </a:buClr>
              <a:buSzPts val="2000"/>
              <a:buChar char="•"/>
            </a:pPr>
            <a:r>
              <a:rPr lang="en-US">
                <a:solidFill>
                  <a:schemeClr val="lt1"/>
                </a:solidFill>
              </a:rPr>
              <a:t>eccentricity</a:t>
            </a:r>
            <a:endParaRPr>
              <a:solidFill>
                <a:schemeClr val="lt1"/>
              </a:solidFill>
            </a:endParaRPr>
          </a:p>
          <a:p>
            <a:pPr indent="-228600" lvl="1" marL="685800" rtl="0" algn="l">
              <a:lnSpc>
                <a:spcPct val="90000"/>
              </a:lnSpc>
              <a:spcBef>
                <a:spcPts val="500"/>
              </a:spcBef>
              <a:spcAft>
                <a:spcPts val="0"/>
              </a:spcAft>
              <a:buClr>
                <a:schemeClr val="lt1"/>
              </a:buClr>
              <a:buSzPts val="2400"/>
              <a:buChar char="•"/>
            </a:pPr>
            <a:r>
              <a:rPr lang="en-US">
                <a:solidFill>
                  <a:schemeClr val="lt1"/>
                </a:solidFill>
              </a:rPr>
              <a:t>Lenticular</a:t>
            </a:r>
            <a:endParaRPr>
              <a:solidFill>
                <a:schemeClr val="lt1"/>
              </a:solidFill>
            </a:endParaRPr>
          </a:p>
          <a:p>
            <a:pPr indent="-228600" lvl="1" marL="685800" rtl="0" algn="l">
              <a:lnSpc>
                <a:spcPct val="90000"/>
              </a:lnSpc>
              <a:spcBef>
                <a:spcPts val="500"/>
              </a:spcBef>
              <a:spcAft>
                <a:spcPts val="0"/>
              </a:spcAft>
              <a:buClr>
                <a:schemeClr val="lt1"/>
              </a:buClr>
              <a:buSzPts val="2400"/>
              <a:buChar char="•"/>
            </a:pPr>
            <a:r>
              <a:rPr lang="en-US">
                <a:solidFill>
                  <a:schemeClr val="lt1"/>
                </a:solidFill>
              </a:rPr>
              <a:t>Spiral</a:t>
            </a:r>
            <a:endParaRPr>
              <a:solidFill>
                <a:schemeClr val="lt1"/>
              </a:solidFill>
            </a:endParaRPr>
          </a:p>
          <a:p>
            <a:pPr indent="-228600" lvl="2" marL="1143000" rtl="0" algn="l">
              <a:lnSpc>
                <a:spcPct val="90000"/>
              </a:lnSpc>
              <a:spcBef>
                <a:spcPts val="500"/>
              </a:spcBef>
              <a:spcAft>
                <a:spcPts val="0"/>
              </a:spcAft>
              <a:buClr>
                <a:schemeClr val="lt1"/>
              </a:buClr>
              <a:buSzPts val="2000"/>
              <a:buChar char="•"/>
            </a:pPr>
            <a:r>
              <a:rPr lang="en-US">
                <a:solidFill>
                  <a:schemeClr val="lt1"/>
                </a:solidFill>
              </a:rPr>
              <a:t>Non-barred vs. Barred</a:t>
            </a:r>
            <a:endParaRPr>
              <a:solidFill>
                <a:schemeClr val="lt1"/>
              </a:solidFill>
            </a:endParaRPr>
          </a:p>
          <a:p>
            <a:pPr indent="-228600" lvl="2" marL="1143000" rtl="0" algn="l">
              <a:lnSpc>
                <a:spcPct val="90000"/>
              </a:lnSpc>
              <a:spcBef>
                <a:spcPts val="500"/>
              </a:spcBef>
              <a:spcAft>
                <a:spcPts val="0"/>
              </a:spcAft>
              <a:buClr>
                <a:schemeClr val="lt1"/>
              </a:buClr>
              <a:buSzPts val="2000"/>
              <a:buChar char="•"/>
            </a:pPr>
            <a:r>
              <a:rPr lang="en-US">
                <a:solidFill>
                  <a:schemeClr val="lt1"/>
                </a:solidFill>
              </a:rPr>
              <a:t># of spiral arms</a:t>
            </a:r>
            <a:endParaRPr>
              <a:solidFill>
                <a:schemeClr val="lt1"/>
              </a:solidFill>
            </a:endParaRPr>
          </a:p>
          <a:p>
            <a:pPr indent="-228600" lvl="1" marL="685800" rtl="0" algn="l">
              <a:lnSpc>
                <a:spcPct val="90000"/>
              </a:lnSpc>
              <a:spcBef>
                <a:spcPts val="500"/>
              </a:spcBef>
              <a:spcAft>
                <a:spcPts val="0"/>
              </a:spcAft>
              <a:buClr>
                <a:schemeClr val="lt1"/>
              </a:buClr>
              <a:buSzPts val="2400"/>
              <a:buChar char="•"/>
            </a:pPr>
            <a:r>
              <a:rPr lang="en-US">
                <a:solidFill>
                  <a:schemeClr val="lt1"/>
                </a:solidFill>
              </a:rPr>
              <a:t>Irregular </a:t>
            </a:r>
            <a:endParaRPr>
              <a:solidFill>
                <a:schemeClr val="lt1"/>
              </a:solidFill>
            </a:endParaRPr>
          </a:p>
          <a:p>
            <a:pPr indent="-50800" lvl="0" marL="228600" rtl="0" algn="l">
              <a:lnSpc>
                <a:spcPct val="90000"/>
              </a:lnSpc>
              <a:spcBef>
                <a:spcPts val="1000"/>
              </a:spcBef>
              <a:spcAft>
                <a:spcPts val="0"/>
              </a:spcAft>
              <a:buClr>
                <a:schemeClr val="dk1"/>
              </a:buClr>
              <a:buSzPts val="2800"/>
              <a:buNone/>
            </a:pPr>
            <a:r>
              <a:t/>
            </a:r>
            <a:endParaRPr>
              <a:solidFill>
                <a:schemeClr val="lt1"/>
              </a:solidFill>
            </a:endParaRPr>
          </a:p>
        </p:txBody>
      </p:sp>
      <p:pic>
        <p:nvPicPr>
          <p:cNvPr descr="A few galaxies with white spots&#10;&#10;Description automatically generated with medium confidence" id="99" name="Google Shape;99;p4"/>
          <p:cNvPicPr preferRelativeResize="0"/>
          <p:nvPr/>
        </p:nvPicPr>
        <p:blipFill rotWithShape="1">
          <a:blip r:embed="rId3">
            <a:alphaModFix/>
          </a:blip>
          <a:srcRect b="0" l="0" r="0" t="0"/>
          <a:stretch/>
        </p:blipFill>
        <p:spPr>
          <a:xfrm>
            <a:off x="5764461" y="1825625"/>
            <a:ext cx="5933095" cy="4419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solidFill>
                  <a:schemeClr val="lt1"/>
                </a:solidFill>
              </a:rPr>
              <a:t>Problem Statement</a:t>
            </a:r>
            <a:endParaRPr>
              <a:solidFill>
                <a:schemeClr val="lt1"/>
              </a:solidFill>
            </a:endParaRPr>
          </a:p>
        </p:txBody>
      </p:sp>
      <p:sp>
        <p:nvSpPr>
          <p:cNvPr id="105" name="Google Shape;105;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41934" lvl="0" marL="228600" marR="0" rtl="0" algn="l">
              <a:lnSpc>
                <a:spcPct val="90000"/>
              </a:lnSpc>
              <a:spcBef>
                <a:spcPts val="1000"/>
              </a:spcBef>
              <a:spcAft>
                <a:spcPts val="0"/>
              </a:spcAft>
              <a:buClr>
                <a:schemeClr val="lt1"/>
              </a:buClr>
              <a:buSzPts val="2800"/>
              <a:buChar char="•"/>
            </a:pPr>
            <a:r>
              <a:rPr b="1" lang="en-US">
                <a:solidFill>
                  <a:schemeClr val="lt1"/>
                </a:solidFill>
              </a:rPr>
              <a:t>We want to know what each celestial object is, how they are related, and the distribution of properties</a:t>
            </a:r>
            <a:endParaRPr b="1">
              <a:solidFill>
                <a:schemeClr val="lt1"/>
              </a:solidFill>
            </a:endParaRPr>
          </a:p>
          <a:p>
            <a:pPr indent="-241934" lvl="0" marL="228600" marR="0" rtl="0" algn="l">
              <a:lnSpc>
                <a:spcPct val="90000"/>
              </a:lnSpc>
              <a:spcBef>
                <a:spcPts val="1000"/>
              </a:spcBef>
              <a:spcAft>
                <a:spcPts val="0"/>
              </a:spcAft>
              <a:buClr>
                <a:schemeClr val="lt1"/>
              </a:buClr>
              <a:buSzPts val="2800"/>
              <a:buChar char="•"/>
            </a:pPr>
            <a:r>
              <a:rPr lang="en-US">
                <a:solidFill>
                  <a:schemeClr val="lt1"/>
                </a:solidFill>
              </a:rPr>
              <a:t>There are an estimated 10^11 stars in each galaxy and 10^11 galaxies in the observable universe</a:t>
            </a:r>
            <a:endParaRPr>
              <a:solidFill>
                <a:schemeClr val="lt1"/>
              </a:solidFill>
            </a:endParaRPr>
          </a:p>
          <a:p>
            <a:pPr indent="-241934" lvl="0" marL="228600" rtl="0" algn="l">
              <a:lnSpc>
                <a:spcPct val="90000"/>
              </a:lnSpc>
              <a:spcBef>
                <a:spcPts val="1000"/>
              </a:spcBef>
              <a:spcAft>
                <a:spcPts val="0"/>
              </a:spcAft>
              <a:buClr>
                <a:schemeClr val="lt1"/>
              </a:buClr>
              <a:buSzPts val="2800"/>
              <a:buChar char="•"/>
            </a:pPr>
            <a:r>
              <a:rPr lang="en-US">
                <a:solidFill>
                  <a:schemeClr val="lt1"/>
                </a:solidFill>
              </a:rPr>
              <a:t>SDSS alone has catalogued billions of objects</a:t>
            </a:r>
            <a:endParaRPr b="1">
              <a:solidFill>
                <a:schemeClr val="lt1"/>
              </a:solidFill>
            </a:endParaRPr>
          </a:p>
          <a:p>
            <a:pPr indent="-241934" lvl="0" marL="228600" rtl="0" algn="l">
              <a:lnSpc>
                <a:spcPct val="90000"/>
              </a:lnSpc>
              <a:spcBef>
                <a:spcPts val="1000"/>
              </a:spcBef>
              <a:spcAft>
                <a:spcPts val="0"/>
              </a:spcAft>
              <a:buClr>
                <a:schemeClr val="lt1"/>
              </a:buClr>
              <a:buSzPts val="2800"/>
              <a:buChar char="•"/>
            </a:pPr>
            <a:r>
              <a:rPr lang="en-US">
                <a:solidFill>
                  <a:schemeClr val="lt1"/>
                </a:solidFill>
              </a:rPr>
              <a:t>Galaxy Zoo Project</a:t>
            </a:r>
            <a:endParaRPr>
              <a:solidFill>
                <a:schemeClr val="lt1"/>
              </a:solidFill>
            </a:endParaRPr>
          </a:p>
          <a:p>
            <a:pPr indent="-240030" lvl="1" marL="685800" rtl="0" algn="l">
              <a:lnSpc>
                <a:spcPct val="90000"/>
              </a:lnSpc>
              <a:spcBef>
                <a:spcPts val="500"/>
              </a:spcBef>
              <a:spcAft>
                <a:spcPts val="0"/>
              </a:spcAft>
              <a:buClr>
                <a:schemeClr val="lt1"/>
              </a:buClr>
              <a:buSzPts val="2400"/>
              <a:buChar char="•"/>
            </a:pPr>
            <a:r>
              <a:rPr lang="en-US">
                <a:solidFill>
                  <a:schemeClr val="lt1"/>
                </a:solidFill>
              </a:rPr>
              <a:t>‘Citizen science’ initiative launched to crowdsource task of labeling galaxies by morphology</a:t>
            </a:r>
            <a:endParaRPr>
              <a:solidFill>
                <a:schemeClr val="lt1"/>
              </a:solidFill>
            </a:endParaRPr>
          </a:p>
          <a:p>
            <a:pPr indent="-240030" lvl="1" marL="685800" rtl="0" algn="l">
              <a:lnSpc>
                <a:spcPct val="90000"/>
              </a:lnSpc>
              <a:spcBef>
                <a:spcPts val="500"/>
              </a:spcBef>
              <a:spcAft>
                <a:spcPts val="0"/>
              </a:spcAft>
              <a:buClr>
                <a:schemeClr val="lt1"/>
              </a:buClr>
              <a:buSzPts val="2400"/>
              <a:buChar char="•"/>
            </a:pPr>
            <a:r>
              <a:rPr lang="en-US">
                <a:solidFill>
                  <a:schemeClr val="lt1"/>
                </a:solidFill>
              </a:rPr>
              <a:t>Launched the ‘Zooniverse’ data repository (for labeled scientific data)</a:t>
            </a:r>
            <a:endParaRPr>
              <a:solidFill>
                <a:schemeClr val="lt1"/>
              </a:solidFill>
            </a:endParaRPr>
          </a:p>
          <a:p>
            <a:pPr indent="-240030" lvl="1" marL="685800" rtl="0" algn="l">
              <a:lnSpc>
                <a:spcPct val="90000"/>
              </a:lnSpc>
              <a:spcBef>
                <a:spcPts val="500"/>
              </a:spcBef>
              <a:spcAft>
                <a:spcPts val="0"/>
              </a:spcAft>
              <a:buClr>
                <a:schemeClr val="lt1"/>
              </a:buClr>
              <a:buSzPts val="2400"/>
              <a:buChar char="•"/>
            </a:pPr>
            <a:r>
              <a:rPr lang="en-US">
                <a:solidFill>
                  <a:schemeClr val="lt1"/>
                </a:solidFill>
              </a:rPr>
              <a:t>A decision tree was used to facilitate volunteers generating labeled data</a:t>
            </a:r>
            <a:endParaRPr>
              <a:solidFill>
                <a:schemeClr val="lt1"/>
              </a:solidFill>
            </a:endParaRPr>
          </a:p>
          <a:p>
            <a:pPr indent="-240030" lvl="1" marL="685800" rtl="0" algn="l">
              <a:lnSpc>
                <a:spcPct val="90000"/>
              </a:lnSpc>
              <a:spcBef>
                <a:spcPts val="500"/>
              </a:spcBef>
              <a:spcAft>
                <a:spcPts val="0"/>
              </a:spcAft>
              <a:buClr>
                <a:schemeClr val="lt1"/>
              </a:buClr>
              <a:buSzPts val="2400"/>
              <a:buChar char="•"/>
            </a:pPr>
            <a:r>
              <a:rPr lang="en-US">
                <a:solidFill>
                  <a:schemeClr val="lt1"/>
                </a:solidFill>
              </a:rPr>
              <a:t>Galaxy Zoo 1 – broad morphological classifications</a:t>
            </a:r>
            <a:endParaRPr>
              <a:solidFill>
                <a:schemeClr val="lt1"/>
              </a:solidFill>
            </a:endParaRPr>
          </a:p>
          <a:p>
            <a:pPr indent="-240030" lvl="1" marL="685800" rtl="0" algn="l">
              <a:lnSpc>
                <a:spcPct val="90000"/>
              </a:lnSpc>
              <a:spcBef>
                <a:spcPts val="500"/>
              </a:spcBef>
              <a:spcAft>
                <a:spcPts val="0"/>
              </a:spcAft>
              <a:buClr>
                <a:schemeClr val="lt1"/>
              </a:buClr>
              <a:buSzPts val="2400"/>
              <a:buChar char="•"/>
            </a:pPr>
            <a:r>
              <a:rPr lang="en-US">
                <a:solidFill>
                  <a:schemeClr val="lt1"/>
                </a:solidFill>
              </a:rPr>
              <a:t>Galaxy Zoo 2 – specific morphological classifications</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solidFill>
                  <a:schemeClr val="lt1"/>
                </a:solidFill>
              </a:rPr>
              <a:t>Objectives</a:t>
            </a:r>
            <a:endParaRPr>
              <a:solidFill>
                <a:schemeClr val="lt1"/>
              </a:solidFill>
            </a:endParaRPr>
          </a:p>
        </p:txBody>
      </p:sp>
      <p:sp>
        <p:nvSpPr>
          <p:cNvPr id="111" name="Google Shape;111;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US">
                <a:solidFill>
                  <a:schemeClr val="lt1"/>
                </a:solidFill>
              </a:rPr>
              <a:t>Celestial object classification from SDSS scalar data</a:t>
            </a:r>
            <a:endParaRPr>
              <a:solidFill>
                <a:schemeClr val="lt1"/>
              </a:solidFill>
            </a:endParaRPr>
          </a:p>
          <a:p>
            <a:pPr indent="-228600" lvl="1" marL="685800" rtl="0" algn="l">
              <a:lnSpc>
                <a:spcPct val="90000"/>
              </a:lnSpc>
              <a:spcBef>
                <a:spcPts val="500"/>
              </a:spcBef>
              <a:spcAft>
                <a:spcPts val="0"/>
              </a:spcAft>
              <a:buClr>
                <a:schemeClr val="lt1"/>
              </a:buClr>
              <a:buSzPts val="2400"/>
              <a:buChar char="•"/>
            </a:pPr>
            <a:r>
              <a:rPr lang="en-US">
                <a:solidFill>
                  <a:schemeClr val="lt1"/>
                </a:solidFill>
              </a:rPr>
              <a:t>Star, galaxy, quasar, other</a:t>
            </a:r>
            <a:endParaRPr>
              <a:solidFill>
                <a:schemeClr val="lt1"/>
              </a:solidFill>
            </a:endParaRPr>
          </a:p>
          <a:p>
            <a:pPr indent="-228600" lvl="0" marL="228600" rtl="0" algn="l">
              <a:lnSpc>
                <a:spcPct val="90000"/>
              </a:lnSpc>
              <a:spcBef>
                <a:spcPts val="1000"/>
              </a:spcBef>
              <a:spcAft>
                <a:spcPts val="0"/>
              </a:spcAft>
              <a:buClr>
                <a:schemeClr val="lt1"/>
              </a:buClr>
              <a:buSzPts val="2800"/>
              <a:buChar char="•"/>
            </a:pPr>
            <a:r>
              <a:rPr lang="en-US">
                <a:solidFill>
                  <a:schemeClr val="lt1"/>
                </a:solidFill>
              </a:rPr>
              <a:t>Galaxy morphology classification from SDSS images</a:t>
            </a:r>
            <a:endParaRPr>
              <a:solidFill>
                <a:schemeClr val="lt1"/>
              </a:solidFill>
            </a:endParaRPr>
          </a:p>
          <a:p>
            <a:pPr indent="-228600" lvl="1" marL="685800" rtl="0" algn="l">
              <a:lnSpc>
                <a:spcPct val="90000"/>
              </a:lnSpc>
              <a:spcBef>
                <a:spcPts val="500"/>
              </a:spcBef>
              <a:spcAft>
                <a:spcPts val="0"/>
              </a:spcAft>
              <a:buClr>
                <a:schemeClr val="lt1"/>
              </a:buClr>
              <a:buSzPts val="2400"/>
              <a:buChar char="•"/>
            </a:pPr>
            <a:r>
              <a:rPr lang="en-US">
                <a:solidFill>
                  <a:schemeClr val="lt1"/>
                </a:solidFill>
              </a:rPr>
              <a:t>Broad: Elliptical, lenticular, spiral, irregular, edge-on</a:t>
            </a:r>
            <a:endParaRPr>
              <a:solidFill>
                <a:schemeClr val="lt1"/>
              </a:solidFill>
            </a:endParaRPr>
          </a:p>
          <a:p>
            <a:pPr indent="-228600" lvl="1" marL="685800" rtl="0" algn="l">
              <a:lnSpc>
                <a:spcPct val="90000"/>
              </a:lnSpc>
              <a:spcBef>
                <a:spcPts val="500"/>
              </a:spcBef>
              <a:spcAft>
                <a:spcPts val="0"/>
              </a:spcAft>
              <a:buClr>
                <a:schemeClr val="lt1"/>
              </a:buClr>
              <a:buSzPts val="2400"/>
              <a:buChar char="•"/>
            </a:pPr>
            <a:r>
              <a:rPr lang="en-US">
                <a:solidFill>
                  <a:schemeClr val="lt1"/>
                </a:solidFill>
              </a:rPr>
              <a:t>Specific:  Elliptical eccentricity, spiral # of arms, spiral bar, etc.</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solidFill>
                  <a:schemeClr val="lt1"/>
                </a:solidFill>
              </a:rPr>
              <a:t>Block Diagram</a:t>
            </a:r>
            <a:endParaRPr>
              <a:solidFill>
                <a:schemeClr val="lt1"/>
              </a:solidFill>
            </a:endParaRPr>
          </a:p>
        </p:txBody>
      </p:sp>
      <p:pic>
        <p:nvPicPr>
          <p:cNvPr id="117" name="Google Shape;117;p6"/>
          <p:cNvPicPr preferRelativeResize="0"/>
          <p:nvPr>
            <p:ph idx="1" type="body"/>
          </p:nvPr>
        </p:nvPicPr>
        <p:blipFill rotWithShape="1">
          <a:blip r:embed="rId3">
            <a:alphaModFix/>
          </a:blip>
          <a:srcRect b="0" l="0" r="0" t="0"/>
          <a:stretch/>
        </p:blipFill>
        <p:spPr>
          <a:xfrm>
            <a:off x="2084149" y="1825625"/>
            <a:ext cx="8023701" cy="43513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solidFill>
                  <a:schemeClr val="lt1"/>
                </a:solidFill>
              </a:rPr>
              <a:t>Datasets</a:t>
            </a:r>
            <a:endParaRPr>
              <a:solidFill>
                <a:schemeClr val="lt1"/>
              </a:solidFill>
            </a:endParaRPr>
          </a:p>
        </p:txBody>
      </p:sp>
      <p:sp>
        <p:nvSpPr>
          <p:cNvPr id="123" name="Google Shape;123;p7"/>
          <p:cNvSpPr txBox="1"/>
          <p:nvPr>
            <p:ph idx="1" type="body"/>
          </p:nvPr>
        </p:nvSpPr>
        <p:spPr>
          <a:xfrm>
            <a:off x="556403" y="1785369"/>
            <a:ext cx="6356231"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lt1"/>
              </a:buClr>
              <a:buSzPct val="100000"/>
              <a:buChar char="•"/>
            </a:pPr>
            <a:r>
              <a:rPr lang="en-US">
                <a:solidFill>
                  <a:schemeClr val="lt1"/>
                </a:solidFill>
              </a:rPr>
              <a:t>Dataset 1:  SDSS scalar data</a:t>
            </a:r>
            <a:endParaRPr>
              <a:solidFill>
                <a:schemeClr val="lt1"/>
              </a:solidFill>
            </a:endParaRPr>
          </a:p>
          <a:p>
            <a:pPr indent="-228600" lvl="1" marL="685800" rtl="0" algn="l">
              <a:lnSpc>
                <a:spcPct val="90000"/>
              </a:lnSpc>
              <a:spcBef>
                <a:spcPts val="500"/>
              </a:spcBef>
              <a:spcAft>
                <a:spcPts val="0"/>
              </a:spcAft>
              <a:buClr>
                <a:schemeClr val="lt1"/>
              </a:buClr>
              <a:buSzPct val="100000"/>
              <a:buChar char="•"/>
            </a:pPr>
            <a:r>
              <a:rPr lang="en-US">
                <a:solidFill>
                  <a:schemeClr val="lt1"/>
                </a:solidFill>
              </a:rPr>
              <a:t>Queried directly from SDSS Skyserver</a:t>
            </a:r>
            <a:endParaRPr>
              <a:solidFill>
                <a:schemeClr val="lt1"/>
              </a:solidFill>
            </a:endParaRPr>
          </a:p>
          <a:p>
            <a:pPr indent="-228600" lvl="1" marL="685800" rtl="0" algn="l">
              <a:lnSpc>
                <a:spcPct val="90000"/>
              </a:lnSpc>
              <a:spcBef>
                <a:spcPts val="500"/>
              </a:spcBef>
              <a:spcAft>
                <a:spcPts val="0"/>
              </a:spcAft>
              <a:buClr>
                <a:schemeClr val="lt1"/>
              </a:buClr>
              <a:buSzPct val="100000"/>
              <a:buChar char="•"/>
            </a:pPr>
            <a:r>
              <a:rPr lang="en-US">
                <a:solidFill>
                  <a:schemeClr val="lt1"/>
                </a:solidFill>
              </a:rPr>
              <a:t>Includes multiple queries from multiple tables</a:t>
            </a:r>
            <a:endParaRPr>
              <a:solidFill>
                <a:schemeClr val="lt1"/>
              </a:solidFill>
            </a:endParaRPr>
          </a:p>
          <a:p>
            <a:pPr indent="-228600" lvl="1" marL="685800" rtl="0" algn="l">
              <a:lnSpc>
                <a:spcPct val="90000"/>
              </a:lnSpc>
              <a:spcBef>
                <a:spcPts val="500"/>
              </a:spcBef>
              <a:spcAft>
                <a:spcPts val="0"/>
              </a:spcAft>
              <a:buClr>
                <a:schemeClr val="lt1"/>
              </a:buClr>
              <a:buSzPct val="100000"/>
              <a:buChar char="•"/>
            </a:pPr>
            <a:r>
              <a:rPr lang="en-US">
                <a:solidFill>
                  <a:schemeClr val="lt1"/>
                </a:solidFill>
              </a:rPr>
              <a:t>Each table is capped at 1 million rows</a:t>
            </a:r>
            <a:endParaRPr>
              <a:solidFill>
                <a:schemeClr val="lt1"/>
              </a:solidFill>
            </a:endParaRPr>
          </a:p>
          <a:p>
            <a:pPr indent="-228600" lvl="1" marL="685800" rtl="0" algn="l">
              <a:lnSpc>
                <a:spcPct val="90000"/>
              </a:lnSpc>
              <a:spcBef>
                <a:spcPts val="500"/>
              </a:spcBef>
              <a:spcAft>
                <a:spcPts val="0"/>
              </a:spcAft>
              <a:buClr>
                <a:schemeClr val="lt1"/>
              </a:buClr>
              <a:buSzPct val="100000"/>
              <a:buChar char="•"/>
            </a:pPr>
            <a:r>
              <a:rPr lang="en-US">
                <a:solidFill>
                  <a:schemeClr val="lt1"/>
                </a:solidFill>
              </a:rPr>
              <a:t>Consolidates Photometric, Spectroscopic, and Value-Added data for a variety of objects characterized and available in Data Release 8 (DR8)</a:t>
            </a:r>
            <a:endParaRPr>
              <a:solidFill>
                <a:schemeClr val="lt1"/>
              </a:solidFill>
            </a:endParaRPr>
          </a:p>
          <a:p>
            <a:pPr indent="-228600" lvl="0" marL="228600" rtl="0" algn="l">
              <a:lnSpc>
                <a:spcPct val="90000"/>
              </a:lnSpc>
              <a:spcBef>
                <a:spcPts val="1000"/>
              </a:spcBef>
              <a:spcAft>
                <a:spcPts val="0"/>
              </a:spcAft>
              <a:buClr>
                <a:schemeClr val="lt1"/>
              </a:buClr>
              <a:buSzPct val="100000"/>
              <a:buChar char="•"/>
            </a:pPr>
            <a:r>
              <a:rPr lang="en-US">
                <a:solidFill>
                  <a:schemeClr val="lt1"/>
                </a:solidFill>
              </a:rPr>
              <a:t>Dataset 2: Galaxy images</a:t>
            </a:r>
            <a:endParaRPr>
              <a:solidFill>
                <a:schemeClr val="lt1"/>
              </a:solidFill>
            </a:endParaRPr>
          </a:p>
          <a:p>
            <a:pPr indent="-228600" lvl="1" marL="685800" rtl="0" algn="l">
              <a:lnSpc>
                <a:spcPct val="90000"/>
              </a:lnSpc>
              <a:spcBef>
                <a:spcPts val="500"/>
              </a:spcBef>
              <a:spcAft>
                <a:spcPts val="0"/>
              </a:spcAft>
              <a:buClr>
                <a:schemeClr val="lt1"/>
              </a:buClr>
              <a:buSzPct val="100000"/>
              <a:buChar char="•"/>
            </a:pPr>
            <a:r>
              <a:rPr lang="en-US">
                <a:solidFill>
                  <a:schemeClr val="lt1"/>
                </a:solidFill>
              </a:rPr>
              <a:t>Accessed from Galaxy Zoo data repository</a:t>
            </a:r>
            <a:endParaRPr>
              <a:solidFill>
                <a:schemeClr val="lt1"/>
              </a:solidFill>
            </a:endParaRPr>
          </a:p>
          <a:p>
            <a:pPr indent="-228600" lvl="1" marL="685800" rtl="0" algn="l">
              <a:lnSpc>
                <a:spcPct val="90000"/>
              </a:lnSpc>
              <a:spcBef>
                <a:spcPts val="500"/>
              </a:spcBef>
              <a:spcAft>
                <a:spcPts val="0"/>
              </a:spcAft>
              <a:buClr>
                <a:schemeClr val="lt1"/>
              </a:buClr>
              <a:buSzPct val="100000"/>
              <a:buChar char="•"/>
            </a:pPr>
            <a:r>
              <a:rPr lang="en-US">
                <a:solidFill>
                  <a:schemeClr val="lt1"/>
                </a:solidFill>
              </a:rPr>
              <a:t>Includes several hundred thousand 424^2-pixel images</a:t>
            </a:r>
            <a:endParaRPr>
              <a:solidFill>
                <a:schemeClr val="lt1"/>
              </a:solidFill>
            </a:endParaRPr>
          </a:p>
        </p:txBody>
      </p:sp>
      <p:sp>
        <p:nvSpPr>
          <p:cNvPr id="124" name="Google Shape;124;p7"/>
          <p:cNvSpPr txBox="1"/>
          <p:nvPr/>
        </p:nvSpPr>
        <p:spPr>
          <a:xfrm>
            <a:off x="7372709" y="1785369"/>
            <a:ext cx="4891176"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marR="0" rtl="0" algn="l">
              <a:lnSpc>
                <a:spcPct val="90000"/>
              </a:lnSpc>
              <a:spcBef>
                <a:spcPts val="0"/>
              </a:spcBef>
              <a:spcAft>
                <a:spcPts val="0"/>
              </a:spcAft>
              <a:buClr>
                <a:schemeClr val="lt1"/>
              </a:buClr>
              <a:buSzPct val="100000"/>
              <a:buFont typeface="Arial"/>
              <a:buChar char="•"/>
            </a:pPr>
            <a:r>
              <a:rPr b="0" i="0" lang="en-US" sz="2800" u="none" cap="none" strike="noStrike">
                <a:solidFill>
                  <a:schemeClr val="lt1"/>
                </a:solidFill>
                <a:latin typeface="Calibri"/>
                <a:ea typeface="Calibri"/>
                <a:cs typeface="Calibri"/>
                <a:sym typeface="Calibri"/>
              </a:rPr>
              <a:t>Dataset 1:  SDSS scalar data</a:t>
            </a:r>
            <a:endParaRPr>
              <a:solidFill>
                <a:schemeClr val="lt1"/>
              </a:solidFill>
            </a:endParaRPr>
          </a:p>
          <a:p>
            <a:pPr indent="-228600" lvl="1" marL="685800" marR="0" rtl="0" algn="l">
              <a:lnSpc>
                <a:spcPct val="90000"/>
              </a:lnSpc>
              <a:spcBef>
                <a:spcPts val="50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Features</a:t>
            </a:r>
            <a:endParaRPr>
              <a:solidFill>
                <a:schemeClr val="lt1"/>
              </a:solidFill>
            </a:endParaRPr>
          </a:p>
          <a:p>
            <a:pPr indent="-228600" lvl="2" marL="1143000" marR="0" rtl="0" algn="l">
              <a:lnSpc>
                <a:spcPct val="90000"/>
              </a:lnSpc>
              <a:spcBef>
                <a:spcPts val="500"/>
              </a:spcBef>
              <a:spcAft>
                <a:spcPts val="0"/>
              </a:spcAft>
              <a:buClr>
                <a:schemeClr val="lt1"/>
              </a:buClr>
              <a:buSzPct val="100000"/>
              <a:buFont typeface="Arial"/>
              <a:buChar char="•"/>
            </a:pPr>
            <a:r>
              <a:rPr b="0" i="0" lang="en-US" sz="2000" u="none" cap="none" strike="noStrike">
                <a:solidFill>
                  <a:schemeClr val="lt1"/>
                </a:solidFill>
                <a:latin typeface="Calibri"/>
                <a:ea typeface="Calibri"/>
                <a:cs typeface="Calibri"/>
                <a:sym typeface="Calibri"/>
              </a:rPr>
              <a:t>Redshift, ra, dec, u, g, r, i, z, &amp; others</a:t>
            </a:r>
            <a:endParaRPr>
              <a:solidFill>
                <a:schemeClr val="lt1"/>
              </a:solidFill>
            </a:endParaRPr>
          </a:p>
          <a:p>
            <a:pPr indent="-228600" lvl="1" marL="685800" marR="0" rtl="0" algn="l">
              <a:lnSpc>
                <a:spcPct val="90000"/>
              </a:lnSpc>
              <a:spcBef>
                <a:spcPts val="50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Labels</a:t>
            </a:r>
            <a:endParaRPr>
              <a:solidFill>
                <a:schemeClr val="lt1"/>
              </a:solidFill>
            </a:endParaRPr>
          </a:p>
          <a:p>
            <a:pPr indent="-228600" lvl="2" marL="1143000" marR="0" rtl="0" algn="l">
              <a:lnSpc>
                <a:spcPct val="90000"/>
              </a:lnSpc>
              <a:spcBef>
                <a:spcPts val="500"/>
              </a:spcBef>
              <a:spcAft>
                <a:spcPts val="0"/>
              </a:spcAft>
              <a:buClr>
                <a:schemeClr val="lt1"/>
              </a:buClr>
              <a:buSzPct val="100000"/>
              <a:buFont typeface="Arial"/>
              <a:buChar char="•"/>
            </a:pPr>
            <a:r>
              <a:rPr lang="en-US" sz="2000">
                <a:solidFill>
                  <a:schemeClr val="lt1"/>
                </a:solidFill>
                <a:latin typeface="Calibri"/>
                <a:ea typeface="Calibri"/>
                <a:cs typeface="Calibri"/>
                <a:sym typeface="Calibri"/>
              </a:rPr>
              <a:t>Celestial object class</a:t>
            </a:r>
            <a:endParaRPr>
              <a:solidFill>
                <a:schemeClr val="lt1"/>
              </a:solidFill>
            </a:endParaRPr>
          </a:p>
          <a:p>
            <a:pPr indent="-64135" lvl="0" marL="22860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lt1"/>
              </a:solidFill>
              <a:latin typeface="Calibri"/>
              <a:ea typeface="Calibri"/>
              <a:cs typeface="Calibri"/>
              <a:sym typeface="Calibri"/>
            </a:endParaRPr>
          </a:p>
          <a:p>
            <a:pPr indent="-64135" lvl="0" marL="22860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lt1"/>
              </a:solidFill>
              <a:latin typeface="Calibri"/>
              <a:ea typeface="Calibri"/>
              <a:cs typeface="Calibri"/>
              <a:sym typeface="Calibri"/>
            </a:endParaRPr>
          </a:p>
          <a:p>
            <a:pPr indent="-64135" lvl="0" marL="22860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lt1"/>
              </a:solidFill>
              <a:latin typeface="Calibri"/>
              <a:ea typeface="Calibri"/>
              <a:cs typeface="Calibri"/>
              <a:sym typeface="Calibri"/>
            </a:endParaRPr>
          </a:p>
          <a:p>
            <a:pPr indent="-228600" lvl="0" marL="228600" marR="0" rtl="0" algn="l">
              <a:lnSpc>
                <a:spcPct val="90000"/>
              </a:lnSpc>
              <a:spcBef>
                <a:spcPts val="1000"/>
              </a:spcBef>
              <a:spcAft>
                <a:spcPts val="0"/>
              </a:spcAft>
              <a:buClr>
                <a:schemeClr val="lt1"/>
              </a:buClr>
              <a:buSzPct val="100000"/>
              <a:buFont typeface="Arial"/>
              <a:buChar char="•"/>
            </a:pPr>
            <a:r>
              <a:rPr b="0" i="0" lang="en-US" sz="2800" u="none" cap="none" strike="noStrike">
                <a:solidFill>
                  <a:schemeClr val="lt1"/>
                </a:solidFill>
                <a:latin typeface="Calibri"/>
                <a:ea typeface="Calibri"/>
                <a:cs typeface="Calibri"/>
                <a:sym typeface="Calibri"/>
              </a:rPr>
              <a:t>Dataset 2: Galaxy images</a:t>
            </a:r>
            <a:endParaRPr>
              <a:solidFill>
                <a:schemeClr val="lt1"/>
              </a:solidFill>
            </a:endParaRPr>
          </a:p>
          <a:p>
            <a:pPr indent="-228600" lvl="1" marL="685800" marR="0" rtl="0" algn="l">
              <a:lnSpc>
                <a:spcPct val="90000"/>
              </a:lnSpc>
              <a:spcBef>
                <a:spcPts val="50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Features</a:t>
            </a:r>
            <a:endParaRPr>
              <a:solidFill>
                <a:schemeClr val="lt1"/>
              </a:solidFill>
            </a:endParaRPr>
          </a:p>
          <a:p>
            <a:pPr indent="-228600" lvl="2" marL="1143000" marR="0" rtl="0" algn="l">
              <a:lnSpc>
                <a:spcPct val="90000"/>
              </a:lnSpc>
              <a:spcBef>
                <a:spcPts val="500"/>
              </a:spcBef>
              <a:spcAft>
                <a:spcPts val="0"/>
              </a:spcAft>
              <a:buClr>
                <a:schemeClr val="lt1"/>
              </a:buClr>
              <a:buSzPct val="100000"/>
              <a:buFont typeface="Arial"/>
              <a:buChar char="•"/>
            </a:pPr>
            <a:r>
              <a:rPr b="0" i="0" lang="en-US" sz="2000" u="none" cap="none" strike="noStrike">
                <a:solidFill>
                  <a:schemeClr val="lt1"/>
                </a:solidFill>
                <a:latin typeface="Calibri"/>
                <a:ea typeface="Calibri"/>
                <a:cs typeface="Calibri"/>
                <a:sym typeface="Calibri"/>
              </a:rPr>
              <a:t>424x424x3 pixels (g, r, i)</a:t>
            </a:r>
            <a:endParaRPr>
              <a:solidFill>
                <a:schemeClr val="lt1"/>
              </a:solidFill>
            </a:endParaRPr>
          </a:p>
          <a:p>
            <a:pPr indent="-228600" lvl="1" marL="685800" marR="0" rtl="0" algn="l">
              <a:lnSpc>
                <a:spcPct val="90000"/>
              </a:lnSpc>
              <a:spcBef>
                <a:spcPts val="500"/>
              </a:spcBef>
              <a:spcAft>
                <a:spcPts val="0"/>
              </a:spcAft>
              <a:buClr>
                <a:schemeClr val="lt1"/>
              </a:buClr>
              <a:buSzPct val="100000"/>
              <a:buFont typeface="Arial"/>
              <a:buChar char="•"/>
            </a:pPr>
            <a:r>
              <a:rPr b="0" i="0" lang="en-US" sz="2400" u="none" cap="none" strike="noStrike">
                <a:solidFill>
                  <a:schemeClr val="lt1"/>
                </a:solidFill>
                <a:latin typeface="Calibri"/>
                <a:ea typeface="Calibri"/>
                <a:cs typeface="Calibri"/>
                <a:sym typeface="Calibri"/>
              </a:rPr>
              <a:t>Labels</a:t>
            </a:r>
            <a:endParaRPr>
              <a:solidFill>
                <a:schemeClr val="lt1"/>
              </a:solidFill>
            </a:endParaRPr>
          </a:p>
          <a:p>
            <a:pPr indent="-228600" lvl="2" marL="1143000" marR="0" rtl="0" algn="l">
              <a:lnSpc>
                <a:spcPct val="90000"/>
              </a:lnSpc>
              <a:spcBef>
                <a:spcPts val="500"/>
              </a:spcBef>
              <a:spcAft>
                <a:spcPts val="0"/>
              </a:spcAft>
              <a:buClr>
                <a:schemeClr val="lt1"/>
              </a:buClr>
              <a:buSzPct val="100000"/>
              <a:buFont typeface="Arial"/>
              <a:buChar char="•"/>
            </a:pPr>
            <a:r>
              <a:rPr lang="en-US" sz="2000">
                <a:solidFill>
                  <a:schemeClr val="lt1"/>
                </a:solidFill>
                <a:latin typeface="Calibri"/>
                <a:ea typeface="Calibri"/>
                <a:cs typeface="Calibri"/>
                <a:sym typeface="Calibri"/>
              </a:rPr>
              <a:t>Detailed morphological c</a:t>
            </a:r>
            <a:r>
              <a:rPr b="0" i="0" lang="en-US" sz="2000" u="none" cap="none" strike="noStrike">
                <a:solidFill>
                  <a:schemeClr val="lt1"/>
                </a:solidFill>
                <a:latin typeface="Calibri"/>
                <a:ea typeface="Calibri"/>
                <a:cs typeface="Calibri"/>
                <a:sym typeface="Calibri"/>
              </a:rPr>
              <a:t>lass</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solidFill>
                  <a:schemeClr val="lt1"/>
                </a:solidFill>
              </a:rPr>
              <a:t>Approach &amp; Evaluation Parameters</a:t>
            </a:r>
            <a:endParaRPr>
              <a:solidFill>
                <a:schemeClr val="lt1"/>
              </a:solidFill>
            </a:endParaRPr>
          </a:p>
        </p:txBody>
      </p:sp>
      <p:sp>
        <p:nvSpPr>
          <p:cNvPr id="130" name="Google Shape;130;p8"/>
          <p:cNvSpPr txBox="1"/>
          <p:nvPr>
            <p:ph idx="1" type="body"/>
          </p:nvPr>
        </p:nvSpPr>
        <p:spPr>
          <a:xfrm>
            <a:off x="653125" y="1794800"/>
            <a:ext cx="10515600" cy="4539000"/>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lt1"/>
              </a:buClr>
              <a:buSzPct val="100000"/>
              <a:buChar char="•"/>
            </a:pPr>
            <a:r>
              <a:rPr lang="en-US">
                <a:solidFill>
                  <a:schemeClr val="lt1"/>
                </a:solidFill>
              </a:rPr>
              <a:t>Data Pre-processing</a:t>
            </a:r>
            <a:endParaRPr>
              <a:solidFill>
                <a:schemeClr val="lt1"/>
              </a:solidFill>
            </a:endParaRPr>
          </a:p>
          <a:p>
            <a:pPr indent="-228600" lvl="1" marL="685800" rtl="0" algn="l">
              <a:lnSpc>
                <a:spcPct val="90000"/>
              </a:lnSpc>
              <a:spcBef>
                <a:spcPts val="500"/>
              </a:spcBef>
              <a:spcAft>
                <a:spcPts val="0"/>
              </a:spcAft>
              <a:buClr>
                <a:schemeClr val="lt1"/>
              </a:buClr>
              <a:buSzPct val="100000"/>
              <a:buChar char="•"/>
            </a:pPr>
            <a:r>
              <a:rPr lang="en-US">
                <a:solidFill>
                  <a:schemeClr val="lt1"/>
                </a:solidFill>
              </a:rPr>
              <a:t>Image compression, reduction, and augmentation</a:t>
            </a:r>
            <a:endParaRPr>
              <a:solidFill>
                <a:schemeClr val="lt1"/>
              </a:solidFill>
            </a:endParaRPr>
          </a:p>
          <a:p>
            <a:pPr indent="-228600" lvl="1" marL="685800" rtl="0" algn="l">
              <a:lnSpc>
                <a:spcPct val="90000"/>
              </a:lnSpc>
              <a:spcBef>
                <a:spcPts val="500"/>
              </a:spcBef>
              <a:spcAft>
                <a:spcPts val="0"/>
              </a:spcAft>
              <a:buClr>
                <a:schemeClr val="lt1"/>
              </a:buClr>
              <a:buSzPct val="100000"/>
              <a:buChar char="•"/>
            </a:pPr>
            <a:r>
              <a:rPr lang="en-US">
                <a:solidFill>
                  <a:schemeClr val="lt1"/>
                </a:solidFill>
              </a:rPr>
              <a:t>Hierarchical clustering for galaxy morphologies</a:t>
            </a:r>
            <a:endParaRPr>
              <a:solidFill>
                <a:schemeClr val="lt1"/>
              </a:solidFill>
            </a:endParaRPr>
          </a:p>
          <a:p>
            <a:pPr indent="-228600" lvl="1" marL="685800" rtl="0" algn="l">
              <a:lnSpc>
                <a:spcPct val="90000"/>
              </a:lnSpc>
              <a:spcBef>
                <a:spcPts val="500"/>
              </a:spcBef>
              <a:spcAft>
                <a:spcPts val="0"/>
              </a:spcAft>
              <a:buClr>
                <a:schemeClr val="lt1"/>
              </a:buClr>
              <a:buSzPct val="100000"/>
              <a:buChar char="•"/>
            </a:pPr>
            <a:r>
              <a:rPr lang="en-US">
                <a:solidFill>
                  <a:schemeClr val="lt1"/>
                </a:solidFill>
              </a:rPr>
              <a:t>K-Means clustering for celestial objects</a:t>
            </a:r>
            <a:endParaRPr>
              <a:solidFill>
                <a:schemeClr val="lt1"/>
              </a:solidFill>
            </a:endParaRPr>
          </a:p>
          <a:p>
            <a:pPr indent="-228600" lvl="1" marL="685800" rtl="0" algn="l">
              <a:lnSpc>
                <a:spcPct val="90000"/>
              </a:lnSpc>
              <a:spcBef>
                <a:spcPts val="500"/>
              </a:spcBef>
              <a:spcAft>
                <a:spcPts val="0"/>
              </a:spcAft>
              <a:buClr>
                <a:schemeClr val="lt1"/>
              </a:buClr>
              <a:buSzPct val="100000"/>
              <a:buChar char="•"/>
            </a:pPr>
            <a:r>
              <a:rPr lang="en-US">
                <a:solidFill>
                  <a:schemeClr val="lt1"/>
                </a:solidFill>
              </a:rPr>
              <a:t>Feature selection</a:t>
            </a:r>
            <a:endParaRPr>
              <a:solidFill>
                <a:schemeClr val="lt1"/>
              </a:solidFill>
            </a:endParaRPr>
          </a:p>
          <a:p>
            <a:pPr indent="-228600" lvl="1" marL="685800" rtl="0" algn="l">
              <a:lnSpc>
                <a:spcPct val="90000"/>
              </a:lnSpc>
              <a:spcBef>
                <a:spcPts val="500"/>
              </a:spcBef>
              <a:spcAft>
                <a:spcPts val="0"/>
              </a:spcAft>
              <a:buClr>
                <a:schemeClr val="lt1"/>
              </a:buClr>
              <a:buSzPct val="100000"/>
              <a:buChar char="•"/>
            </a:pPr>
            <a:r>
              <a:rPr lang="en-US">
                <a:solidFill>
                  <a:schemeClr val="lt1"/>
                </a:solidFill>
              </a:rPr>
              <a:t>Transformations and scaling as appropriate </a:t>
            </a:r>
            <a:endParaRPr>
              <a:solidFill>
                <a:schemeClr val="lt1"/>
              </a:solidFill>
            </a:endParaRPr>
          </a:p>
          <a:p>
            <a:pPr indent="-228600" lvl="0" marL="228600" rtl="0" algn="l">
              <a:lnSpc>
                <a:spcPct val="90000"/>
              </a:lnSpc>
              <a:spcBef>
                <a:spcPts val="1000"/>
              </a:spcBef>
              <a:spcAft>
                <a:spcPts val="0"/>
              </a:spcAft>
              <a:buClr>
                <a:schemeClr val="lt1"/>
              </a:buClr>
              <a:buSzPct val="100000"/>
              <a:buChar char="•"/>
            </a:pPr>
            <a:r>
              <a:rPr lang="en-US">
                <a:solidFill>
                  <a:schemeClr val="lt1"/>
                </a:solidFill>
              </a:rPr>
              <a:t>Data Modeling</a:t>
            </a:r>
            <a:endParaRPr>
              <a:solidFill>
                <a:schemeClr val="lt1"/>
              </a:solidFill>
            </a:endParaRPr>
          </a:p>
          <a:p>
            <a:pPr indent="-228600" lvl="1" marL="685800" rtl="0" algn="l">
              <a:lnSpc>
                <a:spcPct val="90000"/>
              </a:lnSpc>
              <a:spcBef>
                <a:spcPts val="500"/>
              </a:spcBef>
              <a:spcAft>
                <a:spcPts val="0"/>
              </a:spcAft>
              <a:buClr>
                <a:schemeClr val="lt1"/>
              </a:buClr>
              <a:buSzPct val="100000"/>
              <a:buChar char="•"/>
            </a:pPr>
            <a:r>
              <a:rPr lang="en-US">
                <a:solidFill>
                  <a:schemeClr val="lt1"/>
                </a:solidFill>
              </a:rPr>
              <a:t>Random Forest</a:t>
            </a:r>
            <a:endParaRPr>
              <a:solidFill>
                <a:schemeClr val="lt1"/>
              </a:solidFill>
            </a:endParaRPr>
          </a:p>
          <a:p>
            <a:pPr indent="-228600" lvl="1" marL="685800" rtl="0" algn="l">
              <a:lnSpc>
                <a:spcPct val="90000"/>
              </a:lnSpc>
              <a:spcBef>
                <a:spcPts val="500"/>
              </a:spcBef>
              <a:spcAft>
                <a:spcPts val="0"/>
              </a:spcAft>
              <a:buClr>
                <a:schemeClr val="lt1"/>
              </a:buClr>
              <a:buSzPct val="100000"/>
              <a:buChar char="•"/>
            </a:pPr>
            <a:r>
              <a:rPr lang="en-US">
                <a:solidFill>
                  <a:schemeClr val="lt1"/>
                </a:solidFill>
              </a:rPr>
              <a:t>K-nearest neighbors</a:t>
            </a:r>
            <a:endParaRPr>
              <a:solidFill>
                <a:schemeClr val="lt1"/>
              </a:solidFill>
            </a:endParaRPr>
          </a:p>
          <a:p>
            <a:pPr indent="-228600" lvl="1" marL="685800" rtl="0" algn="l">
              <a:lnSpc>
                <a:spcPct val="90000"/>
              </a:lnSpc>
              <a:spcBef>
                <a:spcPts val="500"/>
              </a:spcBef>
              <a:spcAft>
                <a:spcPts val="0"/>
              </a:spcAft>
              <a:buClr>
                <a:schemeClr val="lt1"/>
              </a:buClr>
              <a:buSzPct val="100000"/>
              <a:buChar char="•"/>
            </a:pPr>
            <a:r>
              <a:rPr lang="en-US">
                <a:solidFill>
                  <a:schemeClr val="lt1"/>
                </a:solidFill>
              </a:rPr>
              <a:t>Feedforward neural networks</a:t>
            </a:r>
            <a:endParaRPr>
              <a:solidFill>
                <a:schemeClr val="lt1"/>
              </a:solidFill>
            </a:endParaRPr>
          </a:p>
          <a:p>
            <a:pPr indent="-228600" lvl="1" marL="685800" rtl="0" algn="l">
              <a:lnSpc>
                <a:spcPct val="90000"/>
              </a:lnSpc>
              <a:spcBef>
                <a:spcPts val="500"/>
              </a:spcBef>
              <a:spcAft>
                <a:spcPts val="0"/>
              </a:spcAft>
              <a:buClr>
                <a:schemeClr val="lt1"/>
              </a:buClr>
              <a:buSzPct val="100000"/>
              <a:buChar char="•"/>
            </a:pPr>
            <a:r>
              <a:rPr lang="en-US">
                <a:solidFill>
                  <a:schemeClr val="lt1"/>
                </a:solidFill>
              </a:rPr>
              <a:t>Convolutional neural networks</a:t>
            </a:r>
            <a:endParaRPr>
              <a:solidFill>
                <a:schemeClr val="lt1"/>
              </a:solidFill>
            </a:endParaRPr>
          </a:p>
          <a:p>
            <a:pPr indent="-228600" lvl="0" marL="228600" rtl="0" algn="l">
              <a:lnSpc>
                <a:spcPct val="90000"/>
              </a:lnSpc>
              <a:spcBef>
                <a:spcPts val="1000"/>
              </a:spcBef>
              <a:spcAft>
                <a:spcPts val="0"/>
              </a:spcAft>
              <a:buClr>
                <a:schemeClr val="lt1"/>
              </a:buClr>
              <a:buSzPct val="100000"/>
              <a:buChar char="•"/>
            </a:pPr>
            <a:r>
              <a:rPr lang="en-US">
                <a:solidFill>
                  <a:schemeClr val="lt1"/>
                </a:solidFill>
              </a:rPr>
              <a:t>Model tuning and evaluation</a:t>
            </a:r>
            <a:endParaRPr>
              <a:solidFill>
                <a:schemeClr val="lt1"/>
              </a:solidFill>
            </a:endParaRPr>
          </a:p>
          <a:p>
            <a:pPr indent="-228600" lvl="1" marL="685800" rtl="0" algn="l">
              <a:lnSpc>
                <a:spcPct val="90000"/>
              </a:lnSpc>
              <a:spcBef>
                <a:spcPts val="500"/>
              </a:spcBef>
              <a:spcAft>
                <a:spcPts val="0"/>
              </a:spcAft>
              <a:buClr>
                <a:schemeClr val="lt1"/>
              </a:buClr>
              <a:buSzPct val="100000"/>
              <a:buChar char="•"/>
            </a:pPr>
            <a:r>
              <a:rPr lang="en-US">
                <a:solidFill>
                  <a:schemeClr val="lt1"/>
                </a:solidFill>
              </a:rPr>
              <a:t>K-fold cross validation</a:t>
            </a:r>
            <a:endParaRPr>
              <a:solidFill>
                <a:schemeClr val="lt1"/>
              </a:solidFill>
            </a:endParaRPr>
          </a:p>
          <a:p>
            <a:pPr indent="-228600" lvl="1" marL="685800" rtl="0" algn="l">
              <a:lnSpc>
                <a:spcPct val="90000"/>
              </a:lnSpc>
              <a:spcBef>
                <a:spcPts val="500"/>
              </a:spcBef>
              <a:spcAft>
                <a:spcPts val="0"/>
              </a:spcAft>
              <a:buClr>
                <a:schemeClr val="lt1"/>
              </a:buClr>
              <a:buSzPct val="100000"/>
              <a:buChar char="•"/>
            </a:pPr>
            <a:r>
              <a:rPr lang="en-US">
                <a:solidFill>
                  <a:schemeClr val="lt1"/>
                </a:solidFill>
              </a:rPr>
              <a:t>Grid search hyperparameter optimization for various models</a:t>
            </a:r>
            <a:endParaRPr>
              <a:solidFill>
                <a:schemeClr val="lt1"/>
              </a:solidFill>
            </a:endParaRPr>
          </a:p>
          <a:p>
            <a:pPr indent="-228600" lvl="1" marL="685800" rtl="0" algn="l">
              <a:lnSpc>
                <a:spcPct val="90000"/>
              </a:lnSpc>
              <a:spcBef>
                <a:spcPts val="500"/>
              </a:spcBef>
              <a:spcAft>
                <a:spcPts val="0"/>
              </a:spcAft>
              <a:buClr>
                <a:schemeClr val="lt1"/>
              </a:buClr>
              <a:buSzPct val="100000"/>
              <a:buChar char="•"/>
            </a:pPr>
            <a:r>
              <a:rPr lang="en-US">
                <a:solidFill>
                  <a:schemeClr val="lt1"/>
                </a:solidFill>
              </a:rPr>
              <a:t>Confusion matrix</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937a3ee8c2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chemeClr val="lt1"/>
                </a:solidFill>
              </a:rPr>
              <a:t>Preliminary Models</a:t>
            </a:r>
            <a:endParaRPr>
              <a:solidFill>
                <a:schemeClr val="lt1"/>
              </a:solidFill>
            </a:endParaRPr>
          </a:p>
        </p:txBody>
      </p:sp>
      <p:sp>
        <p:nvSpPr>
          <p:cNvPr id="136" name="Google Shape;136;g2937a3ee8c2_0_0"/>
          <p:cNvSpPr txBox="1"/>
          <p:nvPr>
            <p:ph idx="1" type="body"/>
          </p:nvPr>
        </p:nvSpPr>
        <p:spPr>
          <a:xfrm>
            <a:off x="838200" y="1825625"/>
            <a:ext cx="51150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solidFill>
                  <a:schemeClr val="lt1"/>
                </a:solidFill>
              </a:rPr>
              <a:t>Began to look at preliminary models including random forest, KNN, and Logistic Regression </a:t>
            </a:r>
            <a:r>
              <a:rPr lang="en-US" sz="2400">
                <a:solidFill>
                  <a:schemeClr val="lt1"/>
                </a:solidFill>
              </a:rPr>
              <a:t>(70-30 Train Test Split)</a:t>
            </a:r>
            <a:endParaRPr>
              <a:solidFill>
                <a:schemeClr val="lt1"/>
              </a:solidFill>
            </a:endParaRPr>
          </a:p>
        </p:txBody>
      </p:sp>
      <p:grpSp>
        <p:nvGrpSpPr>
          <p:cNvPr id="137" name="Google Shape;137;g2937a3ee8c2_0_0"/>
          <p:cNvGrpSpPr/>
          <p:nvPr/>
        </p:nvGrpSpPr>
        <p:grpSpPr>
          <a:xfrm>
            <a:off x="6307538" y="1905000"/>
            <a:ext cx="5312963" cy="3048000"/>
            <a:chOff x="6307538" y="1905000"/>
            <a:chExt cx="5312963" cy="3048000"/>
          </a:xfrm>
        </p:grpSpPr>
        <p:pic>
          <p:nvPicPr>
            <p:cNvPr id="138" name="Google Shape;138;g2937a3ee8c2_0_0"/>
            <p:cNvPicPr preferRelativeResize="0"/>
            <p:nvPr/>
          </p:nvPicPr>
          <p:blipFill>
            <a:blip r:embed="rId3">
              <a:alphaModFix/>
            </a:blip>
            <a:stretch>
              <a:fillRect/>
            </a:stretch>
          </p:blipFill>
          <p:spPr>
            <a:xfrm>
              <a:off x="6307538" y="1905000"/>
              <a:ext cx="1838325" cy="3048000"/>
            </a:xfrm>
            <a:prstGeom prst="rect">
              <a:avLst/>
            </a:prstGeom>
            <a:noFill/>
            <a:ln>
              <a:noFill/>
            </a:ln>
          </p:spPr>
        </p:pic>
        <p:pic>
          <p:nvPicPr>
            <p:cNvPr id="139" name="Google Shape;139;g2937a3ee8c2_0_0"/>
            <p:cNvPicPr preferRelativeResize="0"/>
            <p:nvPr/>
          </p:nvPicPr>
          <p:blipFill rotWithShape="1">
            <a:blip r:embed="rId4">
              <a:alphaModFix/>
            </a:blip>
            <a:srcRect b="0" l="0" r="0" t="1729"/>
            <a:stretch/>
          </p:blipFill>
          <p:spPr>
            <a:xfrm>
              <a:off x="7985700" y="1905000"/>
              <a:ext cx="1933575" cy="3048000"/>
            </a:xfrm>
            <a:prstGeom prst="rect">
              <a:avLst/>
            </a:prstGeom>
            <a:noFill/>
            <a:ln>
              <a:noFill/>
            </a:ln>
          </p:spPr>
        </p:pic>
        <p:pic>
          <p:nvPicPr>
            <p:cNvPr id="140" name="Google Shape;140;g2937a3ee8c2_0_0"/>
            <p:cNvPicPr preferRelativeResize="0"/>
            <p:nvPr/>
          </p:nvPicPr>
          <p:blipFill>
            <a:blip r:embed="rId5">
              <a:alphaModFix/>
            </a:blip>
            <a:stretch>
              <a:fillRect/>
            </a:stretch>
          </p:blipFill>
          <p:spPr>
            <a:xfrm>
              <a:off x="9810750" y="1905000"/>
              <a:ext cx="1809750" cy="3048000"/>
            </a:xfrm>
            <a:prstGeom prst="rect">
              <a:avLst/>
            </a:prstGeom>
            <a:noFill/>
            <a:ln>
              <a:noFill/>
            </a:ln>
          </p:spPr>
        </p:pic>
      </p:grpSp>
      <p:sp>
        <p:nvSpPr>
          <p:cNvPr id="141" name="Google Shape;141;g2937a3ee8c2_0_0"/>
          <p:cNvSpPr txBox="1"/>
          <p:nvPr/>
        </p:nvSpPr>
        <p:spPr>
          <a:xfrm>
            <a:off x="935650" y="3357675"/>
            <a:ext cx="4863300" cy="18759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US" sz="1200">
                <a:solidFill>
                  <a:srgbClr val="9CDCFE"/>
                </a:solidFill>
                <a:highlight>
                  <a:schemeClr val="dk1"/>
                </a:highlight>
                <a:latin typeface="Courier New"/>
                <a:ea typeface="Courier New"/>
                <a:cs typeface="Courier New"/>
                <a:sym typeface="Courier New"/>
              </a:rPr>
              <a:t>knn</a:t>
            </a:r>
            <a:r>
              <a:rPr lang="en-US" sz="1200">
                <a:solidFill>
                  <a:srgbClr val="CCCCCC"/>
                </a:solidFill>
                <a:highlight>
                  <a:schemeClr val="dk1"/>
                </a:highlight>
                <a:latin typeface="Courier New"/>
                <a:ea typeface="Courier New"/>
                <a:cs typeface="Courier New"/>
                <a:sym typeface="Courier New"/>
              </a:rPr>
              <a:t> </a:t>
            </a:r>
            <a:r>
              <a:rPr lang="en-US" sz="1200">
                <a:solidFill>
                  <a:srgbClr val="D4D4D4"/>
                </a:solidFill>
                <a:highlight>
                  <a:schemeClr val="dk1"/>
                </a:highlight>
                <a:latin typeface="Courier New"/>
                <a:ea typeface="Courier New"/>
                <a:cs typeface="Courier New"/>
                <a:sym typeface="Courier New"/>
              </a:rPr>
              <a:t>=</a:t>
            </a:r>
            <a:r>
              <a:rPr lang="en-US" sz="1200">
                <a:solidFill>
                  <a:srgbClr val="CCCCCC"/>
                </a:solidFill>
                <a:highlight>
                  <a:schemeClr val="dk1"/>
                </a:highlight>
                <a:latin typeface="Courier New"/>
                <a:ea typeface="Courier New"/>
                <a:cs typeface="Courier New"/>
                <a:sym typeface="Courier New"/>
              </a:rPr>
              <a:t> </a:t>
            </a:r>
            <a:r>
              <a:rPr lang="en-US" sz="1200">
                <a:solidFill>
                  <a:srgbClr val="4EC9B0"/>
                </a:solidFill>
                <a:highlight>
                  <a:schemeClr val="dk1"/>
                </a:highlight>
                <a:latin typeface="Courier New"/>
                <a:ea typeface="Courier New"/>
                <a:cs typeface="Courier New"/>
                <a:sym typeface="Courier New"/>
              </a:rPr>
              <a:t>KNeighborsClassifier</a:t>
            </a:r>
            <a:r>
              <a:rPr lang="en-US" sz="1200">
                <a:solidFill>
                  <a:srgbClr val="CCCCCC"/>
                </a:solidFill>
                <a:highlight>
                  <a:schemeClr val="dk1"/>
                </a:highlight>
                <a:latin typeface="Courier New"/>
                <a:ea typeface="Courier New"/>
                <a:cs typeface="Courier New"/>
                <a:sym typeface="Courier New"/>
              </a:rPr>
              <a:t>(</a:t>
            </a:r>
            <a:r>
              <a:rPr lang="en-US" sz="1200">
                <a:solidFill>
                  <a:srgbClr val="9CDCFE"/>
                </a:solidFill>
                <a:highlight>
                  <a:schemeClr val="dk1"/>
                </a:highlight>
                <a:latin typeface="Courier New"/>
                <a:ea typeface="Courier New"/>
                <a:cs typeface="Courier New"/>
                <a:sym typeface="Courier New"/>
              </a:rPr>
              <a:t>n_neighbors</a:t>
            </a:r>
            <a:r>
              <a:rPr lang="en-US" sz="1200">
                <a:solidFill>
                  <a:srgbClr val="D4D4D4"/>
                </a:solidFill>
                <a:highlight>
                  <a:schemeClr val="dk1"/>
                </a:highlight>
                <a:latin typeface="Courier New"/>
                <a:ea typeface="Courier New"/>
                <a:cs typeface="Courier New"/>
                <a:sym typeface="Courier New"/>
              </a:rPr>
              <a:t>=</a:t>
            </a:r>
            <a:r>
              <a:rPr lang="en-US" sz="1200">
                <a:solidFill>
                  <a:srgbClr val="B5CEA8"/>
                </a:solidFill>
                <a:highlight>
                  <a:schemeClr val="dk1"/>
                </a:highlight>
                <a:latin typeface="Courier New"/>
                <a:ea typeface="Courier New"/>
                <a:cs typeface="Courier New"/>
                <a:sym typeface="Courier New"/>
              </a:rPr>
              <a:t>5</a:t>
            </a:r>
            <a:r>
              <a:rPr lang="en-US" sz="1200">
                <a:solidFill>
                  <a:srgbClr val="CCCCCC"/>
                </a:solidFill>
                <a:highlight>
                  <a:schemeClr val="dk1"/>
                </a:highlight>
                <a:latin typeface="Courier New"/>
                <a:ea typeface="Courier New"/>
                <a:cs typeface="Courier New"/>
                <a:sym typeface="Courier New"/>
              </a:rPr>
              <a:t>)</a:t>
            </a:r>
            <a:endParaRPr sz="1200">
              <a:solidFill>
                <a:srgbClr val="CCCCCC"/>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200">
                <a:solidFill>
                  <a:srgbClr val="9CDCFE"/>
                </a:solidFill>
                <a:highlight>
                  <a:schemeClr val="dk1"/>
                </a:highlight>
                <a:latin typeface="Courier New"/>
                <a:ea typeface="Courier New"/>
                <a:cs typeface="Courier New"/>
                <a:sym typeface="Courier New"/>
              </a:rPr>
              <a:t>knn</a:t>
            </a:r>
            <a:r>
              <a:rPr lang="en-US" sz="1200">
                <a:solidFill>
                  <a:srgbClr val="CCCCCC"/>
                </a:solidFill>
                <a:highlight>
                  <a:schemeClr val="dk1"/>
                </a:highlight>
                <a:latin typeface="Courier New"/>
                <a:ea typeface="Courier New"/>
                <a:cs typeface="Courier New"/>
                <a:sym typeface="Courier New"/>
              </a:rPr>
              <a:t>.</a:t>
            </a:r>
            <a:r>
              <a:rPr lang="en-US" sz="1200">
                <a:solidFill>
                  <a:srgbClr val="DCDCAA"/>
                </a:solidFill>
                <a:highlight>
                  <a:schemeClr val="dk1"/>
                </a:highlight>
                <a:latin typeface="Courier New"/>
                <a:ea typeface="Courier New"/>
                <a:cs typeface="Courier New"/>
                <a:sym typeface="Courier New"/>
              </a:rPr>
              <a:t>fit</a:t>
            </a:r>
            <a:r>
              <a:rPr lang="en-US" sz="1200">
                <a:solidFill>
                  <a:srgbClr val="CCCCCC"/>
                </a:solidFill>
                <a:highlight>
                  <a:schemeClr val="dk1"/>
                </a:highlight>
                <a:latin typeface="Courier New"/>
                <a:ea typeface="Courier New"/>
                <a:cs typeface="Courier New"/>
                <a:sym typeface="Courier New"/>
              </a:rPr>
              <a:t>(</a:t>
            </a:r>
            <a:r>
              <a:rPr lang="en-US" sz="1200">
                <a:solidFill>
                  <a:srgbClr val="9CDCFE"/>
                </a:solidFill>
                <a:highlight>
                  <a:schemeClr val="dk1"/>
                </a:highlight>
                <a:latin typeface="Courier New"/>
                <a:ea typeface="Courier New"/>
                <a:cs typeface="Courier New"/>
                <a:sym typeface="Courier New"/>
              </a:rPr>
              <a:t>X_train</a:t>
            </a:r>
            <a:r>
              <a:rPr lang="en-US" sz="1200">
                <a:solidFill>
                  <a:srgbClr val="CCCCCC"/>
                </a:solidFill>
                <a:highlight>
                  <a:schemeClr val="dk1"/>
                </a:highlight>
                <a:latin typeface="Courier New"/>
                <a:ea typeface="Courier New"/>
                <a:cs typeface="Courier New"/>
                <a:sym typeface="Courier New"/>
              </a:rPr>
              <a:t>, </a:t>
            </a:r>
            <a:r>
              <a:rPr lang="en-US" sz="1200">
                <a:solidFill>
                  <a:srgbClr val="9CDCFE"/>
                </a:solidFill>
                <a:highlight>
                  <a:schemeClr val="dk1"/>
                </a:highlight>
                <a:latin typeface="Courier New"/>
                <a:ea typeface="Courier New"/>
                <a:cs typeface="Courier New"/>
                <a:sym typeface="Courier New"/>
              </a:rPr>
              <a:t>y_train</a:t>
            </a:r>
            <a:r>
              <a:rPr lang="en-US" sz="1200">
                <a:solidFill>
                  <a:srgbClr val="CCCCCC"/>
                </a:solidFill>
                <a:highlight>
                  <a:schemeClr val="dk1"/>
                </a:highlight>
                <a:latin typeface="Courier New"/>
                <a:ea typeface="Courier New"/>
                <a:cs typeface="Courier New"/>
                <a:sym typeface="Courier New"/>
              </a:rPr>
              <a:t>)</a:t>
            </a:r>
            <a:endParaRPr sz="1200">
              <a:solidFill>
                <a:srgbClr val="CCCCCC"/>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200">
                <a:solidFill>
                  <a:srgbClr val="9CDCFE"/>
                </a:solidFill>
                <a:highlight>
                  <a:schemeClr val="dk1"/>
                </a:highlight>
                <a:latin typeface="Courier New"/>
                <a:ea typeface="Courier New"/>
                <a:cs typeface="Courier New"/>
                <a:sym typeface="Courier New"/>
              </a:rPr>
              <a:t>y_pred_knn</a:t>
            </a:r>
            <a:r>
              <a:rPr lang="en-US" sz="1200">
                <a:solidFill>
                  <a:srgbClr val="CCCCCC"/>
                </a:solidFill>
                <a:highlight>
                  <a:schemeClr val="dk1"/>
                </a:highlight>
                <a:latin typeface="Courier New"/>
                <a:ea typeface="Courier New"/>
                <a:cs typeface="Courier New"/>
                <a:sym typeface="Courier New"/>
              </a:rPr>
              <a:t> </a:t>
            </a:r>
            <a:r>
              <a:rPr lang="en-US" sz="1200">
                <a:solidFill>
                  <a:srgbClr val="D4D4D4"/>
                </a:solidFill>
                <a:highlight>
                  <a:schemeClr val="dk1"/>
                </a:highlight>
                <a:latin typeface="Courier New"/>
                <a:ea typeface="Courier New"/>
                <a:cs typeface="Courier New"/>
                <a:sym typeface="Courier New"/>
              </a:rPr>
              <a:t>=</a:t>
            </a:r>
            <a:r>
              <a:rPr lang="en-US" sz="1200">
                <a:solidFill>
                  <a:srgbClr val="CCCCCC"/>
                </a:solidFill>
                <a:highlight>
                  <a:schemeClr val="dk1"/>
                </a:highlight>
                <a:latin typeface="Courier New"/>
                <a:ea typeface="Courier New"/>
                <a:cs typeface="Courier New"/>
                <a:sym typeface="Courier New"/>
              </a:rPr>
              <a:t> </a:t>
            </a:r>
            <a:r>
              <a:rPr lang="en-US" sz="1200">
                <a:solidFill>
                  <a:srgbClr val="9CDCFE"/>
                </a:solidFill>
                <a:highlight>
                  <a:schemeClr val="dk1"/>
                </a:highlight>
                <a:latin typeface="Courier New"/>
                <a:ea typeface="Courier New"/>
                <a:cs typeface="Courier New"/>
                <a:sym typeface="Courier New"/>
              </a:rPr>
              <a:t>knn</a:t>
            </a:r>
            <a:r>
              <a:rPr lang="en-US" sz="1200">
                <a:solidFill>
                  <a:srgbClr val="CCCCCC"/>
                </a:solidFill>
                <a:highlight>
                  <a:schemeClr val="dk1"/>
                </a:highlight>
                <a:latin typeface="Courier New"/>
                <a:ea typeface="Courier New"/>
                <a:cs typeface="Courier New"/>
                <a:sym typeface="Courier New"/>
              </a:rPr>
              <a:t>.</a:t>
            </a:r>
            <a:r>
              <a:rPr lang="en-US" sz="1200">
                <a:solidFill>
                  <a:srgbClr val="DCDCAA"/>
                </a:solidFill>
                <a:highlight>
                  <a:schemeClr val="dk1"/>
                </a:highlight>
                <a:latin typeface="Courier New"/>
                <a:ea typeface="Courier New"/>
                <a:cs typeface="Courier New"/>
                <a:sym typeface="Courier New"/>
              </a:rPr>
              <a:t>predict</a:t>
            </a:r>
            <a:r>
              <a:rPr lang="en-US" sz="1200">
                <a:solidFill>
                  <a:srgbClr val="CCCCCC"/>
                </a:solidFill>
                <a:highlight>
                  <a:schemeClr val="dk1"/>
                </a:highlight>
                <a:latin typeface="Courier New"/>
                <a:ea typeface="Courier New"/>
                <a:cs typeface="Courier New"/>
                <a:sym typeface="Courier New"/>
              </a:rPr>
              <a:t>(</a:t>
            </a:r>
            <a:r>
              <a:rPr lang="en-US" sz="1200">
                <a:solidFill>
                  <a:srgbClr val="9CDCFE"/>
                </a:solidFill>
                <a:highlight>
                  <a:schemeClr val="dk1"/>
                </a:highlight>
                <a:latin typeface="Courier New"/>
                <a:ea typeface="Courier New"/>
                <a:cs typeface="Courier New"/>
                <a:sym typeface="Courier New"/>
              </a:rPr>
              <a:t>X_test</a:t>
            </a:r>
            <a:r>
              <a:rPr lang="en-US" sz="1200">
                <a:solidFill>
                  <a:srgbClr val="CCCCCC"/>
                </a:solidFill>
                <a:highlight>
                  <a:schemeClr val="dk1"/>
                </a:highlight>
                <a:latin typeface="Courier New"/>
                <a:ea typeface="Courier New"/>
                <a:cs typeface="Courier New"/>
                <a:sym typeface="Courier New"/>
              </a:rPr>
              <a:t>)</a:t>
            </a:r>
            <a:endParaRPr sz="1200">
              <a:solidFill>
                <a:srgbClr val="CCCCCC"/>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200">
                <a:solidFill>
                  <a:srgbClr val="9CDCFE"/>
                </a:solidFill>
                <a:highlight>
                  <a:schemeClr val="dk1"/>
                </a:highlight>
                <a:latin typeface="Courier New"/>
                <a:ea typeface="Courier New"/>
                <a:cs typeface="Courier New"/>
                <a:sym typeface="Courier New"/>
              </a:rPr>
              <a:t>accuracy_knn</a:t>
            </a:r>
            <a:r>
              <a:rPr lang="en-US" sz="1200">
                <a:solidFill>
                  <a:srgbClr val="CCCCCC"/>
                </a:solidFill>
                <a:highlight>
                  <a:schemeClr val="dk1"/>
                </a:highlight>
                <a:latin typeface="Courier New"/>
                <a:ea typeface="Courier New"/>
                <a:cs typeface="Courier New"/>
                <a:sym typeface="Courier New"/>
              </a:rPr>
              <a:t> </a:t>
            </a:r>
            <a:r>
              <a:rPr lang="en-US" sz="1200">
                <a:solidFill>
                  <a:srgbClr val="D4D4D4"/>
                </a:solidFill>
                <a:highlight>
                  <a:schemeClr val="dk1"/>
                </a:highlight>
                <a:latin typeface="Courier New"/>
                <a:ea typeface="Courier New"/>
                <a:cs typeface="Courier New"/>
                <a:sym typeface="Courier New"/>
              </a:rPr>
              <a:t>=</a:t>
            </a:r>
            <a:r>
              <a:rPr lang="en-US" sz="1200">
                <a:solidFill>
                  <a:srgbClr val="CCCCCC"/>
                </a:solidFill>
                <a:highlight>
                  <a:schemeClr val="dk1"/>
                </a:highlight>
                <a:latin typeface="Courier New"/>
                <a:ea typeface="Courier New"/>
                <a:cs typeface="Courier New"/>
                <a:sym typeface="Courier New"/>
              </a:rPr>
              <a:t> </a:t>
            </a:r>
            <a:r>
              <a:rPr lang="en-US" sz="1200">
                <a:solidFill>
                  <a:srgbClr val="DCDCAA"/>
                </a:solidFill>
                <a:highlight>
                  <a:schemeClr val="dk1"/>
                </a:highlight>
                <a:latin typeface="Courier New"/>
                <a:ea typeface="Courier New"/>
                <a:cs typeface="Courier New"/>
                <a:sym typeface="Courier New"/>
              </a:rPr>
              <a:t>accuracy_score</a:t>
            </a:r>
            <a:r>
              <a:rPr lang="en-US" sz="1200">
                <a:solidFill>
                  <a:srgbClr val="CCCCCC"/>
                </a:solidFill>
                <a:highlight>
                  <a:schemeClr val="dk1"/>
                </a:highlight>
                <a:latin typeface="Courier New"/>
                <a:ea typeface="Courier New"/>
                <a:cs typeface="Courier New"/>
                <a:sym typeface="Courier New"/>
              </a:rPr>
              <a:t>(</a:t>
            </a:r>
            <a:r>
              <a:rPr lang="en-US" sz="1200">
                <a:solidFill>
                  <a:srgbClr val="9CDCFE"/>
                </a:solidFill>
                <a:highlight>
                  <a:schemeClr val="dk1"/>
                </a:highlight>
                <a:latin typeface="Courier New"/>
                <a:ea typeface="Courier New"/>
                <a:cs typeface="Courier New"/>
                <a:sym typeface="Courier New"/>
              </a:rPr>
              <a:t>y_test</a:t>
            </a:r>
            <a:r>
              <a:rPr lang="en-US" sz="1200">
                <a:solidFill>
                  <a:srgbClr val="CCCCCC"/>
                </a:solidFill>
                <a:highlight>
                  <a:schemeClr val="dk1"/>
                </a:highlight>
                <a:latin typeface="Courier New"/>
                <a:ea typeface="Courier New"/>
                <a:cs typeface="Courier New"/>
                <a:sym typeface="Courier New"/>
              </a:rPr>
              <a:t>, </a:t>
            </a:r>
            <a:r>
              <a:rPr lang="en-US" sz="1200">
                <a:solidFill>
                  <a:srgbClr val="9CDCFE"/>
                </a:solidFill>
                <a:highlight>
                  <a:schemeClr val="dk1"/>
                </a:highlight>
                <a:latin typeface="Courier New"/>
                <a:ea typeface="Courier New"/>
                <a:cs typeface="Courier New"/>
                <a:sym typeface="Courier New"/>
              </a:rPr>
              <a:t>y_pred_knn</a:t>
            </a:r>
            <a:r>
              <a:rPr lang="en-US" sz="1200">
                <a:solidFill>
                  <a:srgbClr val="CCCCCC"/>
                </a:solidFill>
                <a:highlight>
                  <a:schemeClr val="dk1"/>
                </a:highlight>
                <a:latin typeface="Courier New"/>
                <a:ea typeface="Courier New"/>
                <a:cs typeface="Courier New"/>
                <a:sym typeface="Courier New"/>
              </a:rPr>
              <a:t>)</a:t>
            </a:r>
            <a:endParaRPr sz="1200">
              <a:solidFill>
                <a:srgbClr val="CCCCCC"/>
              </a:solidFill>
              <a:highlight>
                <a:schemeClr val="dk1"/>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US" sz="1200">
                <a:solidFill>
                  <a:srgbClr val="9CDCFE"/>
                </a:solidFill>
                <a:highlight>
                  <a:schemeClr val="dk1"/>
                </a:highlight>
                <a:latin typeface="Courier New"/>
                <a:ea typeface="Courier New"/>
                <a:cs typeface="Courier New"/>
                <a:sym typeface="Courier New"/>
              </a:rPr>
              <a:t>class_report_knn</a:t>
            </a:r>
            <a:r>
              <a:rPr lang="en-US" sz="1200">
                <a:solidFill>
                  <a:srgbClr val="CCCCCC"/>
                </a:solidFill>
                <a:highlight>
                  <a:schemeClr val="dk1"/>
                </a:highlight>
                <a:latin typeface="Courier New"/>
                <a:ea typeface="Courier New"/>
                <a:cs typeface="Courier New"/>
                <a:sym typeface="Courier New"/>
              </a:rPr>
              <a:t> </a:t>
            </a:r>
            <a:r>
              <a:rPr lang="en-US" sz="1200">
                <a:solidFill>
                  <a:srgbClr val="D4D4D4"/>
                </a:solidFill>
                <a:highlight>
                  <a:schemeClr val="dk1"/>
                </a:highlight>
                <a:latin typeface="Courier New"/>
                <a:ea typeface="Courier New"/>
                <a:cs typeface="Courier New"/>
                <a:sym typeface="Courier New"/>
              </a:rPr>
              <a:t>=</a:t>
            </a:r>
            <a:r>
              <a:rPr lang="en-US" sz="1200">
                <a:solidFill>
                  <a:srgbClr val="CCCCCC"/>
                </a:solidFill>
                <a:highlight>
                  <a:schemeClr val="dk1"/>
                </a:highlight>
                <a:latin typeface="Courier New"/>
                <a:ea typeface="Courier New"/>
                <a:cs typeface="Courier New"/>
                <a:sym typeface="Courier New"/>
              </a:rPr>
              <a:t> </a:t>
            </a:r>
            <a:r>
              <a:rPr lang="en-US" sz="1200">
                <a:solidFill>
                  <a:srgbClr val="DCDCAA"/>
                </a:solidFill>
                <a:highlight>
                  <a:schemeClr val="dk1"/>
                </a:highlight>
                <a:latin typeface="Courier New"/>
                <a:ea typeface="Courier New"/>
                <a:cs typeface="Courier New"/>
                <a:sym typeface="Courier New"/>
              </a:rPr>
              <a:t>classification_report</a:t>
            </a:r>
            <a:r>
              <a:rPr lang="en-US" sz="1200">
                <a:solidFill>
                  <a:srgbClr val="CCCCCC"/>
                </a:solidFill>
                <a:highlight>
                  <a:schemeClr val="dk1"/>
                </a:highlight>
                <a:latin typeface="Courier New"/>
                <a:ea typeface="Courier New"/>
                <a:cs typeface="Courier New"/>
                <a:sym typeface="Courier New"/>
              </a:rPr>
              <a:t>(</a:t>
            </a:r>
            <a:r>
              <a:rPr lang="en-US" sz="1200">
                <a:solidFill>
                  <a:srgbClr val="9CDCFE"/>
                </a:solidFill>
                <a:highlight>
                  <a:schemeClr val="dk1"/>
                </a:highlight>
                <a:latin typeface="Courier New"/>
                <a:ea typeface="Courier New"/>
                <a:cs typeface="Courier New"/>
                <a:sym typeface="Courier New"/>
              </a:rPr>
              <a:t>y_test</a:t>
            </a:r>
            <a:r>
              <a:rPr lang="en-US" sz="1200">
                <a:solidFill>
                  <a:srgbClr val="CCCCCC"/>
                </a:solidFill>
                <a:highlight>
                  <a:schemeClr val="dk1"/>
                </a:highlight>
                <a:latin typeface="Courier New"/>
                <a:ea typeface="Courier New"/>
                <a:cs typeface="Courier New"/>
                <a:sym typeface="Courier New"/>
              </a:rPr>
              <a:t>, </a:t>
            </a:r>
            <a:r>
              <a:rPr lang="en-US" sz="1200">
                <a:solidFill>
                  <a:srgbClr val="9CDCFE"/>
                </a:solidFill>
                <a:highlight>
                  <a:schemeClr val="dk1"/>
                </a:highlight>
                <a:latin typeface="Courier New"/>
                <a:ea typeface="Courier New"/>
                <a:cs typeface="Courier New"/>
                <a:sym typeface="Courier New"/>
              </a:rPr>
              <a:t>y_pred_knn</a:t>
            </a:r>
            <a:r>
              <a:rPr lang="en-US" sz="1200">
                <a:solidFill>
                  <a:srgbClr val="CCCCCC"/>
                </a:solidFill>
                <a:highlight>
                  <a:schemeClr val="dk1"/>
                </a:highlight>
                <a:latin typeface="Courier New"/>
                <a:ea typeface="Courier New"/>
                <a:cs typeface="Courier New"/>
                <a:sym typeface="Courier New"/>
              </a:rPr>
              <a:t>)</a:t>
            </a:r>
            <a:endParaRPr sz="1200">
              <a:solidFill>
                <a:srgbClr val="CCCCCC"/>
              </a:solidFill>
              <a:highlight>
                <a:schemeClr val="dk1"/>
              </a:highlight>
              <a:latin typeface="Courier New"/>
              <a:ea typeface="Courier New"/>
              <a:cs typeface="Courier New"/>
              <a:sym typeface="Courier New"/>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2023-10-24T18:40:47Z</dcterms:created>
  <dc:creator>J. Spencer Morris</dc:creator>
</cp:coreProperties>
</file>