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65"/>
  </p:normalViewPr>
  <p:slideViewPr>
    <p:cSldViewPr snapToGrid="0" snapToObjects="1">
      <p:cViewPr varScale="1">
        <p:scale>
          <a:sx n="108" d="100"/>
          <a:sy n="108" d="100"/>
        </p:scale>
        <p:origin x="-624"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09B5D-09C5-F645-908E-7B68258EB4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6D0D48D-7142-044A-9BF3-E9E9C294B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3CDFED8-E674-0644-8B6D-1CF6CA73EE6F}"/>
              </a:ext>
            </a:extLst>
          </p:cNvPr>
          <p:cNvSpPr>
            <a:spLocks noGrp="1"/>
          </p:cNvSpPr>
          <p:nvPr>
            <p:ph type="dt" sz="half" idx="10"/>
          </p:nvPr>
        </p:nvSpPr>
        <p:spPr/>
        <p:txBody>
          <a:bodyPr/>
          <a:lstStyle/>
          <a:p>
            <a:fld id="{26107E5D-E1CB-B14F-A407-F75AE50E5731}" type="datetimeFigureOut">
              <a:rPr lang="en-US" smtClean="0"/>
              <a:t>4/7/18</a:t>
            </a:fld>
            <a:endParaRPr lang="en-US"/>
          </a:p>
        </p:txBody>
      </p:sp>
      <p:sp>
        <p:nvSpPr>
          <p:cNvPr id="5" name="Footer Placeholder 4">
            <a:extLst>
              <a:ext uri="{FF2B5EF4-FFF2-40B4-BE49-F238E27FC236}">
                <a16:creationId xmlns:a16="http://schemas.microsoft.com/office/drawing/2014/main" xmlns="" id="{7B59880B-C95C-8546-A7EA-6A1397EF7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D6865FE-F7A6-1446-A5E7-3E05E5D862E4}"/>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259265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EB1391-9A14-834A-BF14-64C0FA0CEB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5CFA1B9-8114-AD45-9201-4F7B841995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42B033B-2861-5D41-8D90-AE9A86EBF34C}"/>
              </a:ext>
            </a:extLst>
          </p:cNvPr>
          <p:cNvSpPr>
            <a:spLocks noGrp="1"/>
          </p:cNvSpPr>
          <p:nvPr>
            <p:ph type="dt" sz="half" idx="10"/>
          </p:nvPr>
        </p:nvSpPr>
        <p:spPr/>
        <p:txBody>
          <a:bodyPr/>
          <a:lstStyle/>
          <a:p>
            <a:fld id="{26107E5D-E1CB-B14F-A407-F75AE50E5731}" type="datetimeFigureOut">
              <a:rPr lang="en-US" smtClean="0"/>
              <a:t>4/7/18</a:t>
            </a:fld>
            <a:endParaRPr lang="en-US"/>
          </a:p>
        </p:txBody>
      </p:sp>
      <p:sp>
        <p:nvSpPr>
          <p:cNvPr id="5" name="Footer Placeholder 4">
            <a:extLst>
              <a:ext uri="{FF2B5EF4-FFF2-40B4-BE49-F238E27FC236}">
                <a16:creationId xmlns:a16="http://schemas.microsoft.com/office/drawing/2014/main" xmlns="" id="{5C8C9EAE-73F0-4E4D-B50D-9D038B9B8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ACFB27F-F20E-444F-B840-BB8DDD2B31D2}"/>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118517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0983835-41F7-DD43-A382-84A9AE9E9C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6050CE6-EFB2-CC48-A151-DA2D84FF62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F042625-7313-ED45-9F04-C75D017306B8}"/>
              </a:ext>
            </a:extLst>
          </p:cNvPr>
          <p:cNvSpPr>
            <a:spLocks noGrp="1"/>
          </p:cNvSpPr>
          <p:nvPr>
            <p:ph type="dt" sz="half" idx="10"/>
          </p:nvPr>
        </p:nvSpPr>
        <p:spPr/>
        <p:txBody>
          <a:bodyPr/>
          <a:lstStyle/>
          <a:p>
            <a:fld id="{26107E5D-E1CB-B14F-A407-F75AE50E5731}" type="datetimeFigureOut">
              <a:rPr lang="en-US" smtClean="0"/>
              <a:t>4/7/18</a:t>
            </a:fld>
            <a:endParaRPr lang="en-US"/>
          </a:p>
        </p:txBody>
      </p:sp>
      <p:sp>
        <p:nvSpPr>
          <p:cNvPr id="5" name="Footer Placeholder 4">
            <a:extLst>
              <a:ext uri="{FF2B5EF4-FFF2-40B4-BE49-F238E27FC236}">
                <a16:creationId xmlns:a16="http://schemas.microsoft.com/office/drawing/2014/main" xmlns="" id="{F9ECA103-A194-4949-B4AB-ADB0835A9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2096E5-2750-D141-8732-E1EC2DAC66EA}"/>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1467444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1215D-EF7D-8C48-8019-BD6CCEFEFB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7A65AA6-BF6C-1845-81F4-47A054BAAD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695E639-5709-3642-A164-0E3F777F5F92}"/>
              </a:ext>
            </a:extLst>
          </p:cNvPr>
          <p:cNvSpPr>
            <a:spLocks noGrp="1"/>
          </p:cNvSpPr>
          <p:nvPr>
            <p:ph type="dt" sz="half" idx="10"/>
          </p:nvPr>
        </p:nvSpPr>
        <p:spPr/>
        <p:txBody>
          <a:bodyPr/>
          <a:lstStyle/>
          <a:p>
            <a:fld id="{26107E5D-E1CB-B14F-A407-F75AE50E5731}" type="datetimeFigureOut">
              <a:rPr lang="en-US" smtClean="0"/>
              <a:t>4/7/18</a:t>
            </a:fld>
            <a:endParaRPr lang="en-US"/>
          </a:p>
        </p:txBody>
      </p:sp>
      <p:sp>
        <p:nvSpPr>
          <p:cNvPr id="5" name="Footer Placeholder 4">
            <a:extLst>
              <a:ext uri="{FF2B5EF4-FFF2-40B4-BE49-F238E27FC236}">
                <a16:creationId xmlns:a16="http://schemas.microsoft.com/office/drawing/2014/main" xmlns="" id="{40831E19-76B0-4645-A147-E6301964C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113069-3EBA-6745-A1F1-B3C7155787C2}"/>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379048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7ACB57-74A9-2445-B46E-03E547CBD0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7936B61-BACB-6849-9FF8-8C2D13E5C4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7978307-EA34-D94C-A526-7DDB3EEB8E1E}"/>
              </a:ext>
            </a:extLst>
          </p:cNvPr>
          <p:cNvSpPr>
            <a:spLocks noGrp="1"/>
          </p:cNvSpPr>
          <p:nvPr>
            <p:ph type="dt" sz="half" idx="10"/>
          </p:nvPr>
        </p:nvSpPr>
        <p:spPr/>
        <p:txBody>
          <a:bodyPr/>
          <a:lstStyle/>
          <a:p>
            <a:fld id="{26107E5D-E1CB-B14F-A407-F75AE50E5731}" type="datetimeFigureOut">
              <a:rPr lang="en-US" smtClean="0"/>
              <a:t>4/7/18</a:t>
            </a:fld>
            <a:endParaRPr lang="en-US"/>
          </a:p>
        </p:txBody>
      </p:sp>
      <p:sp>
        <p:nvSpPr>
          <p:cNvPr id="5" name="Footer Placeholder 4">
            <a:extLst>
              <a:ext uri="{FF2B5EF4-FFF2-40B4-BE49-F238E27FC236}">
                <a16:creationId xmlns:a16="http://schemas.microsoft.com/office/drawing/2014/main" xmlns="" id="{899550BA-827F-E346-A73D-E8C380706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349957-EEB7-2241-AB61-D25BB81AB28A}"/>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215475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C4E6C4-7AB1-C442-9FC7-610D2A42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1EF8E44-27B3-EA4B-97D7-362B61FB69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D06EA76-B78F-474C-A79B-2F65A70FDB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33AC47E-249A-904D-98A3-532FCE9C017D}"/>
              </a:ext>
            </a:extLst>
          </p:cNvPr>
          <p:cNvSpPr>
            <a:spLocks noGrp="1"/>
          </p:cNvSpPr>
          <p:nvPr>
            <p:ph type="dt" sz="half" idx="10"/>
          </p:nvPr>
        </p:nvSpPr>
        <p:spPr/>
        <p:txBody>
          <a:bodyPr/>
          <a:lstStyle/>
          <a:p>
            <a:fld id="{26107E5D-E1CB-B14F-A407-F75AE50E5731}" type="datetimeFigureOut">
              <a:rPr lang="en-US" smtClean="0"/>
              <a:t>4/7/18</a:t>
            </a:fld>
            <a:endParaRPr lang="en-US"/>
          </a:p>
        </p:txBody>
      </p:sp>
      <p:sp>
        <p:nvSpPr>
          <p:cNvPr id="6" name="Footer Placeholder 5">
            <a:extLst>
              <a:ext uri="{FF2B5EF4-FFF2-40B4-BE49-F238E27FC236}">
                <a16:creationId xmlns:a16="http://schemas.microsoft.com/office/drawing/2014/main" xmlns="" id="{61E18598-C64F-4349-A79F-02A93B1F9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F5BADE5-295A-504C-A5BC-3BC586844032}"/>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363636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F6B77-0EFB-D742-B80A-73AE1556E4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C429061-2EE1-6340-8E09-FA37E0F488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E103162-FE6C-F749-A396-2125BC9333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8C0D5A2-73B3-1E40-A426-5AC37A160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40FE8EE-9BAE-B843-A44A-8FFC4D17DC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E9B641B-E309-D649-ADBD-275470CBB7D1}"/>
              </a:ext>
            </a:extLst>
          </p:cNvPr>
          <p:cNvSpPr>
            <a:spLocks noGrp="1"/>
          </p:cNvSpPr>
          <p:nvPr>
            <p:ph type="dt" sz="half" idx="10"/>
          </p:nvPr>
        </p:nvSpPr>
        <p:spPr/>
        <p:txBody>
          <a:bodyPr/>
          <a:lstStyle/>
          <a:p>
            <a:fld id="{26107E5D-E1CB-B14F-A407-F75AE50E5731}" type="datetimeFigureOut">
              <a:rPr lang="en-US" smtClean="0"/>
              <a:t>4/7/18</a:t>
            </a:fld>
            <a:endParaRPr lang="en-US"/>
          </a:p>
        </p:txBody>
      </p:sp>
      <p:sp>
        <p:nvSpPr>
          <p:cNvPr id="8" name="Footer Placeholder 7">
            <a:extLst>
              <a:ext uri="{FF2B5EF4-FFF2-40B4-BE49-F238E27FC236}">
                <a16:creationId xmlns:a16="http://schemas.microsoft.com/office/drawing/2014/main" xmlns="" id="{2CBA40BC-3661-634B-ACDF-4BEDE918DF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B2C49B2-54F7-4246-B7DA-7BC6677F43E1}"/>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168570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ACA1B1-D050-8449-94BB-8F027BA719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53CC007-F093-3A48-B485-8C6A8B0BEBED}"/>
              </a:ext>
            </a:extLst>
          </p:cNvPr>
          <p:cNvSpPr>
            <a:spLocks noGrp="1"/>
          </p:cNvSpPr>
          <p:nvPr>
            <p:ph type="dt" sz="half" idx="10"/>
          </p:nvPr>
        </p:nvSpPr>
        <p:spPr/>
        <p:txBody>
          <a:bodyPr/>
          <a:lstStyle/>
          <a:p>
            <a:fld id="{26107E5D-E1CB-B14F-A407-F75AE50E5731}" type="datetimeFigureOut">
              <a:rPr lang="en-US" smtClean="0"/>
              <a:t>4/7/18</a:t>
            </a:fld>
            <a:endParaRPr lang="en-US"/>
          </a:p>
        </p:txBody>
      </p:sp>
      <p:sp>
        <p:nvSpPr>
          <p:cNvPr id="4" name="Footer Placeholder 3">
            <a:extLst>
              <a:ext uri="{FF2B5EF4-FFF2-40B4-BE49-F238E27FC236}">
                <a16:creationId xmlns:a16="http://schemas.microsoft.com/office/drawing/2014/main" xmlns="" id="{337ADB99-A0F0-804D-A30B-6A737DDA37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FBC8392-6DB7-E841-AF42-C9BE9D436DF5}"/>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325038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8D07110-4665-B84A-ABE6-5B72ABEC67E8}"/>
              </a:ext>
            </a:extLst>
          </p:cNvPr>
          <p:cNvSpPr>
            <a:spLocks noGrp="1"/>
          </p:cNvSpPr>
          <p:nvPr>
            <p:ph type="dt" sz="half" idx="10"/>
          </p:nvPr>
        </p:nvSpPr>
        <p:spPr/>
        <p:txBody>
          <a:bodyPr/>
          <a:lstStyle/>
          <a:p>
            <a:fld id="{26107E5D-E1CB-B14F-A407-F75AE50E5731}" type="datetimeFigureOut">
              <a:rPr lang="en-US" smtClean="0"/>
              <a:t>4/7/18</a:t>
            </a:fld>
            <a:endParaRPr lang="en-US"/>
          </a:p>
        </p:txBody>
      </p:sp>
      <p:sp>
        <p:nvSpPr>
          <p:cNvPr id="3" name="Footer Placeholder 2">
            <a:extLst>
              <a:ext uri="{FF2B5EF4-FFF2-40B4-BE49-F238E27FC236}">
                <a16:creationId xmlns:a16="http://schemas.microsoft.com/office/drawing/2014/main" xmlns="" id="{1A607D39-DE52-9745-AF46-27A94086E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6D72845-9446-FA44-B9F1-EF0A4CD5F05E}"/>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119043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D8980-1893-D142-B678-8FE2BF58D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1446941-7092-484B-A44E-F4AB5CFAE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9696DED-7A89-E44A-A3BD-93375D1E3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2D6F9B2-75E5-B14D-AB96-1F043C30A654}"/>
              </a:ext>
            </a:extLst>
          </p:cNvPr>
          <p:cNvSpPr>
            <a:spLocks noGrp="1"/>
          </p:cNvSpPr>
          <p:nvPr>
            <p:ph type="dt" sz="half" idx="10"/>
          </p:nvPr>
        </p:nvSpPr>
        <p:spPr/>
        <p:txBody>
          <a:bodyPr/>
          <a:lstStyle/>
          <a:p>
            <a:fld id="{26107E5D-E1CB-B14F-A407-F75AE50E5731}" type="datetimeFigureOut">
              <a:rPr lang="en-US" smtClean="0"/>
              <a:t>4/7/18</a:t>
            </a:fld>
            <a:endParaRPr lang="en-US"/>
          </a:p>
        </p:txBody>
      </p:sp>
      <p:sp>
        <p:nvSpPr>
          <p:cNvPr id="6" name="Footer Placeholder 5">
            <a:extLst>
              <a:ext uri="{FF2B5EF4-FFF2-40B4-BE49-F238E27FC236}">
                <a16:creationId xmlns:a16="http://schemas.microsoft.com/office/drawing/2014/main" xmlns="" id="{7BA68820-E315-EB43-9AD9-909840829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2ED9CD-B70A-7E40-91BE-C5BF8FF03900}"/>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166055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B33774-4AFD-0749-B095-1A3835A6F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067C887-2E80-4B45-B209-13421271A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CFA6ED7-F6A2-4145-85B4-7F2AD59D6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FAA1953-25DF-6746-B8D9-84102CCD9DB3}"/>
              </a:ext>
            </a:extLst>
          </p:cNvPr>
          <p:cNvSpPr>
            <a:spLocks noGrp="1"/>
          </p:cNvSpPr>
          <p:nvPr>
            <p:ph type="dt" sz="half" idx="10"/>
          </p:nvPr>
        </p:nvSpPr>
        <p:spPr/>
        <p:txBody>
          <a:bodyPr/>
          <a:lstStyle/>
          <a:p>
            <a:fld id="{26107E5D-E1CB-B14F-A407-F75AE50E5731}" type="datetimeFigureOut">
              <a:rPr lang="en-US" smtClean="0"/>
              <a:t>4/7/18</a:t>
            </a:fld>
            <a:endParaRPr lang="en-US"/>
          </a:p>
        </p:txBody>
      </p:sp>
      <p:sp>
        <p:nvSpPr>
          <p:cNvPr id="6" name="Footer Placeholder 5">
            <a:extLst>
              <a:ext uri="{FF2B5EF4-FFF2-40B4-BE49-F238E27FC236}">
                <a16:creationId xmlns:a16="http://schemas.microsoft.com/office/drawing/2014/main" xmlns="" id="{5626DA4D-3B91-B045-9156-BC549A5BE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A24E58E-F06C-4E46-9441-C5EFC54D659B}"/>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22117713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ADEFD60-37B8-B840-BE45-8F6429E87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CE50F4F-C801-A94E-B079-F990EB395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06E137E-D20A-CE4D-AF65-BCA7ECEE6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07E5D-E1CB-B14F-A407-F75AE50E5731}" type="datetimeFigureOut">
              <a:rPr lang="en-US" smtClean="0"/>
              <a:t>4/7/18</a:t>
            </a:fld>
            <a:endParaRPr lang="en-US"/>
          </a:p>
        </p:txBody>
      </p:sp>
      <p:sp>
        <p:nvSpPr>
          <p:cNvPr id="5" name="Footer Placeholder 4">
            <a:extLst>
              <a:ext uri="{FF2B5EF4-FFF2-40B4-BE49-F238E27FC236}">
                <a16:creationId xmlns:a16="http://schemas.microsoft.com/office/drawing/2014/main" xmlns="" id="{EE78E016-22B8-D445-B80D-C5BD785F5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ED2D1D1-0688-7D4D-8B4C-3CDEF6A38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AECB8-73C0-8D49-B3D1-B3AC896D3571}" type="slidenum">
              <a:rPr lang="en-US" smtClean="0"/>
              <a:t>‹#›</a:t>
            </a:fld>
            <a:endParaRPr lang="en-US"/>
          </a:p>
        </p:txBody>
      </p:sp>
    </p:spTree>
    <p:extLst>
      <p:ext uri="{BB962C8B-B14F-4D97-AF65-F5344CB8AC3E}">
        <p14:creationId xmlns:p14="http://schemas.microsoft.com/office/powerpoint/2010/main" val="3814707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572C6-E260-2D4B-BC37-32FAD843F4E3}"/>
              </a:ext>
            </a:extLst>
          </p:cNvPr>
          <p:cNvSpPr>
            <a:spLocks noGrp="1"/>
          </p:cNvSpPr>
          <p:nvPr>
            <p:ph type="ctrTitle"/>
          </p:nvPr>
        </p:nvSpPr>
        <p:spPr/>
        <p:txBody>
          <a:bodyPr>
            <a:normAutofit fontScale="90000"/>
          </a:bodyPr>
          <a:lstStyle/>
          <a:p>
            <a:r>
              <a:rPr lang="en-US" dirty="0"/>
              <a:t>DNA Damage Repair Subtypes in Serous Ovarian Cancer</a:t>
            </a:r>
          </a:p>
        </p:txBody>
      </p:sp>
      <p:sp>
        <p:nvSpPr>
          <p:cNvPr id="3" name="Subtitle 2">
            <a:extLst>
              <a:ext uri="{FF2B5EF4-FFF2-40B4-BE49-F238E27FC236}">
                <a16:creationId xmlns:a16="http://schemas.microsoft.com/office/drawing/2014/main" xmlns="" id="{A07F803C-19BD-7047-B37E-1292E83D4BA7}"/>
              </a:ext>
            </a:extLst>
          </p:cNvPr>
          <p:cNvSpPr>
            <a:spLocks noGrp="1"/>
          </p:cNvSpPr>
          <p:nvPr>
            <p:ph type="subTitle" idx="1"/>
          </p:nvPr>
        </p:nvSpPr>
        <p:spPr/>
        <p:txBody>
          <a:bodyPr/>
          <a:lstStyle/>
          <a:p>
            <a:r>
              <a:rPr lang="en-US" dirty="0"/>
              <a:t>Courtney Vaughn, Isaac Robson, </a:t>
            </a:r>
            <a:r>
              <a:rPr lang="en-US" dirty="0" err="1"/>
              <a:t>Kentaro</a:t>
            </a:r>
            <a:r>
              <a:rPr lang="en-US" dirty="0"/>
              <a:t> Hoffman, and John Sperger </a:t>
            </a:r>
          </a:p>
          <a:p>
            <a:endParaRPr lang="en-US" dirty="0"/>
          </a:p>
        </p:txBody>
      </p:sp>
    </p:spTree>
    <p:extLst>
      <p:ext uri="{BB962C8B-B14F-4D97-AF65-F5344CB8AC3E}">
        <p14:creationId xmlns:p14="http://schemas.microsoft.com/office/powerpoint/2010/main" val="180478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CBA847-3FCD-F145-9D76-8DDE4F44FDD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xmlns="" id="{AD1A44EB-31E2-B545-B631-BAE9542E8208}"/>
              </a:ext>
            </a:extLst>
          </p:cNvPr>
          <p:cNvSpPr>
            <a:spLocks noGrp="1"/>
          </p:cNvSpPr>
          <p:nvPr>
            <p:ph idx="1"/>
          </p:nvPr>
        </p:nvSpPr>
        <p:spPr/>
        <p:txBody>
          <a:bodyPr/>
          <a:lstStyle/>
          <a:p>
            <a:r>
              <a:rPr lang="en-US" dirty="0"/>
              <a:t>Given that Platinum- based chemotherapies act by damaging DNA, it is assumed that tumor cells that have better repair efficiencies. We will test this hypothesis by creating clusters of tumor samples based on DNA damage response gene expression and looking for differences in survival between the clusters. </a:t>
            </a:r>
          </a:p>
          <a:p>
            <a:endParaRPr lang="en-US" dirty="0"/>
          </a:p>
        </p:txBody>
      </p:sp>
    </p:spTree>
    <p:extLst>
      <p:ext uri="{BB962C8B-B14F-4D97-AF65-F5344CB8AC3E}">
        <p14:creationId xmlns:p14="http://schemas.microsoft.com/office/powerpoint/2010/main" val="261355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551CB0-FEF7-3947-BB8E-5F915868EBF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xmlns="" id="{AD576E6D-174F-E844-BE52-FC7D9F7A57BE}"/>
              </a:ext>
            </a:extLst>
          </p:cNvPr>
          <p:cNvSpPr>
            <a:spLocks noGrp="1"/>
          </p:cNvSpPr>
          <p:nvPr>
            <p:ph idx="1"/>
          </p:nvPr>
        </p:nvSpPr>
        <p:spPr/>
        <p:txBody>
          <a:bodyPr/>
          <a:lstStyle/>
          <a:p>
            <a:r>
              <a:rPr lang="en-US" dirty="0"/>
              <a:t>There are RNA-</a:t>
            </a:r>
            <a:r>
              <a:rPr lang="en-US" dirty="0" err="1"/>
              <a:t>Seq</a:t>
            </a:r>
            <a:r>
              <a:rPr lang="en-US" dirty="0"/>
              <a:t> samples for 376 cases in the available data for the TCGA-OV project all have clinical data</a:t>
            </a:r>
          </a:p>
          <a:p>
            <a:r>
              <a:rPr lang="en-US" dirty="0"/>
              <a:t>The DNA Damage Response (DDR) gene set was retrieved from the Gene Ontology Consortium. The TCGA-OV RNA-</a:t>
            </a:r>
            <a:r>
              <a:rPr lang="en-US" dirty="0" err="1"/>
              <a:t>Seq</a:t>
            </a:r>
            <a:r>
              <a:rPr lang="en-US" dirty="0"/>
              <a:t> data contained 808 out of the 830 genes in the ontology. </a:t>
            </a:r>
          </a:p>
          <a:p>
            <a:r>
              <a:rPr lang="en-US" dirty="0"/>
              <a:t>TCGA-OV Gene list provided by Katie (thanks!)</a:t>
            </a:r>
          </a:p>
          <a:p>
            <a:endParaRPr lang="en-US" dirty="0"/>
          </a:p>
          <a:p>
            <a:endParaRPr lang="en-US" dirty="0"/>
          </a:p>
          <a:p>
            <a:endParaRPr lang="en-US" dirty="0"/>
          </a:p>
        </p:txBody>
      </p:sp>
    </p:spTree>
    <p:extLst>
      <p:ext uri="{BB962C8B-B14F-4D97-AF65-F5344CB8AC3E}">
        <p14:creationId xmlns:p14="http://schemas.microsoft.com/office/powerpoint/2010/main" val="385505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E40CB-61F4-D549-9063-8333DD662BE3}"/>
              </a:ext>
            </a:extLst>
          </p:cNvPr>
          <p:cNvSpPr>
            <a:spLocks noGrp="1"/>
          </p:cNvSpPr>
          <p:nvPr>
            <p:ph type="title"/>
          </p:nvPr>
        </p:nvSpPr>
        <p:spPr/>
        <p:txBody>
          <a:bodyPr/>
          <a:lstStyle/>
          <a:p>
            <a:r>
              <a:rPr lang="en-US" dirty="0"/>
              <a:t>Preprocessing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B5AC506-3D8A-6A47-B9F5-7D7A86F4A8AB}"/>
                  </a:ext>
                </a:extLst>
              </p:cNvPr>
              <p:cNvSpPr>
                <a:spLocks noGrp="1"/>
              </p:cNvSpPr>
              <p:nvPr>
                <p:ph idx="1"/>
              </p:nvPr>
            </p:nvSpPr>
            <p:spPr/>
            <p:txBody>
              <a:bodyPr/>
              <a:lstStyle/>
              <a:p>
                <a:r>
                  <a:rPr lang="en-US" dirty="0"/>
                  <a:t>Variance Stabilizing Transformation from the DESeq2 R package</a:t>
                </a:r>
              </a:p>
              <a:p>
                <a:pPr fontAlgn="ctr"/>
                <a:r>
                  <a:rPr lang="en-US" dirty="0"/>
                  <a:t>We assume that the number of reads in sample </a:t>
                </a:r>
                <a:r>
                  <a:rPr lang="en-US" i="1" dirty="0"/>
                  <a:t>j</a:t>
                </a:r>
                <a:r>
                  <a:rPr lang="en-US" dirty="0"/>
                  <a:t> that are assigned to gene </a:t>
                </a:r>
                <a:r>
                  <a:rPr lang="en-US" i="1" dirty="0" err="1"/>
                  <a:t>i</a:t>
                </a:r>
                <a:r>
                  <a:rPr lang="en-US" dirty="0"/>
                  <a:t> can be modeled by a negative binomial (NB) distribution,</a:t>
                </a:r>
              </a:p>
              <a:p>
                <a:pPr marL="0" indent="0" fontAlgn="ctr">
                  <a:buNone/>
                </a:pPr>
                <a14:m>
                  <m:oMathPara xmlns:m="http://schemas.openxmlformats.org/officeDocument/2006/math" xmlns="">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𝑁𝐵</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𝑖𝑗</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m:oMathPara>
                </a14:m>
                <a:endParaRPr lang="en-US" dirty="0"/>
              </a:p>
              <a:p>
                <a:pPr fontAlgn="ctr"/>
                <a:r>
                  <a:rPr lang="en-US" dirty="0" err="1"/>
                  <a:t>Kij~NB</a:t>
                </a:r>
                <a:r>
                  <a:rPr lang="en-US" dirty="0"/>
                  <a:t>(</a:t>
                </a:r>
                <a:r>
                  <a:rPr lang="el-GR" dirty="0"/>
                  <a:t>μ</a:t>
                </a:r>
                <a:r>
                  <a:rPr lang="en-US" dirty="0" err="1"/>
                  <a:t>ij</a:t>
                </a:r>
                <a:r>
                  <a:rPr lang="en-US" dirty="0"/>
                  <a:t>,</a:t>
                </a:r>
                <a:r>
                  <a:rPr lang="el-GR" dirty="0"/>
                  <a:t>σ2</a:t>
                </a:r>
                <a:r>
                  <a:rPr lang="en-US" dirty="0" err="1"/>
                  <a:t>ij</a:t>
                </a:r>
                <a:r>
                  <a:rPr lang="en-US" dirty="0"/>
                  <a:t>),</a:t>
                </a:r>
              </a:p>
              <a:p>
                <a:r>
                  <a:rPr lang="en-US" dirty="0"/>
                  <a:t/>
                </a:r>
                <a:br>
                  <a:rPr lang="en-US" dirty="0"/>
                </a:br>
                <a:endParaRPr lang="en-US" dirty="0"/>
              </a:p>
            </p:txBody>
          </p:sp>
        </mc:Choice>
        <mc:Fallback xmlns="">
          <p:sp>
            <p:nvSpPr>
              <p:cNvPr id="3" name="Content Placeholder 2">
                <a:extLst>
                  <a:ext uri="{FF2B5EF4-FFF2-40B4-BE49-F238E27FC236}">
                    <a16:creationId xmlns:a16="http://schemas.microsoft.com/office/drawing/2014/main" id="{2B5AC506-3D8A-6A47-B9F5-7D7A86F4A8AB}"/>
                  </a:ext>
                </a:extLst>
              </p:cNvPr>
              <p:cNvSpPr>
                <a:spLocks noGrp="1" noRot="1" noChangeAspect="1" noMove="1" noResize="1" noEditPoints="1" noAdjustHandles="1" noChangeArrowheads="1" noChangeShapeType="1" noTextEdit="1"/>
              </p:cNvSpPr>
              <p:nvPr>
                <p:ph idx="1"/>
              </p:nvPr>
            </p:nvSpPr>
            <p:spPr>
              <a:blipFill>
                <a:blip r:embed="rId2"/>
                <a:stretch>
                  <a:fillRect l="-965" t="-2632" r="-362"/>
                </a:stretch>
              </a:blipFill>
            </p:spPr>
            <p:txBody>
              <a:bodyPr/>
              <a:lstStyle/>
              <a:p>
                <a:r>
                  <a:rPr lang="en-US">
                    <a:noFill/>
                  </a:rPr>
                  <a:t> </a:t>
                </a:r>
              </a:p>
            </p:txBody>
          </p:sp>
        </mc:Fallback>
      </mc:AlternateContent>
    </p:spTree>
    <p:extLst>
      <p:ext uri="{BB962C8B-B14F-4D97-AF65-F5344CB8AC3E}">
        <p14:creationId xmlns:p14="http://schemas.microsoft.com/office/powerpoint/2010/main" val="327518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D3F91-48BA-104E-98CE-E22D28025968}"/>
              </a:ext>
            </a:extLst>
          </p:cNvPr>
          <p:cNvSpPr>
            <a:spLocks noGrp="1"/>
          </p:cNvSpPr>
          <p:nvPr>
            <p:ph type="title"/>
          </p:nvPr>
        </p:nvSpPr>
        <p:spPr/>
        <p:txBody>
          <a:bodyPr/>
          <a:lstStyle/>
          <a:p>
            <a:r>
              <a:rPr lang="en-US" dirty="0"/>
              <a:t>NMF</a:t>
            </a:r>
          </a:p>
        </p:txBody>
      </p:sp>
      <p:sp>
        <p:nvSpPr>
          <p:cNvPr id="3" name="Content Placeholder 2">
            <a:extLst>
              <a:ext uri="{FF2B5EF4-FFF2-40B4-BE49-F238E27FC236}">
                <a16:creationId xmlns:a16="http://schemas.microsoft.com/office/drawing/2014/main" xmlns="" id="{B375B921-7EAE-5A47-AD25-85C59DE880CD}"/>
              </a:ext>
            </a:extLst>
          </p:cNvPr>
          <p:cNvSpPr>
            <a:spLocks noGrp="1"/>
          </p:cNvSpPr>
          <p:nvPr>
            <p:ph idx="1"/>
          </p:nvPr>
        </p:nvSpPr>
        <p:spPr/>
        <p:txBody>
          <a:bodyPr/>
          <a:lstStyle/>
          <a:p>
            <a:r>
              <a:rPr lang="en-US" dirty="0"/>
              <a:t>Kernel K-means clustering</a:t>
            </a:r>
          </a:p>
          <a:p>
            <a:r>
              <a:rPr lang="en-US" dirty="0"/>
              <a:t>Laplacian-matrix based spectral clustering</a:t>
            </a:r>
          </a:p>
        </p:txBody>
      </p:sp>
    </p:spTree>
    <p:extLst>
      <p:ext uri="{BB962C8B-B14F-4D97-AF65-F5344CB8AC3E}">
        <p14:creationId xmlns:p14="http://schemas.microsoft.com/office/powerpoint/2010/main" val="220108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A50772-79AE-994C-BECD-85C7F6B787DA}"/>
              </a:ext>
            </a:extLst>
          </p:cNvPr>
          <p:cNvSpPr>
            <a:spLocks noGrp="1"/>
          </p:cNvSpPr>
          <p:nvPr>
            <p:ph type="title"/>
          </p:nvPr>
        </p:nvSpPr>
        <p:spPr/>
        <p:txBody>
          <a:bodyPr/>
          <a:lstStyle/>
          <a:p>
            <a:r>
              <a:rPr lang="en-US" dirty="0"/>
              <a:t>DCM</a:t>
            </a:r>
          </a:p>
        </p:txBody>
      </p:sp>
      <p:sp>
        <p:nvSpPr>
          <p:cNvPr id="3" name="Content Placeholder 2">
            <a:extLst>
              <a:ext uri="{FF2B5EF4-FFF2-40B4-BE49-F238E27FC236}">
                <a16:creationId xmlns:a16="http://schemas.microsoft.com/office/drawing/2014/main" xmlns="" id="{1A6DDA5D-72BA-124B-8776-20C20E8066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892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Survival Outcomes for DFC Clustering  </a:t>
            </a:r>
            <a:endParaRPr lang="en-US" dirty="0"/>
          </a:p>
        </p:txBody>
      </p:sp>
      <p:sp>
        <p:nvSpPr>
          <p:cNvPr id="3" name="Content Placeholder 2"/>
          <p:cNvSpPr>
            <a:spLocks noGrp="1"/>
          </p:cNvSpPr>
          <p:nvPr>
            <p:ph idx="1"/>
          </p:nvPr>
        </p:nvSpPr>
        <p:spPr>
          <a:xfrm>
            <a:off x="7279334" y="1528573"/>
            <a:ext cx="4606910" cy="4051974"/>
          </a:xfrm>
        </p:spPr>
        <p:txBody>
          <a:bodyPr/>
          <a:lstStyle/>
          <a:p>
            <a:r>
              <a:rPr lang="en-US" dirty="0" smtClean="0"/>
              <a:t>Kaplan-Meier Plots hints at cluster 1 having worse outcomes</a:t>
            </a:r>
          </a:p>
          <a:p>
            <a:r>
              <a:rPr lang="en-US" dirty="0" smtClean="0"/>
              <a:t>But Cox Regression fails to indicate any significant difference in survival outcomes between the clusters</a:t>
            </a:r>
            <a:endParaRPr lang="en-US" dirty="0"/>
          </a:p>
        </p:txBody>
      </p:sp>
      <p:pic>
        <p:nvPicPr>
          <p:cNvPr id="6" name="Picture 5" descr="NMFC3_Surv_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78" y="1299594"/>
            <a:ext cx="6585503" cy="5417307"/>
          </a:xfrm>
          <a:prstGeom prst="rect">
            <a:avLst/>
          </a:prstGeom>
        </p:spPr>
      </p:pic>
      <p:pic>
        <p:nvPicPr>
          <p:cNvPr id="8" name="Picture 7" descr="Screenshot 2018-04-07 16.28.3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9444" y="5580547"/>
            <a:ext cx="4876800" cy="863600"/>
          </a:xfrm>
          <a:prstGeom prst="rect">
            <a:avLst/>
          </a:prstGeom>
        </p:spPr>
      </p:pic>
    </p:spTree>
    <p:extLst>
      <p:ext uri="{BB962C8B-B14F-4D97-AF65-F5344CB8AC3E}">
        <p14:creationId xmlns:p14="http://schemas.microsoft.com/office/powerpoint/2010/main" val="294147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Survival Outcomes for NMF Clustering</a:t>
            </a:r>
            <a:endParaRPr lang="en-US" dirty="0"/>
          </a:p>
        </p:txBody>
      </p:sp>
      <p:pic>
        <p:nvPicPr>
          <p:cNvPr id="4" name="Picture 3" descr="Screenshot 2018-04-07 16.47.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7"/>
            <a:ext cx="6844220" cy="4952725"/>
          </a:xfrm>
          <a:prstGeom prst="rect">
            <a:avLst/>
          </a:prstGeom>
        </p:spPr>
      </p:pic>
      <p:pic>
        <p:nvPicPr>
          <p:cNvPr id="5" name="Picture 4" descr="Screenshot 2018-04-07 16.57.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682" y="5255426"/>
            <a:ext cx="5029200" cy="965200"/>
          </a:xfrm>
          <a:prstGeom prst="rect">
            <a:avLst/>
          </a:prstGeom>
        </p:spPr>
      </p:pic>
      <p:sp>
        <p:nvSpPr>
          <p:cNvPr id="7" name="TextBox 6"/>
          <p:cNvSpPr txBox="1"/>
          <p:nvPr/>
        </p:nvSpPr>
        <p:spPr>
          <a:xfrm>
            <a:off x="7021682" y="1587364"/>
            <a:ext cx="4879262" cy="3539431"/>
          </a:xfrm>
          <a:prstGeom prst="rect">
            <a:avLst/>
          </a:prstGeom>
          <a:noFill/>
        </p:spPr>
        <p:txBody>
          <a:bodyPr wrap="square" rtlCol="0">
            <a:spAutoFit/>
          </a:bodyPr>
          <a:lstStyle/>
          <a:p>
            <a:pPr marL="457200" indent="-457200">
              <a:buFont typeface="Arial"/>
              <a:buChar char="•"/>
            </a:pPr>
            <a:r>
              <a:rPr lang="en-US" sz="2800" dirty="0" smtClean="0"/>
              <a:t>This time, both KM and cox regression find that cluster 1 is significantly different at least from cluster 3.</a:t>
            </a:r>
          </a:p>
          <a:p>
            <a:pPr marL="457200" indent="-457200">
              <a:buFont typeface="Arial"/>
              <a:buChar char="•"/>
            </a:pPr>
            <a:endParaRPr lang="en-US" sz="2800" dirty="0"/>
          </a:p>
          <a:p>
            <a:pPr marL="457200" indent="-457200">
              <a:buFont typeface="Arial"/>
              <a:buChar char="•"/>
            </a:pPr>
            <a:r>
              <a:rPr lang="en-US" sz="2800" dirty="0" smtClean="0"/>
              <a:t>This points </a:t>
            </a:r>
            <a:r>
              <a:rPr lang="en-US" sz="2800" smtClean="0"/>
              <a:t>to (at least </a:t>
            </a:r>
            <a:r>
              <a:rPr lang="en-US" sz="2800" dirty="0" smtClean="0"/>
              <a:t>in terms of survival) some kind of robustness in clustering</a:t>
            </a:r>
            <a:endParaRPr lang="en-US" sz="2800" dirty="0"/>
          </a:p>
        </p:txBody>
      </p:sp>
    </p:spTree>
    <p:extLst>
      <p:ext uri="{BB962C8B-B14F-4D97-AF65-F5344CB8AC3E}">
        <p14:creationId xmlns:p14="http://schemas.microsoft.com/office/powerpoint/2010/main" val="224041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5898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249</Words>
  <Application>Microsoft Macintosh PowerPoint</Application>
  <PresentationFormat>Custom</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DNA Damage Repair Subtypes in Serous Ovarian Cancer</vt:lpstr>
      <vt:lpstr>Motivation</vt:lpstr>
      <vt:lpstr>Data</vt:lpstr>
      <vt:lpstr>Preprocessing</vt:lpstr>
      <vt:lpstr>NMF</vt:lpstr>
      <vt:lpstr>DCM</vt:lpstr>
      <vt:lpstr>Survival Outcomes for DFC Clustering  </vt:lpstr>
      <vt:lpstr>Survival Outcomes for NMF Clustering</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Damage Repair Subtypes in Serous Ovarian Cancer</dc:title>
  <dc:creator>Sperger, John</dc:creator>
  <cp:lastModifiedBy>Kentaro Hoffman</cp:lastModifiedBy>
  <cp:revision>16</cp:revision>
  <dcterms:created xsi:type="dcterms:W3CDTF">2018-04-05T21:55:21Z</dcterms:created>
  <dcterms:modified xsi:type="dcterms:W3CDTF">2018-04-07T21:09:17Z</dcterms:modified>
</cp:coreProperties>
</file>