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3" d="100"/>
          <a:sy n="153" d="100"/>
        </p:scale>
        <p:origin x="9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64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rasterized-gradient-c2c0f8d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22801" y="1564184"/>
            <a:ext cx="2498250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900"/>
              </a:lnSpc>
              <a:spcAft>
                <a:spcPts val="1800"/>
              </a:spcAft>
              <a:buNone/>
            </a:pPr>
            <a:r>
              <a:rPr lang="en-US" sz="3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LaunchKS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4191000" y="2288084"/>
            <a:ext cx="762000" cy="38100"/>
          </a:xfrm>
          <a:prstGeom prst="rect">
            <a:avLst/>
          </a:prstGeom>
          <a:solidFill>
            <a:srgbClr val="FFC107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1754962" y="2630984"/>
            <a:ext cx="5633927" cy="338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67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Connecting Every Kansan to Opportunity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2620551" y="3274368"/>
            <a:ext cx="390289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personalized pathway to career success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41910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90550" y="304800"/>
            <a:ext cx="5780723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Sustainable Business Model</a:t>
            </a:r>
            <a:endParaRPr lang="en-US" sz="3300" dirty="0"/>
          </a:p>
        </p:txBody>
      </p:sp>
      <p:sp>
        <p:nvSpPr>
          <p:cNvPr id="4" name="Text 2"/>
          <p:cNvSpPr/>
          <p:nvPr/>
        </p:nvSpPr>
        <p:spPr>
          <a:xfrm>
            <a:off x="304800" y="1028700"/>
            <a:ext cx="2692450" cy="3429000"/>
          </a:xfrm>
          <a:prstGeom prst="roundRect">
            <a:avLst>
              <a:gd name="adj" fmla="val 2830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257300"/>
            <a:ext cx="2279955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1200"/>
              </a:spcAft>
              <a:buNone/>
            </a:pPr>
            <a:r>
              <a:rPr lang="en-US" sz="165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B2G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533400" y="1661071"/>
            <a:ext cx="2235250" cy="11049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State contracts ($500K-$2M/year)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Grant funding (WIOA, federal)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3225850" y="1028700"/>
            <a:ext cx="2692450" cy="3429000"/>
          </a:xfrm>
          <a:prstGeom prst="roundRect">
            <a:avLst>
              <a:gd name="adj" fmla="val 2830"/>
            </a:avLst>
          </a:prstGeom>
          <a:solidFill>
            <a:srgbClr val="007B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454450" y="1257300"/>
            <a:ext cx="2279955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1200"/>
              </a:spcAft>
              <a:buNone/>
            </a:pPr>
            <a:r>
              <a:rPr lang="en-US" sz="16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B2B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3454450" y="1661071"/>
            <a:ext cx="2235250" cy="11049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Employer partnerships ($5K-$50K/year)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Training provider SaaS ($10K-$25K/year)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6146899" y="1028700"/>
            <a:ext cx="2692450" cy="3429000"/>
          </a:xfrm>
          <a:prstGeom prst="roundRect">
            <a:avLst>
              <a:gd name="adj" fmla="val 2830"/>
            </a:avLst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6375499" y="1257300"/>
            <a:ext cx="2279955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1200"/>
              </a:spcAft>
              <a:buNone/>
            </a:pPr>
            <a:r>
              <a:rPr lang="en-US" sz="165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Performance-Based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6375499" y="1661071"/>
            <a:ext cx="2235250" cy="11049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Outcome payments for placements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Retention bonuses (90/180-day)</a:t>
            </a:r>
            <a:endParaRPr lang="en-US" sz="13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41910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90550" y="304800"/>
            <a:ext cx="6081903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 for Scale and Integration</a:t>
            </a:r>
            <a:endParaRPr lang="en-US" sz="3300" dirty="0"/>
          </a:p>
        </p:txBody>
      </p:sp>
      <p:sp>
        <p:nvSpPr>
          <p:cNvPr id="4" name="Text 2"/>
          <p:cNvSpPr/>
          <p:nvPr/>
        </p:nvSpPr>
        <p:spPr>
          <a:xfrm>
            <a:off x="304800" y="1028700"/>
            <a:ext cx="4152900" cy="937171"/>
          </a:xfrm>
          <a:prstGeom prst="roundRect">
            <a:avLst>
              <a:gd name="adj" fmla="val 8131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95300" y="1219200"/>
            <a:ext cx="38473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900"/>
              </a:spcAft>
              <a:buNone/>
            </a:pPr>
            <a:r>
              <a:rPr lang="en-US" sz="150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Frontend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95300" y="1562100"/>
            <a:ext cx="3847338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React.js, Next.js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304800" y="2118271"/>
            <a:ext cx="4152900" cy="937171"/>
          </a:xfrm>
          <a:prstGeom prst="roundRect">
            <a:avLst>
              <a:gd name="adj" fmla="val 8131"/>
            </a:avLst>
          </a:prstGeom>
          <a:solidFill>
            <a:srgbClr val="007B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95300" y="2308771"/>
            <a:ext cx="38473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90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95300" y="2651671"/>
            <a:ext cx="3847338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Node.js, Python (FastAPI)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04800" y="3207841"/>
            <a:ext cx="4152900" cy="937171"/>
          </a:xfrm>
          <a:prstGeom prst="roundRect">
            <a:avLst>
              <a:gd name="adj" fmla="val 8131"/>
            </a:avLst>
          </a:prstGeom>
          <a:solidFill>
            <a:srgbClr val="5CB85C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95300" y="3398341"/>
            <a:ext cx="38473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90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Database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95300" y="3741241"/>
            <a:ext cx="3847338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PostgreSQL, MongoDB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686300" y="1028700"/>
            <a:ext cx="4152900" cy="937171"/>
          </a:xfrm>
          <a:prstGeom prst="roundRect">
            <a:avLst>
              <a:gd name="adj" fmla="val 8131"/>
            </a:avLst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876800" y="1219200"/>
            <a:ext cx="38473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900"/>
              </a:spcAft>
              <a:buNone/>
            </a:pPr>
            <a:r>
              <a:rPr lang="en-US" sz="15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AI/ML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4876800" y="1562100"/>
            <a:ext cx="3847338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80"/>
              </a:lnSpc>
              <a:buNone/>
            </a:pPr>
            <a:r>
              <a:rPr lang="en-US" sz="120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TensorFlow, scikit-learn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4686300" y="2118271"/>
            <a:ext cx="4152900" cy="937171"/>
          </a:xfrm>
          <a:prstGeom prst="roundRect">
            <a:avLst>
              <a:gd name="adj" fmla="val 8131"/>
            </a:avLst>
          </a:prstGeom>
          <a:solidFill>
            <a:srgbClr val="FFC107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4876800" y="2308771"/>
            <a:ext cx="38473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900"/>
              </a:spcAft>
              <a:buNone/>
            </a:pPr>
            <a:r>
              <a:rPr lang="en-US" sz="15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Integration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4876800" y="2651671"/>
            <a:ext cx="3847338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80"/>
              </a:lnSpc>
              <a:buNone/>
            </a:pPr>
            <a:r>
              <a:rPr lang="en-US" sz="120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RESTful APIs, OAuth 2.0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686300" y="3207841"/>
            <a:ext cx="4152900" cy="937171"/>
          </a:xfrm>
          <a:prstGeom prst="roundRect">
            <a:avLst>
              <a:gd name="adj" fmla="val 8131"/>
            </a:avLst>
          </a:prstGeom>
          <a:solidFill>
            <a:srgbClr val="D9534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4876800" y="3398341"/>
            <a:ext cx="38473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90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Hosting &amp; Security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4876800" y="3741241"/>
            <a:ext cx="3847338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AWS GovCloud, SOC 2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36195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52450" y="304800"/>
            <a:ext cx="4235958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5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LaunchKS Wins</a:t>
            </a:r>
            <a:endParaRPr lang="en-US" sz="2850" dirty="0"/>
          </a:p>
        </p:txBody>
      </p:sp>
      <p:sp>
        <p:nvSpPr>
          <p:cNvPr id="4" name="Text 2"/>
          <p:cNvSpPr/>
          <p:nvPr/>
        </p:nvSpPr>
        <p:spPr>
          <a:xfrm>
            <a:off x="304800" y="876300"/>
            <a:ext cx="8534400" cy="811411"/>
          </a:xfrm>
          <a:prstGeom prst="roundRect">
            <a:avLst>
              <a:gd name="adj" fmla="val 9391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57200" y="1028700"/>
            <a:ext cx="205392" cy="506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990"/>
              </a:lnSpc>
              <a:buNone/>
            </a:pPr>
            <a:r>
              <a:rPr lang="en-US" sz="285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2850" dirty="0"/>
          </a:p>
        </p:txBody>
      </p:sp>
      <p:sp>
        <p:nvSpPr>
          <p:cNvPr id="6" name="Text 4"/>
          <p:cNvSpPr/>
          <p:nvPr/>
        </p:nvSpPr>
        <p:spPr>
          <a:xfrm>
            <a:off x="849064" y="1058168"/>
            <a:ext cx="175774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Localized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849064" y="1305818"/>
            <a:ext cx="175774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spcBef>
                <a:spcPts val="150"/>
              </a:spcBef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 for Kansas ecosystem</a:t>
            </a:r>
            <a:endParaRPr lang="en-US" sz="1125" dirty="0"/>
          </a:p>
        </p:txBody>
      </p:sp>
      <p:sp>
        <p:nvSpPr>
          <p:cNvPr id="8" name="Text 6"/>
          <p:cNvSpPr/>
          <p:nvPr/>
        </p:nvSpPr>
        <p:spPr>
          <a:xfrm>
            <a:off x="304800" y="1840111"/>
            <a:ext cx="8534400" cy="811411"/>
          </a:xfrm>
          <a:prstGeom prst="roundRect">
            <a:avLst>
              <a:gd name="adj" fmla="val 9391"/>
            </a:avLst>
          </a:prstGeom>
          <a:solidFill>
            <a:srgbClr val="007B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57200" y="1992511"/>
            <a:ext cx="205392" cy="506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990"/>
              </a:lnSpc>
              <a:buNone/>
            </a:pPr>
            <a:r>
              <a:rPr lang="en-US" sz="28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2850" dirty="0"/>
          </a:p>
        </p:txBody>
      </p:sp>
      <p:sp>
        <p:nvSpPr>
          <p:cNvPr id="10" name="Text 8"/>
          <p:cNvSpPr/>
          <p:nvPr/>
        </p:nvSpPr>
        <p:spPr>
          <a:xfrm>
            <a:off x="849064" y="2021979"/>
            <a:ext cx="146628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Integrated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849064" y="2269629"/>
            <a:ext cx="146628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spcBef>
                <a:spcPts val="150"/>
              </a:spcBef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Direct API connections</a:t>
            </a:r>
            <a:endParaRPr lang="en-US" sz="1125" dirty="0"/>
          </a:p>
        </p:txBody>
      </p:sp>
      <p:sp>
        <p:nvSpPr>
          <p:cNvPr id="12" name="Text 10"/>
          <p:cNvSpPr/>
          <p:nvPr/>
        </p:nvSpPr>
        <p:spPr>
          <a:xfrm>
            <a:off x="304800" y="2803922"/>
            <a:ext cx="8534400" cy="811411"/>
          </a:xfrm>
          <a:prstGeom prst="roundRect">
            <a:avLst>
              <a:gd name="adj" fmla="val 9391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57200" y="2956322"/>
            <a:ext cx="205392" cy="506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990"/>
              </a:lnSpc>
              <a:buNone/>
            </a:pPr>
            <a:r>
              <a:rPr lang="en-US" sz="285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2850" dirty="0"/>
          </a:p>
        </p:txBody>
      </p:sp>
      <p:sp>
        <p:nvSpPr>
          <p:cNvPr id="14" name="Text 12"/>
          <p:cNvSpPr/>
          <p:nvPr/>
        </p:nvSpPr>
        <p:spPr>
          <a:xfrm>
            <a:off x="849064" y="2985790"/>
            <a:ext cx="162825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Barrier-Aware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849064" y="3233440"/>
            <a:ext cx="162825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spcBef>
                <a:spcPts val="150"/>
              </a:spcBef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Addresses real obstacles</a:t>
            </a:r>
            <a:endParaRPr lang="en-US" sz="1125" dirty="0"/>
          </a:p>
        </p:txBody>
      </p:sp>
      <p:sp>
        <p:nvSpPr>
          <p:cNvPr id="16" name="Text 14"/>
          <p:cNvSpPr/>
          <p:nvPr/>
        </p:nvSpPr>
        <p:spPr>
          <a:xfrm>
            <a:off x="304800" y="3767733"/>
            <a:ext cx="8534400" cy="811411"/>
          </a:xfrm>
          <a:prstGeom prst="roundRect">
            <a:avLst>
              <a:gd name="adj" fmla="val 9391"/>
            </a:avLst>
          </a:prstGeom>
          <a:solidFill>
            <a:srgbClr val="007B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457200" y="3920133"/>
            <a:ext cx="205392" cy="506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990"/>
              </a:lnSpc>
              <a:buNone/>
            </a:pPr>
            <a:r>
              <a:rPr lang="en-US" sz="28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2850" dirty="0"/>
          </a:p>
        </p:txBody>
      </p:sp>
      <p:sp>
        <p:nvSpPr>
          <p:cNvPr id="18" name="Text 16"/>
          <p:cNvSpPr/>
          <p:nvPr/>
        </p:nvSpPr>
        <p:spPr>
          <a:xfrm>
            <a:off x="849064" y="3949601"/>
            <a:ext cx="12150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Personalized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849064" y="4197251"/>
            <a:ext cx="121504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spcBef>
                <a:spcPts val="150"/>
              </a:spcBef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AI-driven matching</a:t>
            </a:r>
            <a:endParaRPr lang="en-US" sz="11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41910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90550" y="304800"/>
            <a:ext cx="5226939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Implementation Roadmap</a:t>
            </a:r>
            <a:endParaRPr lang="en-US" sz="3300" dirty="0"/>
          </a:p>
        </p:txBody>
      </p:sp>
      <p:sp>
        <p:nvSpPr>
          <p:cNvPr id="4" name="Text 2"/>
          <p:cNvSpPr/>
          <p:nvPr/>
        </p:nvSpPr>
        <p:spPr>
          <a:xfrm>
            <a:off x="304800" y="1028700"/>
            <a:ext cx="2717750" cy="3619500"/>
          </a:xfrm>
          <a:prstGeom prst="roundRect">
            <a:avLst>
              <a:gd name="adj" fmla="val 2804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257300"/>
            <a:ext cx="2305761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900"/>
              </a:spcAft>
              <a:buNone/>
            </a:pPr>
            <a:r>
              <a:rPr lang="en-US" sz="165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1 (Months 1-3)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533400" y="1622971"/>
            <a:ext cx="2305761" cy="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90"/>
              </a:lnSpc>
              <a:spcAft>
                <a:spcPts val="600"/>
              </a:spcAft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MVP Launch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533400" y="1939082"/>
            <a:ext cx="2260550" cy="14097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Partner with key organizations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 core matching engine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500 users in Sedgwick County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3213050" y="1028700"/>
            <a:ext cx="2717750" cy="3619500"/>
          </a:xfrm>
          <a:prstGeom prst="roundRect">
            <a:avLst>
              <a:gd name="adj" fmla="val 2804"/>
            </a:avLst>
          </a:prstGeom>
          <a:solidFill>
            <a:srgbClr val="007B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441650" y="1257300"/>
            <a:ext cx="2305761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900"/>
              </a:spcAft>
              <a:buNone/>
            </a:pPr>
            <a:r>
              <a:rPr lang="en-US" sz="16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2 (Months 4-6)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3441650" y="1622971"/>
            <a:ext cx="2305761" cy="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90"/>
              </a:lnSpc>
              <a:spcAft>
                <a:spcPts val="600"/>
              </a:spcAft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Regional Expansion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3441650" y="1939082"/>
            <a:ext cx="2260550" cy="8763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5+ partners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Expand to 6-county region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2,500 users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6121301" y="1028700"/>
            <a:ext cx="2717750" cy="3619500"/>
          </a:xfrm>
          <a:prstGeom prst="roundRect">
            <a:avLst>
              <a:gd name="adj" fmla="val 2804"/>
            </a:avLst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349901" y="1257300"/>
            <a:ext cx="2305761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900"/>
              </a:spcAft>
              <a:buNone/>
            </a:pPr>
            <a:r>
              <a:rPr lang="en-US" sz="165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3 (Months 7-12)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6349901" y="1622971"/>
            <a:ext cx="2305761" cy="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90"/>
              </a:lnSpc>
              <a:spcAft>
                <a:spcPts val="600"/>
              </a:spcAft>
              <a:buNone/>
            </a:pPr>
            <a:r>
              <a:rPr lang="en-US" sz="135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Statewide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6349901" y="1939082"/>
            <a:ext cx="2260550" cy="8763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27 workforce centers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Employer portal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10,000 users</a:t>
            </a:r>
            <a:endParaRPr lang="en-US" sz="13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41910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90550" y="304800"/>
            <a:ext cx="4216527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Team &amp; Expertise</a:t>
            </a:r>
            <a:endParaRPr lang="en-US" sz="3300" dirty="0"/>
          </a:p>
        </p:txBody>
      </p:sp>
      <p:sp>
        <p:nvSpPr>
          <p:cNvPr id="4" name="Text 2"/>
          <p:cNvSpPr/>
          <p:nvPr/>
        </p:nvSpPr>
        <p:spPr>
          <a:xfrm>
            <a:off x="304800" y="1028700"/>
            <a:ext cx="4152900" cy="3619500"/>
          </a:xfrm>
          <a:prstGeom prst="roundRect">
            <a:avLst>
              <a:gd name="adj" fmla="val 2105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257300"/>
            <a:ext cx="3769614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Founding Team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533400" y="1683990"/>
            <a:ext cx="3695700" cy="19812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 Lead: Workforce development experience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Lead: Government tech, API integration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Partnership Lead: Kansas DOL, Commerce connections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Scientist: AI/ML for career matching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4686300" y="1028700"/>
            <a:ext cx="4152900" cy="3619500"/>
          </a:xfrm>
          <a:prstGeom prst="roundRect">
            <a:avLst>
              <a:gd name="adj" fmla="val 2105"/>
            </a:avLst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914900" y="1257300"/>
            <a:ext cx="3769614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Advisory Board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4914900" y="1683990"/>
            <a:ext cx="3695700" cy="11811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Kansas Department of Labor representative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Workforce Alliance of South Central Kansas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Greater Wichita Partnership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Community college system representative</a:t>
            </a:r>
            <a:endParaRPr lang="en-US" sz="13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83820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90550" y="304800"/>
            <a:ext cx="6538532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Join Us in Transforming Kansas Workforce Development</a:t>
            </a:r>
            <a:endParaRPr lang="en-US" sz="3300" dirty="0"/>
          </a:p>
        </p:txBody>
      </p:sp>
      <p:sp>
        <p:nvSpPr>
          <p:cNvPr id="4" name="Text 2"/>
          <p:cNvSpPr/>
          <p:nvPr/>
        </p:nvSpPr>
        <p:spPr>
          <a:xfrm>
            <a:off x="304800" y="1447800"/>
            <a:ext cx="4152900" cy="3429000"/>
          </a:xfrm>
          <a:prstGeom prst="roundRect">
            <a:avLst>
              <a:gd name="adj" fmla="val 2222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2335560"/>
            <a:ext cx="3769614" cy="319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20"/>
              </a:lnSpc>
              <a:spcAft>
                <a:spcPts val="1500"/>
              </a:spcAft>
              <a:buNone/>
            </a:pPr>
            <a:r>
              <a:rPr lang="en-US" sz="210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We Need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533400" y="2846040"/>
            <a:ext cx="3695700" cy="1143000"/>
          </a:xfrm>
          <a:prstGeom prst="rect">
            <a:avLst/>
          </a:prstGeom>
          <a:noFill/>
          <a:ln/>
        </p:spPr>
        <p:txBody>
          <a:bodyPr wrap="square" lIns="119063" tIns="0" rIns="0" bIns="0" rtlCol="0" anchor="t"/>
          <a:lstStyle/>
          <a:p>
            <a:pPr marL="119063" indent="-119063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Initial funding: </a:t>
            </a: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$1.5M</a:t>
            </a: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(18-month runway)</a:t>
            </a:r>
            <a:endParaRPr lang="en-US" sz="1350" dirty="0"/>
          </a:p>
          <a:p>
            <a:pPr marL="119063" indent="-119063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Partnership commitments from key stakeholders</a:t>
            </a:r>
            <a:endParaRPr lang="en-US" sz="1350" dirty="0"/>
          </a:p>
          <a:p>
            <a:pPr marL="119063" indent="-119063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Pilot program approval from Kansas DOL</a:t>
            </a:r>
            <a:endParaRPr lang="en-US" sz="1350" dirty="0"/>
          </a:p>
        </p:txBody>
      </p:sp>
      <p:pic>
        <p:nvPicPr>
          <p:cNvPr id="7" name="Image 0" descr="/tmp/rasterized-gradient-aeb266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447800"/>
            <a:ext cx="4152900" cy="342900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4914900" y="2468910"/>
            <a:ext cx="3769614" cy="319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20"/>
              </a:lnSpc>
              <a:spcAft>
                <a:spcPts val="1500"/>
              </a:spcAft>
              <a:buNone/>
            </a:pPr>
            <a:r>
              <a:rPr lang="en-US" sz="21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You Get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914900" y="2979390"/>
            <a:ext cx="3695700" cy="876300"/>
          </a:xfrm>
          <a:prstGeom prst="rect">
            <a:avLst/>
          </a:prstGeom>
          <a:noFill/>
          <a:ln/>
        </p:spPr>
        <p:txBody>
          <a:bodyPr wrap="square" lIns="119063" tIns="0" rIns="0" bIns="0" rtlCol="0" anchor="t"/>
          <a:lstStyle/>
          <a:p>
            <a:pPr marL="119063" indent="-119063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Measurable impact on Kansas economy</a:t>
            </a:r>
            <a:endParaRPr lang="en-US" sz="1350" dirty="0"/>
          </a:p>
          <a:p>
            <a:pPr marL="119063" indent="-119063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for national workforce development</a:t>
            </a:r>
            <a:endParaRPr lang="en-US" sz="1350" dirty="0"/>
          </a:p>
          <a:p>
            <a:pPr marL="119063" indent="-119063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ROI through increased tax revenue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668685"/>
            <a:ext cx="0" cy="41910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90550" y="668685"/>
            <a:ext cx="5654421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Kansas' Workforce Paradox</a:t>
            </a:r>
            <a:endParaRPr lang="en-US" sz="3300" dirty="0"/>
          </a:p>
        </p:txBody>
      </p:sp>
      <p:sp>
        <p:nvSpPr>
          <p:cNvPr id="4" name="Text 2"/>
          <p:cNvSpPr/>
          <p:nvPr/>
        </p:nvSpPr>
        <p:spPr>
          <a:xfrm>
            <a:off x="304800" y="1544985"/>
            <a:ext cx="8534400" cy="2247900"/>
          </a:xfrm>
          <a:prstGeom prst="rect">
            <a:avLst/>
          </a:prstGeom>
          <a:noFill/>
          <a:ln/>
        </p:spPr>
        <p:txBody>
          <a:bodyPr wrap="square" lIns="142875" tIns="0" rIns="0" bIns="0" rtlCol="0" anchor="t"/>
          <a:lstStyle/>
          <a:p>
            <a:pPr marL="142875" indent="-142875" algn="l">
              <a:lnSpc>
                <a:spcPts val="2100"/>
              </a:lnSpc>
              <a:spcAft>
                <a:spcPts val="1200"/>
              </a:spcAft>
              <a:buSzPct val="100000"/>
              <a:buChar char="•"/>
            </a:pPr>
            <a:r>
              <a:rPr lang="en-US" sz="135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70,000+</a:t>
            </a: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job openings across the state</a:t>
            </a:r>
            <a:endParaRPr lang="en-US" sz="1350" dirty="0"/>
          </a:p>
          <a:p>
            <a:pPr marL="142875" indent="-142875" algn="l">
              <a:lnSpc>
                <a:spcPts val="2100"/>
              </a:lnSpc>
              <a:spcAft>
                <a:spcPts val="1200"/>
              </a:spcAft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Only </a:t>
            </a:r>
            <a:r>
              <a:rPr lang="en-US" sz="135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30.1%</a:t>
            </a: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of Wichita adults have bachelor's degrees</a:t>
            </a:r>
            <a:endParaRPr lang="en-US" sz="1350" dirty="0"/>
          </a:p>
          <a:p>
            <a:pPr marL="142875" indent="-142875" algn="l">
              <a:lnSpc>
                <a:spcPts val="2100"/>
              </a:lnSpc>
              <a:spcAft>
                <a:spcPts val="1200"/>
              </a:spcAft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Citizens face </a:t>
            </a:r>
            <a:r>
              <a:rPr lang="en-US" sz="135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fragmented information</a:t>
            </a: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across 10+ websites</a:t>
            </a:r>
            <a:endParaRPr lang="en-US" sz="1350" dirty="0"/>
          </a:p>
          <a:p>
            <a:pPr marL="142875" indent="-142875" algn="l">
              <a:lnSpc>
                <a:spcPts val="2100"/>
              </a:lnSpc>
              <a:spcAft>
                <a:spcPts val="1200"/>
              </a:spcAft>
              <a:buSzPct val="100000"/>
              <a:buChar char="•"/>
            </a:pPr>
            <a:r>
              <a:rPr lang="en-US" sz="135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Transportation, childcare, digital access</a:t>
            </a: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barriers prevent training</a:t>
            </a:r>
            <a:endParaRPr lang="en-US" sz="1350" dirty="0"/>
          </a:p>
          <a:p>
            <a:pPr marL="142875" indent="-142875" algn="l">
              <a:lnSpc>
                <a:spcPts val="2100"/>
              </a:lnSpc>
              <a:spcAft>
                <a:spcPts val="1200"/>
              </a:spcAft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High-demand industries struggle to fill positions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04800" y="4250085"/>
            <a:ext cx="8705088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Sources: KansasWorks.com (2025), U.S. Census Bureau (2024)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41910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90550" y="304800"/>
            <a:ext cx="4216527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What's Missing?</a:t>
            </a:r>
            <a:endParaRPr lang="en-US" sz="3300" dirty="0"/>
          </a:p>
        </p:txBody>
      </p:sp>
      <p:sp>
        <p:nvSpPr>
          <p:cNvPr id="4" name="Text 2"/>
          <p:cNvSpPr/>
          <p:nvPr/>
        </p:nvSpPr>
        <p:spPr>
          <a:xfrm>
            <a:off x="304800" y="1028700"/>
            <a:ext cx="8534400" cy="2087017"/>
          </a:xfrm>
          <a:prstGeom prst="roundRect">
            <a:avLst>
              <a:gd name="adj" fmla="val 3651"/>
            </a:avLst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257300"/>
            <a:ext cx="4129088" cy="296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33"/>
              </a:lnSpc>
              <a:spcAft>
                <a:spcPts val="1200"/>
              </a:spcAft>
              <a:buNone/>
            </a:pPr>
            <a:r>
              <a:rPr lang="en-US" sz="21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Despite Strong Infrastructure: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533400" y="1706017"/>
            <a:ext cx="8077200" cy="1181100"/>
          </a:xfrm>
          <a:prstGeom prst="rect">
            <a:avLst/>
          </a:prstGeom>
          <a:noFill/>
          <a:ln/>
        </p:spPr>
        <p:txBody>
          <a:bodyPr wrap="square" lIns="119063" tIns="0" rIns="0" bIns="0" rtlCol="0" anchor="t"/>
          <a:lstStyle/>
          <a:p>
            <a:pPr marL="119063" indent="-119063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27 KansasWorks Workforce Centers statewide</a:t>
            </a:r>
            <a:endParaRPr lang="en-US" sz="1350" dirty="0"/>
          </a:p>
          <a:p>
            <a:pPr marL="119063" indent="-119063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Tuition-free training through WSU Tech Wichita Promise</a:t>
            </a:r>
            <a:endParaRPr lang="en-US" sz="1350" dirty="0"/>
          </a:p>
          <a:p>
            <a:pPr marL="119063" indent="-119063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1,500+ registered apprenticeship occupations</a:t>
            </a:r>
            <a:endParaRPr lang="en-US" sz="1350" dirty="0"/>
          </a:p>
          <a:p>
            <a:pPr marL="119063" indent="-119063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Butler CC workforce certificates and Newman University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304800" y="3344317"/>
            <a:ext cx="8534400" cy="753517"/>
          </a:xfrm>
          <a:prstGeom prst="roundRect">
            <a:avLst>
              <a:gd name="adj" fmla="val 10113"/>
            </a:avLst>
          </a:prstGeom>
          <a:solidFill>
            <a:srgbClr val="FFC107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33400" y="3572917"/>
            <a:ext cx="6839712" cy="296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33"/>
              </a:lnSpc>
              <a:buNone/>
            </a:pPr>
            <a:r>
              <a:rPr lang="en-US" sz="21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Problem: No unified platform to connect citizens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304800" y="4250234"/>
            <a:ext cx="8705088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Sources: KansasWorks, WSU Tech, Kansas Commerce (2025)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41910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90550" y="304800"/>
            <a:ext cx="4216527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Who We Serve</a:t>
            </a:r>
            <a:endParaRPr lang="en-US" sz="3300" dirty="0"/>
          </a:p>
        </p:txBody>
      </p:sp>
      <p:sp>
        <p:nvSpPr>
          <p:cNvPr id="4" name="Text 2"/>
          <p:cNvSpPr/>
          <p:nvPr/>
        </p:nvSpPr>
        <p:spPr>
          <a:xfrm>
            <a:off x="304800" y="1028700"/>
            <a:ext cx="4152900" cy="1462832"/>
          </a:xfrm>
          <a:prstGeom prst="roundRect">
            <a:avLst>
              <a:gd name="adj" fmla="val 5209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257300"/>
            <a:ext cx="376961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900"/>
              </a:spcAft>
              <a:buNone/>
            </a:pPr>
            <a:r>
              <a:rPr lang="en-US" sz="150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Primary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33400" y="1600200"/>
            <a:ext cx="3769614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40"/>
              </a:lnSpc>
              <a:spcAft>
                <a:spcPts val="600"/>
              </a:spcAft>
              <a:buNone/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273,000+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533400" y="2049661"/>
            <a:ext cx="3769614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Kansas adults with some college, no degree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686300" y="1028700"/>
            <a:ext cx="4152900" cy="1462832"/>
          </a:xfrm>
          <a:prstGeom prst="roundRect">
            <a:avLst>
              <a:gd name="adj" fmla="val 5209"/>
            </a:avLst>
          </a:prstGeom>
          <a:solidFill>
            <a:srgbClr val="007B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914900" y="1257300"/>
            <a:ext cx="376961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90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Secondary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914900" y="1600200"/>
            <a:ext cx="3769614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40"/>
              </a:lnSpc>
              <a:spcAft>
                <a:spcPts val="600"/>
              </a:spcAft>
              <a:buNone/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~60,000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4914900" y="2049661"/>
            <a:ext cx="3769614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Unemployed Kansans (3.8% unemployment)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04800" y="2720132"/>
            <a:ext cx="8534400" cy="1302693"/>
          </a:xfrm>
          <a:prstGeom prst="roundRect">
            <a:avLst>
              <a:gd name="adj" fmla="val 5849"/>
            </a:avLst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533400" y="2948732"/>
            <a:ext cx="8238744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900"/>
              </a:spcAft>
              <a:buNone/>
            </a:pPr>
            <a:r>
              <a:rPr lang="en-US" sz="165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Geographic Focus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533400" y="3314402"/>
            <a:ext cx="8238744" cy="4798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90"/>
              </a:lnSpc>
              <a:buNone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Statewide with initial focus on South Central Kansas (Butler, Cowley, Harper, Kingman, Sedgwick, Sumner counties)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304800" y="4175224"/>
            <a:ext cx="8705088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Sources: U.S. Census, BLS July 2025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38100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90550" y="304800"/>
            <a:ext cx="612076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30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LaunchKS: Your Unified Platform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304800" y="952500"/>
            <a:ext cx="8534400" cy="2019300"/>
          </a:xfrm>
          <a:prstGeom prst="rect">
            <a:avLst/>
          </a:prstGeom>
          <a:noFill/>
          <a:ln/>
        </p:spPr>
        <p:txBody>
          <a:bodyPr wrap="square" lIns="142875" tIns="0" rIns="0" bIns="0" rtlCol="0" anchor="t"/>
          <a:lstStyle/>
          <a:p>
            <a:pPr marL="142875" indent="-142875" algn="l">
              <a:lnSpc>
                <a:spcPts val="2100"/>
              </a:lnSpc>
              <a:spcAft>
                <a:spcPts val="1050"/>
              </a:spcAft>
              <a:buSzPct val="100000"/>
              <a:buChar char="•"/>
            </a:pPr>
            <a:r>
              <a:rPr lang="en-US" sz="135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Smart Launch Matching</a:t>
            </a: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— AI-powered recommendations</a:t>
            </a:r>
            <a:endParaRPr lang="en-US" sz="1350" dirty="0"/>
          </a:p>
          <a:p>
            <a:pPr marL="142875" indent="-142875" algn="l">
              <a:lnSpc>
                <a:spcPts val="2100"/>
              </a:lnSpc>
              <a:spcAft>
                <a:spcPts val="1050"/>
              </a:spcAft>
              <a:buSzPct val="100000"/>
              <a:buChar char="•"/>
            </a:pPr>
            <a:r>
              <a:rPr lang="en-US" sz="135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One-Stop Program Hub</a:t>
            </a: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— All training aggregated</a:t>
            </a:r>
            <a:endParaRPr lang="en-US" sz="1350" dirty="0"/>
          </a:p>
          <a:p>
            <a:pPr marL="142875" indent="-142875" algn="l">
              <a:lnSpc>
                <a:spcPts val="2100"/>
              </a:lnSpc>
              <a:spcAft>
                <a:spcPts val="1050"/>
              </a:spcAft>
              <a:buSzPct val="100000"/>
              <a:buChar char="•"/>
            </a:pPr>
            <a:r>
              <a:rPr lang="en-US" sz="135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Barrier Navigator</a:t>
            </a: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— Transportation, childcare, financial aid</a:t>
            </a:r>
            <a:endParaRPr lang="en-US" sz="1350" dirty="0"/>
          </a:p>
          <a:p>
            <a:pPr marL="142875" indent="-142875" algn="l">
              <a:lnSpc>
                <a:spcPts val="2100"/>
              </a:lnSpc>
              <a:spcAft>
                <a:spcPts val="1050"/>
              </a:spcAft>
              <a:buSzPct val="100000"/>
              <a:buChar char="•"/>
            </a:pPr>
            <a:r>
              <a:rPr lang="en-US" sz="135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Partner Integration</a:t>
            </a: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— KansasWorks, WSU Tech, Butler CC APIs</a:t>
            </a:r>
            <a:endParaRPr lang="en-US" sz="1350" dirty="0"/>
          </a:p>
          <a:p>
            <a:pPr marL="142875" indent="-142875" algn="l">
              <a:lnSpc>
                <a:spcPts val="2100"/>
              </a:lnSpc>
              <a:spcAft>
                <a:spcPts val="1050"/>
              </a:spcAft>
              <a:buSzPct val="100000"/>
              <a:buChar char="•"/>
            </a:pPr>
            <a:r>
              <a:rPr lang="en-US" sz="135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Progress Tracking</a:t>
            </a: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— Milestone-based journey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38100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90550" y="304800"/>
            <a:ext cx="4216527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30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Journey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304800" y="914400"/>
            <a:ext cx="2560290" cy="1327696"/>
          </a:xfrm>
          <a:prstGeom prst="roundRect">
            <a:avLst>
              <a:gd name="adj" fmla="val 5739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54076" y="1085850"/>
            <a:ext cx="2261738" cy="426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60"/>
              </a:lnSpc>
              <a:spcAft>
                <a:spcPts val="750"/>
              </a:spcAft>
              <a:buNone/>
            </a:pPr>
            <a:r>
              <a:rPr lang="en-US" sz="240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4076" y="1607790"/>
            <a:ext cx="2261738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20"/>
              </a:lnSpc>
              <a:spcAft>
                <a:spcPts val="450"/>
              </a:spcAft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Assessment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454076" y="1870621"/>
            <a:ext cx="22617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75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Skills, interests, constraints</a:t>
            </a:r>
            <a:endParaRPr lang="en-US" sz="1125" dirty="0"/>
          </a:p>
        </p:txBody>
      </p:sp>
      <p:sp>
        <p:nvSpPr>
          <p:cNvPr id="8" name="Text 6"/>
          <p:cNvSpPr/>
          <p:nvPr/>
        </p:nvSpPr>
        <p:spPr>
          <a:xfrm>
            <a:off x="3291780" y="914400"/>
            <a:ext cx="2560290" cy="1327696"/>
          </a:xfrm>
          <a:prstGeom prst="roundRect">
            <a:avLst>
              <a:gd name="adj" fmla="val 5739"/>
            </a:avLst>
          </a:prstGeom>
          <a:solidFill>
            <a:srgbClr val="007B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441057" y="1085850"/>
            <a:ext cx="2261738" cy="426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60"/>
              </a:lnSpc>
              <a:spcAft>
                <a:spcPts val="75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3441057" y="1607790"/>
            <a:ext cx="2261738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20"/>
              </a:lnSpc>
              <a:spcAft>
                <a:spcPts val="450"/>
              </a:spcAft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Matching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3441057" y="1870621"/>
            <a:ext cx="22617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75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recommends 3-5 pathways</a:t>
            </a:r>
            <a:endParaRPr lang="en-US" sz="1125" dirty="0"/>
          </a:p>
        </p:txBody>
      </p:sp>
      <p:sp>
        <p:nvSpPr>
          <p:cNvPr id="12" name="Text 10"/>
          <p:cNvSpPr/>
          <p:nvPr/>
        </p:nvSpPr>
        <p:spPr>
          <a:xfrm>
            <a:off x="6278761" y="914400"/>
            <a:ext cx="2560290" cy="1327696"/>
          </a:xfrm>
          <a:prstGeom prst="roundRect">
            <a:avLst>
              <a:gd name="adj" fmla="val 5739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428037" y="1085850"/>
            <a:ext cx="2261738" cy="426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60"/>
              </a:lnSpc>
              <a:spcAft>
                <a:spcPts val="750"/>
              </a:spcAft>
              <a:buNone/>
            </a:pPr>
            <a:r>
              <a:rPr lang="en-US" sz="240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6428037" y="1607790"/>
            <a:ext cx="2261738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20"/>
              </a:lnSpc>
              <a:spcAft>
                <a:spcPts val="450"/>
              </a:spcAft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Planning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6428037" y="1870621"/>
            <a:ext cx="22617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75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Check eligibility, arrange support</a:t>
            </a:r>
            <a:endParaRPr lang="en-US" sz="1125" dirty="0"/>
          </a:p>
        </p:txBody>
      </p:sp>
      <p:sp>
        <p:nvSpPr>
          <p:cNvPr id="16" name="Text 14"/>
          <p:cNvSpPr/>
          <p:nvPr/>
        </p:nvSpPr>
        <p:spPr>
          <a:xfrm>
            <a:off x="304800" y="2394496"/>
            <a:ext cx="2560290" cy="1327696"/>
          </a:xfrm>
          <a:prstGeom prst="roundRect">
            <a:avLst>
              <a:gd name="adj" fmla="val 5739"/>
            </a:avLst>
          </a:prstGeom>
          <a:solidFill>
            <a:srgbClr val="007B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454076" y="2565946"/>
            <a:ext cx="2261738" cy="426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60"/>
              </a:lnSpc>
              <a:spcAft>
                <a:spcPts val="75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454076" y="3087886"/>
            <a:ext cx="2261738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20"/>
              </a:lnSpc>
              <a:spcAft>
                <a:spcPts val="450"/>
              </a:spcAft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Enrollment</a:t>
            </a:r>
            <a:endParaRPr lang="en-US" sz="1350" dirty="0"/>
          </a:p>
        </p:txBody>
      </p:sp>
      <p:sp>
        <p:nvSpPr>
          <p:cNvPr id="19" name="Text 17"/>
          <p:cNvSpPr/>
          <p:nvPr/>
        </p:nvSpPr>
        <p:spPr>
          <a:xfrm>
            <a:off x="454076" y="3350716"/>
            <a:ext cx="22617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75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Direct application via APIs</a:t>
            </a:r>
            <a:endParaRPr lang="en-US" sz="1125" dirty="0"/>
          </a:p>
        </p:txBody>
      </p:sp>
      <p:sp>
        <p:nvSpPr>
          <p:cNvPr id="20" name="Text 18"/>
          <p:cNvSpPr/>
          <p:nvPr/>
        </p:nvSpPr>
        <p:spPr>
          <a:xfrm>
            <a:off x="3291780" y="2394496"/>
            <a:ext cx="2560290" cy="1327696"/>
          </a:xfrm>
          <a:prstGeom prst="roundRect">
            <a:avLst>
              <a:gd name="adj" fmla="val 5739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3441057" y="2565946"/>
            <a:ext cx="2261738" cy="426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60"/>
              </a:lnSpc>
              <a:spcAft>
                <a:spcPts val="750"/>
              </a:spcAft>
              <a:buNone/>
            </a:pPr>
            <a:r>
              <a:rPr lang="en-US" sz="240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2400" dirty="0"/>
          </a:p>
        </p:txBody>
      </p:sp>
      <p:sp>
        <p:nvSpPr>
          <p:cNvPr id="22" name="Text 20"/>
          <p:cNvSpPr/>
          <p:nvPr/>
        </p:nvSpPr>
        <p:spPr>
          <a:xfrm>
            <a:off x="3441057" y="3087886"/>
            <a:ext cx="2261738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20"/>
              </a:lnSpc>
              <a:spcAft>
                <a:spcPts val="450"/>
              </a:spcAft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Tracking</a:t>
            </a:r>
            <a:endParaRPr lang="en-US" sz="1350" dirty="0"/>
          </a:p>
        </p:txBody>
      </p:sp>
      <p:sp>
        <p:nvSpPr>
          <p:cNvPr id="23" name="Text 21"/>
          <p:cNvSpPr/>
          <p:nvPr/>
        </p:nvSpPr>
        <p:spPr>
          <a:xfrm>
            <a:off x="3441057" y="3350716"/>
            <a:ext cx="22617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75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Monitor progress, coaching</a:t>
            </a:r>
            <a:endParaRPr lang="en-US" sz="1125" dirty="0"/>
          </a:p>
        </p:txBody>
      </p:sp>
      <p:sp>
        <p:nvSpPr>
          <p:cNvPr id="24" name="Text 22"/>
          <p:cNvSpPr/>
          <p:nvPr/>
        </p:nvSpPr>
        <p:spPr>
          <a:xfrm>
            <a:off x="6278761" y="2394496"/>
            <a:ext cx="2560290" cy="1327696"/>
          </a:xfrm>
          <a:prstGeom prst="roundRect">
            <a:avLst>
              <a:gd name="adj" fmla="val 5739"/>
            </a:avLst>
          </a:prstGeom>
          <a:solidFill>
            <a:srgbClr val="007B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6428037" y="2565946"/>
            <a:ext cx="2261738" cy="426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60"/>
              </a:lnSpc>
              <a:spcAft>
                <a:spcPts val="75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</a:t>
            </a:r>
            <a:endParaRPr lang="en-US" sz="2400" dirty="0"/>
          </a:p>
        </p:txBody>
      </p:sp>
      <p:sp>
        <p:nvSpPr>
          <p:cNvPr id="26" name="Text 24"/>
          <p:cNvSpPr/>
          <p:nvPr/>
        </p:nvSpPr>
        <p:spPr>
          <a:xfrm>
            <a:off x="6428037" y="3087886"/>
            <a:ext cx="2261738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20"/>
              </a:lnSpc>
              <a:spcAft>
                <a:spcPts val="450"/>
              </a:spcAft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Placement</a:t>
            </a:r>
            <a:endParaRPr lang="en-US" sz="1350" dirty="0"/>
          </a:p>
        </p:txBody>
      </p:sp>
      <p:sp>
        <p:nvSpPr>
          <p:cNvPr id="27" name="Text 25"/>
          <p:cNvSpPr/>
          <p:nvPr/>
        </p:nvSpPr>
        <p:spPr>
          <a:xfrm>
            <a:off x="6428037" y="3350716"/>
            <a:ext cx="22617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75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Job matching with partners</a:t>
            </a:r>
            <a:endParaRPr lang="en-US" sz="11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41910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90550" y="304800"/>
            <a:ext cx="7034022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Building on Existing Infrastructure</a:t>
            </a:r>
            <a:endParaRPr lang="en-US" sz="3300" dirty="0"/>
          </a:p>
        </p:txBody>
      </p:sp>
      <p:sp>
        <p:nvSpPr>
          <p:cNvPr id="4" name="Text 2"/>
          <p:cNvSpPr/>
          <p:nvPr/>
        </p:nvSpPr>
        <p:spPr>
          <a:xfrm>
            <a:off x="304800" y="1028700"/>
            <a:ext cx="4152900" cy="1318171"/>
          </a:xfrm>
          <a:prstGeom prst="roundRect">
            <a:avLst>
              <a:gd name="adj" fmla="val 5781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95300" y="1219200"/>
            <a:ext cx="3847338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900"/>
              </a:spcAft>
              <a:buNone/>
            </a:pPr>
            <a:r>
              <a:rPr lang="en-US" sz="165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Workforce Development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495300" y="1584871"/>
            <a:ext cx="3771900" cy="5715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KansasWorks (27 centers)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Workforce Alliance (6-county)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304800" y="2499271"/>
            <a:ext cx="4152900" cy="1622971"/>
          </a:xfrm>
          <a:prstGeom prst="roundRect">
            <a:avLst>
              <a:gd name="adj" fmla="val 4695"/>
            </a:avLst>
          </a:prstGeom>
          <a:solidFill>
            <a:srgbClr val="007B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95300" y="2689771"/>
            <a:ext cx="3847338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900"/>
              </a:spcAft>
              <a:buNone/>
            </a:pPr>
            <a:r>
              <a:rPr lang="en-US" sz="16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Training Providers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495300" y="3055441"/>
            <a:ext cx="3771900" cy="8763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WSU Tech (Wichita Promise)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Butler CC (certificates)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Newman University (online)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4686300" y="1028700"/>
            <a:ext cx="4152900" cy="3619500"/>
          </a:xfrm>
          <a:prstGeom prst="roundRect">
            <a:avLst>
              <a:gd name="adj" fmla="val 2105"/>
            </a:avLst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876800" y="1219200"/>
            <a:ext cx="3847338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80"/>
              </a:lnSpc>
              <a:spcAft>
                <a:spcPts val="900"/>
              </a:spcAft>
              <a:buNone/>
            </a:pPr>
            <a:r>
              <a:rPr lang="en-US" sz="165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Support Services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4876800" y="1584871"/>
            <a:ext cx="3771900" cy="11430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Wichita Public Library (digital skills)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Greater Wichita Partnership (employer connections)</a:t>
            </a:r>
            <a:endParaRPr lang="en-US" sz="135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Transportation &amp; childcare assistance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41910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90550" y="304800"/>
            <a:ext cx="4216527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Industries</a:t>
            </a:r>
            <a:endParaRPr lang="en-US" sz="3300" dirty="0"/>
          </a:p>
        </p:txBody>
      </p:sp>
      <p:pic>
        <p:nvPicPr>
          <p:cNvPr id="4" name="Image 0" descr="/tmp/rasterized-gradient-5bc9722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28700"/>
            <a:ext cx="4096494" cy="102096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33400" y="1257300"/>
            <a:ext cx="3712080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Advanced Manufacturing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533400" y="1607790"/>
            <a:ext cx="3712080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Spirit AeroSystems, Textron Aviation</a:t>
            </a:r>
            <a:endParaRPr lang="en-US" sz="1200" dirty="0"/>
          </a:p>
        </p:txBody>
      </p:sp>
      <p:pic>
        <p:nvPicPr>
          <p:cNvPr id="7" name="Image 1" descr="/tmp/rasterized-gradient-63fbe5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894" y="1028700"/>
            <a:ext cx="4096494" cy="102096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858494" y="1257300"/>
            <a:ext cx="3712080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Aerospace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4858494" y="1607790"/>
            <a:ext cx="3712080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450+ aviation companies in Kansas</a:t>
            </a:r>
            <a:endParaRPr lang="en-US" sz="1200" dirty="0"/>
          </a:p>
        </p:txBody>
      </p:sp>
      <p:pic>
        <p:nvPicPr>
          <p:cNvPr id="10" name="Image 2" descr="/tmp/rasterized-gradient-2343a4e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278261"/>
            <a:ext cx="4096494" cy="102096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33400" y="2506861"/>
            <a:ext cx="3712080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Healthcare</a:t>
            </a:r>
            <a:endParaRPr lang="en-US" sz="1800" dirty="0"/>
          </a:p>
        </p:txBody>
      </p:sp>
      <p:sp>
        <p:nvSpPr>
          <p:cNvPr id="12" name="Text 7"/>
          <p:cNvSpPr/>
          <p:nvPr/>
        </p:nvSpPr>
        <p:spPr>
          <a:xfrm>
            <a:off x="533400" y="2857351"/>
            <a:ext cx="3712080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Ascension Via Christi, regional systems</a:t>
            </a:r>
            <a:endParaRPr lang="en-US" sz="1200" dirty="0"/>
          </a:p>
        </p:txBody>
      </p:sp>
      <p:pic>
        <p:nvPicPr>
          <p:cNvPr id="13" name="Image 3" descr="/tmp/rasterized-gradient-82a35d6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894" y="2278261"/>
            <a:ext cx="4096494" cy="102096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4858494" y="2506861"/>
            <a:ext cx="3712080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Information Technology</a:t>
            </a:r>
            <a:endParaRPr lang="en-US" sz="1800" dirty="0"/>
          </a:p>
        </p:txBody>
      </p:sp>
      <p:sp>
        <p:nvSpPr>
          <p:cNvPr id="15" name="Text 9"/>
          <p:cNvSpPr/>
          <p:nvPr/>
        </p:nvSpPr>
        <p:spPr>
          <a:xfrm>
            <a:off x="4858494" y="2857351"/>
            <a:ext cx="3712080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80"/>
              </a:lnSpc>
              <a:buNone/>
            </a:pPr>
            <a:r>
              <a:rPr lang="en-US" sz="1200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 computing, cybersecurity</a:t>
            </a:r>
            <a:endParaRPr lang="en-US" sz="1200" dirty="0"/>
          </a:p>
        </p:txBody>
      </p:sp>
      <p:sp>
        <p:nvSpPr>
          <p:cNvPr id="16" name="Text 10"/>
          <p:cNvSpPr/>
          <p:nvPr/>
        </p:nvSpPr>
        <p:spPr>
          <a:xfrm>
            <a:off x="304800" y="3451622"/>
            <a:ext cx="8705088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050" i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Sources: Kansas Labor Information Center, Greater Wichita Partnership (2025)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33375" y="304800"/>
            <a:ext cx="0" cy="361950"/>
          </a:xfrm>
          <a:prstGeom prst="line">
            <a:avLst/>
          </a:prstGeom>
          <a:noFill/>
          <a:ln w="57150">
            <a:solidFill>
              <a:srgbClr val="FFC10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552450" y="304800"/>
            <a:ext cx="4605147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50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Value to Kansas (Year 1-3)</a:t>
            </a:r>
            <a:endParaRPr lang="en-US" sz="2850" dirty="0"/>
          </a:p>
        </p:txBody>
      </p:sp>
      <p:sp>
        <p:nvSpPr>
          <p:cNvPr id="4" name="Text 2"/>
          <p:cNvSpPr/>
          <p:nvPr/>
        </p:nvSpPr>
        <p:spPr>
          <a:xfrm>
            <a:off x="304800" y="857250"/>
            <a:ext cx="4171950" cy="1758255"/>
          </a:xfrm>
          <a:prstGeom prst="roundRect">
            <a:avLst>
              <a:gd name="adj" fmla="val 4334"/>
            </a:avLst>
          </a:prstGeom>
          <a:solidFill>
            <a:srgbClr val="223344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95300" y="1047750"/>
            <a:ext cx="3866769" cy="2171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10"/>
              </a:lnSpc>
              <a:spcAft>
                <a:spcPts val="750"/>
              </a:spcAft>
              <a:buNone/>
            </a:pPr>
            <a:r>
              <a:rPr lang="en-US" sz="1425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Year 1</a:t>
            </a:r>
            <a:endParaRPr lang="en-US" sz="1425" dirty="0"/>
          </a:p>
        </p:txBody>
      </p:sp>
      <p:sp>
        <p:nvSpPr>
          <p:cNvPr id="6" name="Text 4"/>
          <p:cNvSpPr/>
          <p:nvPr/>
        </p:nvSpPr>
        <p:spPr>
          <a:xfrm>
            <a:off x="495300" y="1360140"/>
            <a:ext cx="386676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spcAft>
                <a:spcPts val="375"/>
              </a:spcAft>
              <a:buNone/>
            </a:pPr>
            <a:r>
              <a:rPr lang="en-US" sz="11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5,000</a:t>
            </a: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users</a:t>
            </a:r>
            <a:endParaRPr lang="en-US" sz="1125" dirty="0"/>
          </a:p>
        </p:txBody>
      </p:sp>
      <p:sp>
        <p:nvSpPr>
          <p:cNvPr id="7" name="Text 5"/>
          <p:cNvSpPr/>
          <p:nvPr/>
        </p:nvSpPr>
        <p:spPr>
          <a:xfrm>
            <a:off x="495300" y="1607790"/>
            <a:ext cx="386676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spcAft>
                <a:spcPts val="375"/>
              </a:spcAft>
              <a:buNone/>
            </a:pPr>
            <a:r>
              <a:rPr lang="en-US" sz="11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1,500</a:t>
            </a: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enrollments</a:t>
            </a:r>
            <a:endParaRPr lang="en-US" sz="1125" dirty="0"/>
          </a:p>
        </p:txBody>
      </p:sp>
      <p:sp>
        <p:nvSpPr>
          <p:cNvPr id="8" name="Text 6"/>
          <p:cNvSpPr/>
          <p:nvPr/>
        </p:nvSpPr>
        <p:spPr>
          <a:xfrm>
            <a:off x="495300" y="1855440"/>
            <a:ext cx="386676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spcAft>
                <a:spcPts val="600"/>
              </a:spcAft>
              <a:buNone/>
            </a:pPr>
            <a:r>
              <a:rPr lang="en-US" sz="11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750</a:t>
            </a: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placements</a:t>
            </a:r>
            <a:endParaRPr lang="en-US" sz="1125" dirty="0"/>
          </a:p>
        </p:txBody>
      </p:sp>
      <p:sp>
        <p:nvSpPr>
          <p:cNvPr id="9" name="Text 7"/>
          <p:cNvSpPr/>
          <p:nvPr/>
        </p:nvSpPr>
        <p:spPr>
          <a:xfrm>
            <a:off x="495300" y="2131665"/>
            <a:ext cx="3866769" cy="293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10"/>
              </a:lnSpc>
              <a:buNone/>
            </a:pPr>
            <a:r>
              <a:rPr lang="en-US" sz="1650" b="1" dirty="0">
                <a:solidFill>
                  <a:srgbClr val="FFC10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$37.5M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4667250" y="857250"/>
            <a:ext cx="4171950" cy="1758255"/>
          </a:xfrm>
          <a:prstGeom prst="roundRect">
            <a:avLst>
              <a:gd name="adj" fmla="val 4334"/>
            </a:avLst>
          </a:prstGeom>
          <a:solidFill>
            <a:srgbClr val="007B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857750" y="1047750"/>
            <a:ext cx="3866769" cy="2171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10"/>
              </a:lnSpc>
              <a:spcAft>
                <a:spcPts val="750"/>
              </a:spcAft>
              <a:buNone/>
            </a:pPr>
            <a:r>
              <a:rPr lang="en-US" sz="14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Year 3</a:t>
            </a:r>
            <a:endParaRPr lang="en-US" sz="1425" dirty="0"/>
          </a:p>
        </p:txBody>
      </p:sp>
      <p:sp>
        <p:nvSpPr>
          <p:cNvPr id="12" name="Text 10"/>
          <p:cNvSpPr/>
          <p:nvPr/>
        </p:nvSpPr>
        <p:spPr>
          <a:xfrm>
            <a:off x="4857750" y="1360140"/>
            <a:ext cx="386676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spcAft>
                <a:spcPts val="375"/>
              </a:spcAft>
              <a:buNone/>
            </a:pPr>
            <a:r>
              <a:rPr lang="en-US" sz="11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25,000</a:t>
            </a: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users</a:t>
            </a:r>
            <a:endParaRPr lang="en-US" sz="1125" dirty="0"/>
          </a:p>
        </p:txBody>
      </p:sp>
      <p:sp>
        <p:nvSpPr>
          <p:cNvPr id="13" name="Text 11"/>
          <p:cNvSpPr/>
          <p:nvPr/>
        </p:nvSpPr>
        <p:spPr>
          <a:xfrm>
            <a:off x="4857750" y="1607790"/>
            <a:ext cx="386676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spcAft>
                <a:spcPts val="375"/>
              </a:spcAft>
              <a:buNone/>
            </a:pPr>
            <a:r>
              <a:rPr lang="en-US" sz="11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10,000</a:t>
            </a: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enrollments</a:t>
            </a:r>
            <a:endParaRPr lang="en-US" sz="1125" dirty="0"/>
          </a:p>
        </p:txBody>
      </p:sp>
      <p:sp>
        <p:nvSpPr>
          <p:cNvPr id="14" name="Text 12"/>
          <p:cNvSpPr/>
          <p:nvPr/>
        </p:nvSpPr>
        <p:spPr>
          <a:xfrm>
            <a:off x="4857750" y="1855440"/>
            <a:ext cx="386676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75"/>
              </a:lnSpc>
              <a:spcAft>
                <a:spcPts val="600"/>
              </a:spcAft>
              <a:buNone/>
            </a:pPr>
            <a:r>
              <a:rPr lang="en-US" sz="11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5,000</a:t>
            </a: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placements</a:t>
            </a:r>
            <a:endParaRPr lang="en-US" sz="1125" dirty="0"/>
          </a:p>
        </p:txBody>
      </p:sp>
      <p:sp>
        <p:nvSpPr>
          <p:cNvPr id="15" name="Text 13"/>
          <p:cNvSpPr/>
          <p:nvPr/>
        </p:nvSpPr>
        <p:spPr>
          <a:xfrm>
            <a:off x="4857750" y="2131665"/>
            <a:ext cx="3866769" cy="293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1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$250M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304800" y="2786955"/>
            <a:ext cx="8534400" cy="1207740"/>
          </a:xfrm>
          <a:prstGeom prst="roundRect">
            <a:avLst>
              <a:gd name="adj" fmla="val 6309"/>
            </a:avLst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476250" y="2958405"/>
            <a:ext cx="8355330" cy="2171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10"/>
              </a:lnSpc>
              <a:spcAft>
                <a:spcPts val="600"/>
              </a:spcAft>
              <a:buNone/>
            </a:pPr>
            <a:r>
              <a:rPr lang="en-US" sz="1425" b="1" dirty="0">
                <a:solidFill>
                  <a:srgbClr val="2233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Additional Impact</a:t>
            </a:r>
            <a:endParaRPr lang="en-US" sz="1425" dirty="0"/>
          </a:p>
        </p:txBody>
      </p:sp>
      <p:sp>
        <p:nvSpPr>
          <p:cNvPr id="18" name="Text 16"/>
          <p:cNvSpPr/>
          <p:nvPr/>
        </p:nvSpPr>
        <p:spPr>
          <a:xfrm>
            <a:off x="476250" y="3251746"/>
            <a:ext cx="8191500" cy="571500"/>
          </a:xfrm>
          <a:prstGeom prst="rect">
            <a:avLst/>
          </a:prstGeom>
          <a:noFill/>
          <a:ln/>
        </p:spPr>
        <p:txBody>
          <a:bodyPr wrap="square" lIns="104775" tIns="0" rIns="0" bIns="0" rtlCol="0" anchor="t"/>
          <a:lstStyle/>
          <a:p>
            <a:pPr marL="104775" indent="-10477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Reduced unemployment costs: </a:t>
            </a: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$5M/year</a:t>
            </a:r>
            <a:endParaRPr lang="en-US" sz="1350" dirty="0"/>
          </a:p>
          <a:p>
            <a:pPr marL="104775" indent="-10477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Increased tax revenue: </a:t>
            </a: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$12.5M/year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Macintosh PowerPoint</Application>
  <PresentationFormat>On-screen Show (16:9)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Scott Person</cp:lastModifiedBy>
  <cp:revision>1</cp:revision>
  <dcterms:created xsi:type="dcterms:W3CDTF">2025-10-25T16:10:11Z</dcterms:created>
  <dcterms:modified xsi:type="dcterms:W3CDTF">2025-10-25T16:13:40Z</dcterms:modified>
</cp:coreProperties>
</file>