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2"/>
    <p:restoredTop sz="94672"/>
  </p:normalViewPr>
  <p:slideViewPr>
    <p:cSldViewPr snapToGrid="0">
      <p:cViewPr varScale="1">
        <p:scale>
          <a:sx n="120" d="100"/>
          <a:sy n="120" d="100"/>
        </p:scale>
        <p:origin x="165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8/29/25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15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70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91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8/29/25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9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8/29/25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2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8/29/25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64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8/29/25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91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8/29/25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8/29/25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3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8/29/25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52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6171E64-FE02-4DE5-B72F-53C3706641C3}" type="datetimeFigureOut">
              <a:rPr lang="en-US" smtClean="0"/>
              <a:t>8/29/25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30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65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structure">
            <a:extLst>
              <a:ext uri="{FF2B5EF4-FFF2-40B4-BE49-F238E27FC236}">
                <a16:creationId xmlns:a16="http://schemas.microsoft.com/office/drawing/2014/main" id="{8B504934-FEDF-A323-D661-FE19AD6294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0000"/>
          </a:blip>
          <a:srcRect b="24243"/>
          <a:stretch>
            <a:fillRect/>
          </a:stretch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7760AF-F136-1B37-C357-627C04D0F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 3</a:t>
            </a:r>
            <a:br>
              <a:rPr lang="en-US" dirty="0"/>
            </a:br>
            <a:r>
              <a:rPr lang="en-US" b="0" i="0" u="none" strike="noStrike" dirty="0">
                <a:solidFill>
                  <a:srgbClr val="393939"/>
                </a:solidFill>
                <a:effectLst/>
                <a:latin typeface="LatoWeb"/>
              </a:rPr>
              <a:t>Learning Presentation: Modeling Multi-Table Data Relationships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1A5364-189D-A90D-8203-60CFA2195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Scott Person</a:t>
            </a:r>
          </a:p>
        </p:txBody>
      </p:sp>
    </p:spTree>
    <p:extLst>
      <p:ext uri="{BB962C8B-B14F-4D97-AF65-F5344CB8AC3E}">
        <p14:creationId xmlns:p14="http://schemas.microsoft.com/office/powerpoint/2010/main" val="3593776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F9FA84-A7C1-D11B-37D6-26D64BDBF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concepts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8E62421-6235-1D86-D32C-93873ECE0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 algn="l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93939"/>
                </a:solidFill>
                <a:effectLst/>
                <a:latin typeface="LatoWeb"/>
              </a:rPr>
              <a:t>tables</a:t>
            </a:r>
          </a:p>
          <a:p>
            <a:pPr algn="l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93939"/>
                </a:solidFill>
                <a:effectLst/>
                <a:latin typeface="LatoWeb"/>
              </a:rPr>
              <a:t>table relationships</a:t>
            </a:r>
          </a:p>
          <a:p>
            <a:pPr algn="l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93939"/>
                </a:solidFill>
                <a:effectLst/>
                <a:latin typeface="LatoWeb"/>
              </a:rPr>
              <a:t>joins</a:t>
            </a:r>
          </a:p>
          <a:p>
            <a:pPr algn="l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93939"/>
                </a:solidFill>
                <a:effectLst/>
                <a:latin typeface="LatoWeb"/>
              </a:rPr>
              <a:t>primary and foreign keys</a:t>
            </a:r>
          </a:p>
          <a:p>
            <a:pPr algn="l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93939"/>
                </a:solidFill>
                <a:effectLst/>
                <a:latin typeface="LatoWeb"/>
              </a:rPr>
              <a:t>star schema versus snowflake schema</a:t>
            </a:r>
          </a:p>
          <a:p>
            <a:pPr algn="l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93939"/>
                </a:solidFill>
                <a:effectLst/>
                <a:latin typeface="LatoWeb"/>
              </a:rPr>
              <a:t>the meaning of "fact table" and "dimension table" in a star schema</a:t>
            </a:r>
          </a:p>
          <a:p>
            <a:pPr marL="0" indent="0">
              <a:buNone/>
            </a:pPr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151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8171D-1546-13CD-9117-3E53183F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03D8F-0517-A838-AE8D-6EF8742AC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3302577" cy="3101983"/>
          </a:xfrm>
        </p:spPr>
        <p:txBody>
          <a:bodyPr/>
          <a:lstStyle/>
          <a:p>
            <a:r>
              <a:rPr lang="en-US" dirty="0"/>
              <a:t>Starting with the end</a:t>
            </a:r>
          </a:p>
          <a:p>
            <a:r>
              <a:rPr lang="en-US" dirty="0"/>
              <a:t>Fact table one join away from each dimension table</a:t>
            </a:r>
          </a:p>
          <a:p>
            <a:r>
              <a:rPr lang="en-US" dirty="0"/>
              <a:t>Primary advantage: clear query path for analytical tools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F06BF6-05E5-1330-9202-C06B45ADE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15944"/>
            <a:ext cx="4427151" cy="393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417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02298-749F-F6F7-CEB4-B459E4447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892B9-5E1D-B3A9-22DA-EFFD14AA6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Organization of data</a:t>
            </a:r>
          </a:p>
          <a:p>
            <a:r>
              <a:rPr lang="en-US" dirty="0"/>
              <a:t>Columns and Rows</a:t>
            </a:r>
          </a:p>
          <a:p>
            <a:r>
              <a:rPr lang="en-US" dirty="0"/>
              <a:t>Primary 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17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52EBA-D6A4-E7E4-C216-A64187BAD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relationships, joins,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578CD-6763-2F08-4722-EBB2CFD0C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3144053" cy="3101983"/>
          </a:xfrm>
        </p:spPr>
        <p:txBody>
          <a:bodyPr/>
          <a:lstStyle/>
          <a:p>
            <a:r>
              <a:rPr lang="en-US" dirty="0"/>
              <a:t>One to many cardinality</a:t>
            </a:r>
          </a:p>
          <a:p>
            <a:r>
              <a:rPr lang="en-US" dirty="0"/>
              <a:t>Joins made on the keys</a:t>
            </a:r>
          </a:p>
          <a:p>
            <a:r>
              <a:rPr lang="en-US"/>
              <a:t>Primary key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513946-6E2E-9226-5EBF-018B4C2B2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540" y="2638044"/>
            <a:ext cx="4975281" cy="290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47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02208-37ED-8677-DF57-7CECA7DE7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 and dimension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C2125-8912-6E86-ABC3-0ABC3F9C8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82946"/>
            <a:ext cx="4169664" cy="3322432"/>
          </a:xfrm>
        </p:spPr>
        <p:txBody>
          <a:bodyPr/>
          <a:lstStyle/>
          <a:p>
            <a:r>
              <a:rPr lang="en-US" dirty="0"/>
              <a:t>Facts are events or Snapshots in time</a:t>
            </a:r>
          </a:p>
          <a:p>
            <a:r>
              <a:rPr lang="en-US" dirty="0"/>
              <a:t>Dimensions provide context to the facts</a:t>
            </a:r>
          </a:p>
          <a:p>
            <a:r>
              <a:rPr lang="en-US" dirty="0"/>
              <a:t>“By Rule” – Show me orders BY product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6F1762-6D5F-98DF-0806-97E4713A8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184" y="2490085"/>
            <a:ext cx="4427151" cy="393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705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CFD87-9EBF-E4CC-325D-BD4950534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vs snowflake schemas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5135B-77DE-5428-AAC1-7B4C50947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3864864" cy="3101983"/>
          </a:xfrm>
        </p:spPr>
        <p:txBody>
          <a:bodyPr/>
          <a:lstStyle/>
          <a:p>
            <a:r>
              <a:rPr lang="en-US" dirty="0"/>
              <a:t>Snowflake schemas are seductive – nicely organized less data duplication</a:t>
            </a:r>
          </a:p>
          <a:p>
            <a:r>
              <a:rPr lang="en-US" dirty="0"/>
              <a:t>In practice they have few benefits</a:t>
            </a:r>
          </a:p>
          <a:p>
            <a:r>
              <a:rPr lang="en-US" dirty="0"/>
              <a:t>Increase data maintenance complexity</a:t>
            </a:r>
          </a:p>
          <a:p>
            <a:r>
              <a:rPr lang="en-US" dirty="0"/>
              <a:t>Slower performance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9E9B94-B708-7BCA-159E-31BE09808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0052" y="2353839"/>
            <a:ext cx="3626677" cy="27247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93AF2A-E7BE-9190-7050-7CB895CB6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818" y="4189035"/>
            <a:ext cx="2458364" cy="218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8608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54</TotalTime>
  <Words>145</Words>
  <Application>Microsoft Macintosh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LatoWeb</vt:lpstr>
      <vt:lpstr>Parcel</vt:lpstr>
      <vt:lpstr>Module 3 Learning Presentation: Modeling Multi-Table Data Relationships</vt:lpstr>
      <vt:lpstr>concepts</vt:lpstr>
      <vt:lpstr>Star Schema</vt:lpstr>
      <vt:lpstr>Tables</vt:lpstr>
      <vt:lpstr>Table relationships, joins, keys</vt:lpstr>
      <vt:lpstr>Fact and dimension tables</vt:lpstr>
      <vt:lpstr>Star vs snowflake schemas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Scott Person</dc:creator>
  <cp:lastModifiedBy>Scott Person</cp:lastModifiedBy>
  <cp:revision>1</cp:revision>
  <dcterms:created xsi:type="dcterms:W3CDTF">2025-08-29T14:00:38Z</dcterms:created>
  <dcterms:modified xsi:type="dcterms:W3CDTF">2025-08-29T14:55:35Z</dcterms:modified>
</cp:coreProperties>
</file>