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63" r:id="rId4"/>
    <p:sldId id="264" r:id="rId5"/>
    <p:sldId id="268" r:id="rId6"/>
    <p:sldId id="269" r:id="rId7"/>
    <p:sldId id="265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03" autoAdjust="0"/>
    <p:restoredTop sz="94627"/>
  </p:normalViewPr>
  <p:slideViewPr>
    <p:cSldViewPr snapToGrid="0">
      <p:cViewPr varScale="1">
        <p:scale>
          <a:sx n="93" d="100"/>
          <a:sy n="93" d="100"/>
        </p:scale>
        <p:origin x="24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52AF3-F1E6-F740-8262-DD0688776F5F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0C557-1798-8A49-BBDE-6EA816606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55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Switches have small on-chip memory but are optimized for data input-output.</a:t>
            </a:r>
          </a:p>
          <a:p>
            <a:r>
              <a:rPr lang="en-US" dirty="0"/>
              <a:t>It uses switches as a load-balancing cache with medium cache hit ratio (&lt;50%).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0C557-1798-8A49-BBDE-6EA816606C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21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A2A5-BE42-4685-94E5-71115DDFF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Switch Caching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21223-968F-49B0-B26D-68593CF3F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Elliot Carr-Lee &amp; Jake Pitkin</a:t>
            </a:r>
          </a:p>
        </p:txBody>
      </p:sp>
    </p:spTree>
    <p:extLst>
      <p:ext uri="{BB962C8B-B14F-4D97-AF65-F5344CB8AC3E}">
        <p14:creationId xmlns:p14="http://schemas.microsoft.com/office/powerpoint/2010/main" val="2325428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916E79-575A-45AF-8E80-706EE22787D3}"/>
              </a:ext>
            </a:extLst>
          </p:cNvPr>
          <p:cNvSpPr/>
          <p:nvPr/>
        </p:nvSpPr>
        <p:spPr>
          <a:xfrm>
            <a:off x="2516778" y="1259508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Determine X? </a:t>
            </a:r>
            <a:endParaRPr lang="en-US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5E0ECB-7366-477D-B8E2-0E1BEFE9880D}"/>
              </a:ext>
            </a:extLst>
          </p:cNvPr>
          <p:cNvSpPr/>
          <p:nvPr/>
        </p:nvSpPr>
        <p:spPr>
          <a:xfrm>
            <a:off x="2516778" y="206515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larger X is, the smaller the proportion of requests are handled by the cache.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X = 10C, 9/10 of your total requests make it past the cache.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larger X is, the less likely it is that its randomly chosen keys will bunch up on any given server.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assumed that the adversary doesn’t know where given keys are stored so it has to pick keys at random to attack. </a:t>
            </a:r>
          </a:p>
        </p:txBody>
      </p:sp>
    </p:spTree>
    <p:extLst>
      <p:ext uri="{BB962C8B-B14F-4D97-AF65-F5344CB8AC3E}">
        <p14:creationId xmlns:p14="http://schemas.microsoft.com/office/powerpoint/2010/main" val="359583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C2D3CA-8221-42E1-9772-3750425F0582}"/>
              </a:ext>
            </a:extLst>
          </p:cNvPr>
          <p:cNvSpPr/>
          <p:nvPr/>
        </p:nvSpPr>
        <p:spPr>
          <a:xfrm>
            <a:off x="2856412" y="1294342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Balls in Bins</a:t>
            </a:r>
            <a:endParaRPr lang="en-US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154D9B-7611-471C-A5F2-B978CB1B79D1}"/>
              </a:ext>
            </a:extLst>
          </p:cNvPr>
          <p:cNvSpPr/>
          <p:nvPr/>
        </p:nvSpPr>
        <p:spPr>
          <a:xfrm>
            <a:off x="2738846" y="184834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If the total number of requests that gets past the cache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 = X-C)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 greater than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the proportion of requests that land in any server is bounded by:</a:t>
            </a:r>
          </a:p>
          <a:p>
            <a:pPr algn="ctr"/>
            <a:endParaRPr lang="en-US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15204-AAA8-4004-9069-558131611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927" y="2930184"/>
            <a:ext cx="5292176" cy="15808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23E55A-7A1E-42F5-8631-FAD698D07C4C}"/>
              </a:ext>
            </a:extLst>
          </p:cNvPr>
          <p:cNvSpPr/>
          <p:nvPr/>
        </p:nvSpPr>
        <p:spPr>
          <a:xfrm>
            <a:off x="2856412" y="4752648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high probability. a is a constant that effects the degree of certainty.</a:t>
            </a:r>
          </a:p>
          <a:p>
            <a:pPr algn="ctr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03324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437A58-8243-479C-9566-A34B70010BBB}"/>
              </a:ext>
            </a:extLst>
          </p:cNvPr>
          <p:cNvSpPr/>
          <p:nvPr/>
        </p:nvSpPr>
        <p:spPr>
          <a:xfrm>
            <a:off x="2856412" y="1294342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Cache Size C</a:t>
            </a:r>
            <a:endParaRPr lang="en-US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CFDFD7-6433-485D-A52D-C5A8F5CF4E03}"/>
              </a:ext>
            </a:extLst>
          </p:cNvPr>
          <p:cNvSpPr/>
          <p:nvPr/>
        </p:nvSpPr>
        <p:spPr>
          <a:xfrm>
            <a:off x="2738846" y="1848340"/>
            <a:ext cx="6096000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 choose a C of at least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this forces the adversary to choose an X &gt;= 2NlogN or less than half his total requests get by the Cache.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because he is sending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attacks past the cache, they will be evenly distributed between the servers and no hot keys will occur.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8*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guarantees with high probability that the overheated nodes only get 20% more requests than average. </a:t>
            </a:r>
          </a:p>
          <a:p>
            <a:pPr algn="ctr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1737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DA26-6A17-784A-BDC8-9E2149AB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B4B7-C455-994E-93D3-C24F69FFF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major challenge of scaling a key-value store across a storage cluster is coping with skewed, dynamic workloads.</a:t>
            </a:r>
          </a:p>
          <a:p>
            <a:r>
              <a:rPr lang="en-US" dirty="0"/>
              <a:t>”Hot items” leave servers either over- or under-utilized and throughput and response times suffer.</a:t>
            </a:r>
          </a:p>
          <a:p>
            <a:r>
              <a:rPr lang="en-US" dirty="0"/>
              <a:t>NetCache is a key-value store architecture that leverages the power and flexibility of new-generation programmable network switches.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7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4E86-4337-264F-8B88-2AA35DD85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57271-DF48-B447-8C45-421778CE6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10% of items account for 60-90% of queries in the Memcached deployment at Facebook.</a:t>
            </a:r>
          </a:p>
          <a:p>
            <a:r>
              <a:rPr lang="en-US" dirty="0"/>
              <a:t>Exploit the theoretical result that caching O(N log N) items is sufficient to balance the load for N storage servers (or CPU cores) across the entire hash-partitioned key-value storage cluster, regardless of the number of items stored in the system.</a:t>
            </a:r>
          </a:p>
          <a:p>
            <a:r>
              <a:rPr lang="en-US" b="1" dirty="0"/>
              <a:t>Goal: </a:t>
            </a:r>
            <a:r>
              <a:rPr lang="en-US" dirty="0"/>
              <a:t>cache the O(N log N) hottest items in the network switch to give a high probability that no server with experience more than T load where N * T is the total network load.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9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0ED63-35DE-7642-A788-101EA6D2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D114B-1F56-1440-B49E-BA88AADC4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NetCache is an application-layer protocol embedded inside the L4 payload.</a:t>
            </a:r>
          </a:p>
          <a:p>
            <a:pPr lvl="1"/>
            <a:r>
              <a:rPr lang="en-US" dirty="0"/>
              <a:t>UDP for read queries (low latency)</a:t>
            </a:r>
          </a:p>
          <a:p>
            <a:pPr lvl="1"/>
            <a:r>
              <a:rPr lang="en-US" dirty="0"/>
              <a:t>TCP for write queries (reliability)</a:t>
            </a:r>
          </a:p>
          <a:p>
            <a:endParaRPr lang="en-US" dirty="0"/>
          </a:p>
          <a:p>
            <a:r>
              <a:rPr lang="en-US" dirty="0"/>
              <a:t>NetCache switches are placed on the path from the clients to the storage clusters. Existing routing protocols are used to forward packets.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5C6F4-515B-F24C-8BF7-4B6242DB3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013" y="3025346"/>
            <a:ext cx="4018170" cy="119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7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63E05-49C5-9F48-932A-8F199306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Query Handling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11F8D4-268C-8E4A-A69C-DEE96547D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8299" y="2570715"/>
            <a:ext cx="4008299" cy="331787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863BA2-818D-964B-83E6-7EBBAE5A7F7A}"/>
              </a:ext>
            </a:extLst>
          </p:cNvPr>
          <p:cNvSpPr txBox="1"/>
          <p:nvPr/>
        </p:nvSpPr>
        <p:spPr>
          <a:xfrm>
            <a:off x="1417983" y="2451444"/>
            <a:ext cx="52478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Read (hit): </a:t>
            </a:r>
            <a:r>
              <a:rPr lang="en-US" sz="2000" dirty="0"/>
              <a:t>Switch directly replies to the query and never and never contacts the storage cluster.</a:t>
            </a:r>
          </a:p>
          <a:p>
            <a:endParaRPr lang="en-US" sz="2000" b="1" dirty="0"/>
          </a:p>
          <a:p>
            <a:r>
              <a:rPr lang="en-US" sz="2000" b="1" dirty="0"/>
              <a:t>Read (miss): </a:t>
            </a:r>
            <a:r>
              <a:rPr lang="en-US" sz="2000" dirty="0"/>
              <a:t>Route to the storage cluster and reply to client and update statistics (don’t cache).</a:t>
            </a:r>
          </a:p>
          <a:p>
            <a:endParaRPr lang="en-US" sz="2000" b="1" dirty="0"/>
          </a:p>
          <a:p>
            <a:r>
              <a:rPr lang="en-US" sz="2000" b="1" dirty="0"/>
              <a:t>Write: </a:t>
            </a:r>
            <a:r>
              <a:rPr lang="en-US" sz="2000" dirty="0"/>
              <a:t>Invalidate the cache (if present), forward the query to the storage cluster, update, and reply to the client.</a:t>
            </a:r>
          </a:p>
          <a:p>
            <a:endParaRPr lang="en-US" sz="2000" b="1" dirty="0"/>
          </a:p>
          <a:p>
            <a:r>
              <a:rPr lang="en-US" sz="2000" dirty="0"/>
              <a:t>Uses write-through to guarantee cache coherence and handle switch failure.</a:t>
            </a:r>
          </a:p>
        </p:txBody>
      </p:sp>
    </p:spTree>
    <p:extLst>
      <p:ext uri="{BB962C8B-B14F-4D97-AF65-F5344CB8AC3E}">
        <p14:creationId xmlns:p14="http://schemas.microsoft.com/office/powerpoint/2010/main" val="115621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7FB3-3153-4847-9899-C7A5D49F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9BF8D-716F-8142-AD04-04980FDDB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Per-key counters for the cached items.</a:t>
            </a:r>
          </a:p>
          <a:p>
            <a:r>
              <a:rPr lang="en-US" dirty="0"/>
              <a:t>Heavy hitter detector</a:t>
            </a:r>
          </a:p>
          <a:p>
            <a:pPr lvl="1"/>
            <a:r>
              <a:rPr lang="en-US" dirty="0"/>
              <a:t>Uses a Count-Min sketch.</a:t>
            </a:r>
          </a:p>
          <a:p>
            <a:pPr lvl="1"/>
            <a:r>
              <a:rPr lang="en-US" dirty="0"/>
              <a:t>Sends reports to the controller on how to </a:t>
            </a:r>
          </a:p>
          <a:p>
            <a:pPr marL="457200" lvl="1" indent="0">
              <a:buNone/>
            </a:pPr>
            <a:r>
              <a:rPr lang="en-US" dirty="0"/>
              <a:t>      update the cache.</a:t>
            </a:r>
          </a:p>
          <a:p>
            <a:pPr lvl="1"/>
            <a:r>
              <a:rPr lang="en-US" dirty="0"/>
              <a:t>A bloom filter is used to remove duplicates in the report.</a:t>
            </a:r>
          </a:p>
          <a:p>
            <a:pPr lvl="1"/>
            <a:r>
              <a:rPr lang="en-US" dirty="0"/>
              <a:t>The controller samples a few keys from the cache and compare their counters with the heavy hitters in the report for efficiency.</a:t>
            </a:r>
          </a:p>
          <a:p>
            <a:r>
              <a:rPr lang="en-US" dirty="0"/>
              <a:t>These are space-efficient data structures that can be implemented in the network switches with minimal hardware resources.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F40D9F-6945-4044-A8AB-49BFB2C95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860" y="2556932"/>
            <a:ext cx="4274954" cy="17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3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33D1-23BA-6F49-9D3A-DB3F8A6C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1660E-7A32-E243-9825-A40C0B884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NetCache improves the throughput by 3-10X and reduces the latency of up to 40% of queries by 50%.</a:t>
            </a:r>
          </a:p>
          <a:p>
            <a:r>
              <a:rPr lang="en-US" dirty="0"/>
              <a:t>NetCache is able to run on programmable switches at line rate—i.e., processing 2+ billion queries per second for 64K items with 16-byte keys and 128-byte values on a single switch.</a:t>
            </a:r>
          </a:p>
          <a:p>
            <a:r>
              <a:rPr lang="en-US" dirty="0"/>
              <a:t>Does not handle handle highly-skewed, write-intensive workloads.</a:t>
            </a:r>
          </a:p>
          <a:p>
            <a:pPr lvl="1"/>
            <a:r>
              <a:rPr lang="en-US" dirty="0"/>
              <a:t>If more than 20% of the queries are writes similar or worst to not using NetCache.</a:t>
            </a:r>
          </a:p>
        </p:txBody>
      </p:sp>
    </p:spTree>
    <p:extLst>
      <p:ext uri="{BB962C8B-B14F-4D97-AF65-F5344CB8AC3E}">
        <p14:creationId xmlns:p14="http://schemas.microsoft.com/office/powerpoint/2010/main" val="3185651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8C3801-7D79-4716-B5B1-1F83841C4394}"/>
              </a:ext>
            </a:extLst>
          </p:cNvPr>
          <p:cNvSpPr/>
          <p:nvPr/>
        </p:nvSpPr>
        <p:spPr>
          <a:xfrm>
            <a:off x="2695303" y="147604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prevent adversarial attacks on a cluster of N servers with a cache whose size is proportional to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endParaRPr lang="en-US" sz="2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E5F05C-7045-46D5-A4DD-A5C63786A16D}"/>
              </a:ext>
            </a:extLst>
          </p:cNvPr>
          <p:cNvSpPr/>
          <p:nvPr/>
        </p:nvSpPr>
        <p:spPr>
          <a:xfrm>
            <a:off x="2695303" y="257771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:=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requests the adversary can make to attempt to overload the cluster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C5C341-FC12-4635-A4FA-8FF3BAD3839C}"/>
              </a:ext>
            </a:extLst>
          </p:cNvPr>
          <p:cNvSpPr/>
          <p:nvPr/>
        </p:nvSpPr>
        <p:spPr>
          <a:xfrm>
            <a:off x="2695303" y="32121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:=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distinct keys the adversary targets in their attack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8BFB22-E363-4691-8BC7-BABC1021A495}"/>
              </a:ext>
            </a:extLst>
          </p:cNvPr>
          <p:cNvSpPr/>
          <p:nvPr/>
        </p:nvSpPr>
        <p:spPr>
          <a:xfrm>
            <a:off x="2695303" y="38041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:=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size of the cache protecting the server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2A290-EC0B-4404-B32F-C08F5D16A70F}"/>
              </a:ext>
            </a:extLst>
          </p:cNvPr>
          <p:cNvSpPr/>
          <p:nvPr/>
        </p:nvSpPr>
        <p:spPr>
          <a:xfrm>
            <a:off x="2625634" y="747376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</a:t>
            </a:r>
          </a:p>
          <a:p>
            <a:pPr algn="ctr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71826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AD8F35-25AF-4CAF-A7D2-30BEF6234A0D}"/>
              </a:ext>
            </a:extLst>
          </p:cNvPr>
          <p:cNvSpPr/>
          <p:nvPr/>
        </p:nvSpPr>
        <p:spPr>
          <a:xfrm>
            <a:off x="2412275" y="16233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Cache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X = 1: The attacker sends R requests to a single key, overloading whichever server it happens to be on.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9E007-F1FB-4130-A4AC-A803892A487B}"/>
              </a:ext>
            </a:extLst>
          </p:cNvPr>
          <p:cNvSpPr/>
          <p:nvPr/>
        </p:nvSpPr>
        <p:spPr>
          <a:xfrm>
            <a:off x="2412275" y="241333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of size 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&gt; 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Attacker must spread its attack over at least C+1 keys to get paste the cache at all.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turns out the optimal X is approximately 2C.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R/X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optimal strategy is to spread its attack evenly across all X keys.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any one of the targeted keys has a greater proportion of the requests it will be cached, hence wasting any requests greater than the average.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0D072A-0175-42EF-81A5-CF4609D249A2}"/>
              </a:ext>
            </a:extLst>
          </p:cNvPr>
          <p:cNvSpPr/>
          <p:nvPr/>
        </p:nvSpPr>
        <p:spPr>
          <a:xfrm>
            <a:off x="2259874" y="930873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X Given C</a:t>
            </a:r>
          </a:p>
          <a:p>
            <a:pPr algn="ctr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90133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131</TotalTime>
  <Words>903</Words>
  <Application>Microsoft Macintosh PowerPoint</Application>
  <PresentationFormat>Widescreen</PresentationFormat>
  <Paragraphs>65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Garamond</vt:lpstr>
      <vt:lpstr>Times New Roman</vt:lpstr>
      <vt:lpstr>Organic</vt:lpstr>
      <vt:lpstr>Network Switch Caching</vt:lpstr>
      <vt:lpstr>Introduction</vt:lpstr>
      <vt:lpstr>Approach</vt:lpstr>
      <vt:lpstr>Network Design</vt:lpstr>
      <vt:lpstr>Query Handling</vt:lpstr>
      <vt:lpstr>Caching Statistics</vt:lpstr>
      <vt:lpstr>Performance and Limitations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Switch Caching</dc:title>
  <dc:creator>Elliot Carr-Lee</dc:creator>
  <cp:lastModifiedBy>Jake Pitkin</cp:lastModifiedBy>
  <cp:revision>13</cp:revision>
  <dcterms:created xsi:type="dcterms:W3CDTF">2018-11-01T20:18:40Z</dcterms:created>
  <dcterms:modified xsi:type="dcterms:W3CDTF">2018-11-05T18:41:32Z</dcterms:modified>
</cp:coreProperties>
</file>