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9" r:id="rId4"/>
    <p:sldId id="280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71" r:id="rId18"/>
    <p:sldId id="272" r:id="rId19"/>
    <p:sldId id="273" r:id="rId20"/>
    <p:sldId id="274" r:id="rId21"/>
    <p:sldId id="284" r:id="rId22"/>
    <p:sldId id="275" r:id="rId23"/>
    <p:sldId id="285" r:id="rId24"/>
    <p:sldId id="286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067"/>
    <p:restoredTop sz="86349"/>
  </p:normalViewPr>
  <p:slideViewPr>
    <p:cSldViewPr snapToGrid="0" snapToObjects="1">
      <p:cViewPr varScale="1">
        <p:scale>
          <a:sx n="81" d="100"/>
          <a:sy n="81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5A542-37BC-9744-94F3-7CFACAC616A4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87E90-BC8D-0C4B-BFAE-E0110A80D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7E90-BC8D-0C4B-BFAE-E0110A80D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7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7E90-BC8D-0C4B-BFAE-E0110A80DE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three known works that provide a direct comparison</a:t>
            </a:r>
          </a:p>
          <a:p>
            <a:r>
              <a:rPr lang="en-US" dirty="0" err="1" smtClean="0"/>
              <a:t>Mikolov</a:t>
            </a:r>
            <a:r>
              <a:rPr lang="en-US" baseline="0" dirty="0" smtClean="0"/>
              <a:t> paper is the first paper we read in the group.</a:t>
            </a:r>
          </a:p>
          <a:p>
            <a:r>
              <a:rPr lang="en-US" baseline="0" dirty="0" smtClean="0"/>
              <a:t>LSA = “Latent Semantic Analysis”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7E90-BC8D-0C4B-BFAE-E0110A80DE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Pointwise Mutual Information and Local Mutual Information are “weighting schemes”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7E90-BC8D-0C4B-BFAE-E0110A80D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7E90-BC8D-0C4B-BFAE-E0110A80DE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author of this paper is the main author of this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7E90-BC8D-0C4B-BFAE-E0110A80DE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7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Language Processing (almost) from scratch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7E90-BC8D-0C4B-BFAE-E0110A80D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Five </a:t>
            </a:r>
            <a:r>
              <a:rPr lang="en-US" smtClean="0"/>
              <a:t>different evaluation tasks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7E90-BC8D-0C4B-BFAE-E0110A80D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7E90-BC8D-0C4B-BFAE-E0110A80D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8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7E90-BC8D-0C4B-BFAE-E0110A80DE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FBEF-A42B-BF4F-A456-A613390BD435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61BD-C50F-F547-A9DD-E7E12ACA7737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7A13-383D-B447-8403-E2EC05EB6ACA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C200-9494-A146-9F20-9E227865A7B6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9CC2-0D81-4344-928F-94B05935B9BD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D42A-8A8E-8A43-834F-539B1317C404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EB65-901D-714C-A60C-E2CAC2F44CC6}" type="datetime1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D665-CCAF-4D49-8333-B694046DC166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492-762E-8448-9E49-D31CA5E92C2D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B48-8260-064D-9519-7A39EF6B1BD1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CCF8-7A0C-0C40-AF84-11F19B6464D7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B398-DA99-C84C-B95F-D322AF807F5E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811F-37F3-9447-AA9D-101A8E3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794" y="764645"/>
            <a:ext cx="10280006" cy="5774267"/>
          </a:xfrm>
        </p:spPr>
        <p:txBody>
          <a:bodyPr anchor="ctr">
            <a:noAutofit/>
          </a:bodyPr>
          <a:lstStyle/>
          <a:p>
            <a:r>
              <a:rPr lang="en-US" sz="4000" dirty="0" smtClean="0"/>
              <a:t>Don’t count, predict! A systematic comparison of context-counting vs. context-predicting semantic vectors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3200" b="1" dirty="0" smtClean="0"/>
              <a:t>Marco Baroni </a:t>
            </a:r>
            <a:r>
              <a:rPr lang="en-US" sz="3200" dirty="0" smtClean="0"/>
              <a:t>and</a:t>
            </a:r>
            <a:r>
              <a:rPr lang="en-US" sz="3200" b="1" dirty="0" smtClean="0"/>
              <a:t> Georgianna Dinu </a:t>
            </a:r>
            <a:r>
              <a:rPr lang="en-US" sz="3200" dirty="0" smtClean="0"/>
              <a:t>and</a:t>
            </a:r>
            <a:r>
              <a:rPr lang="en-US" sz="3200" b="1" dirty="0" smtClean="0"/>
              <a:t> Germán Kruszewski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Center for Mind/Brain Sciences (University of Trento, Italy)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88668"/>
            <a:ext cx="268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by Jake Pitkin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600"/>
            <a:ext cx="10515600" cy="1325563"/>
          </a:xfrm>
        </p:spPr>
        <p:txBody>
          <a:bodyPr/>
          <a:lstStyle/>
          <a:p>
            <a:r>
              <a:rPr lang="en-US" dirty="0" smtClean="0"/>
              <a:t>Semantic relatedness </a:t>
            </a:r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100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445090" y="6400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4E811F-37F3-9447-AA9D-101A8E3B45D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90339"/>
              </p:ext>
            </p:extLst>
          </p:nvPr>
        </p:nvGraphicFramePr>
        <p:xfrm>
          <a:off x="436716" y="3491817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wss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644352"/>
              </p:ext>
            </p:extLst>
          </p:nvPr>
        </p:nvGraphicFramePr>
        <p:xfrm>
          <a:off x="436716" y="1734931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23703"/>
              </p:ext>
            </p:extLst>
          </p:nvPr>
        </p:nvGraphicFramePr>
        <p:xfrm>
          <a:off x="436714" y="5248703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wsr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4764"/>
              </p:ext>
            </p:extLst>
          </p:nvPr>
        </p:nvGraphicFramePr>
        <p:xfrm>
          <a:off x="8279580" y="1734931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81</a:t>
                      </a:r>
                      <a:endParaRPr lang="en-US" b="1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35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81921"/>
              </p:ext>
            </p:extLst>
          </p:nvPr>
        </p:nvGraphicFramePr>
        <p:xfrm>
          <a:off x="8279580" y="3491817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77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60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00940"/>
              </p:ext>
            </p:extLst>
          </p:nvPr>
        </p:nvGraphicFramePr>
        <p:xfrm>
          <a:off x="8279580" y="5248703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62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13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159790"/>
              </p:ext>
            </p:extLst>
          </p:nvPr>
        </p:nvGraphicFramePr>
        <p:xfrm>
          <a:off x="436714" y="190197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33627"/>
              </p:ext>
            </p:extLst>
          </p:nvPr>
        </p:nvGraphicFramePr>
        <p:xfrm>
          <a:off x="8279580" y="190611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86</a:t>
                      </a:r>
                      <a:endParaRPr lang="en-US" b="1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82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4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Synonym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TOEFL (</a:t>
            </a:r>
            <a:r>
              <a:rPr lang="en-US" dirty="0" err="1" smtClean="0"/>
              <a:t>toefl</a:t>
            </a:r>
            <a:r>
              <a:rPr lang="en-US" dirty="0" smtClean="0"/>
              <a:t>) set introduced by </a:t>
            </a:r>
            <a:r>
              <a:rPr lang="en-US" dirty="0" err="1" smtClean="0"/>
              <a:t>Landauer</a:t>
            </a:r>
            <a:r>
              <a:rPr lang="en-US" dirty="0" smtClean="0"/>
              <a:t> and </a:t>
            </a:r>
            <a:r>
              <a:rPr lang="en-US" dirty="0" err="1" smtClean="0"/>
              <a:t>Dumais</a:t>
            </a:r>
            <a:r>
              <a:rPr lang="en-US" dirty="0" smtClean="0"/>
              <a:t> (1997)</a:t>
            </a:r>
          </a:p>
          <a:p>
            <a:r>
              <a:rPr lang="en-US" dirty="0" smtClean="0"/>
              <a:t>80 multiple-choice questions, pairing a target term with 4 synonym candidates.</a:t>
            </a:r>
          </a:p>
          <a:p>
            <a:r>
              <a:rPr lang="en-US" dirty="0" smtClean="0"/>
              <a:t>Cosines of each candidate is taken with the target term and the candidate with the largest cosine is picked.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0738" y="4723030"/>
            <a:ext cx="21975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800" i="1" dirty="0">
                <a:solidFill>
                  <a:schemeClr val="accent6"/>
                </a:solidFill>
              </a:rPr>
              <a:t>i</a:t>
            </a:r>
            <a:r>
              <a:rPr lang="en-US" sz="2800" i="1" dirty="0" smtClean="0">
                <a:solidFill>
                  <a:schemeClr val="accent6"/>
                </a:solidFill>
              </a:rPr>
              <a:t>mposed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800" i="1" dirty="0"/>
              <a:t>b</a:t>
            </a:r>
            <a:r>
              <a:rPr lang="en-US" sz="2800" i="1" dirty="0" smtClean="0"/>
              <a:t>elieved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800" i="1" dirty="0"/>
              <a:t>r</a:t>
            </a:r>
            <a:r>
              <a:rPr lang="en-US" sz="2800" i="1" dirty="0" smtClean="0"/>
              <a:t>equested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800" i="1" dirty="0" smtClean="0"/>
              <a:t>correlated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239" y="5369361"/>
            <a:ext cx="1033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levied</a:t>
            </a:r>
            <a:endParaRPr lang="en-US" sz="28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2" y="4932363"/>
            <a:ext cx="3200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Synonym detection </a:t>
            </a:r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Bullinaria</a:t>
            </a:r>
            <a:r>
              <a:rPr lang="en-US" dirty="0" smtClean="0"/>
              <a:t> and Levy (2012) achieved 100% accuracy.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 thorough exploration of the count model parameter space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78950"/>
              </p:ext>
            </p:extLst>
          </p:nvPr>
        </p:nvGraphicFramePr>
        <p:xfrm>
          <a:off x="1118827" y="3447574"/>
          <a:ext cx="959874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749"/>
                <a:gridCol w="1919749"/>
                <a:gridCol w="1919749"/>
                <a:gridCol w="1919749"/>
                <a:gridCol w="1919749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toefl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5817"/>
              </p:ext>
            </p:extLst>
          </p:nvPr>
        </p:nvGraphicFramePr>
        <p:xfrm>
          <a:off x="1854200" y="503603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70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r>
              <a:rPr lang="en-US" dirty="0"/>
              <a:t>c</a:t>
            </a:r>
            <a:r>
              <a:rPr lang="en-US" dirty="0" smtClean="0"/>
              <a:t>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Unsupervised clustering </a:t>
            </a:r>
            <a:r>
              <a:rPr lang="en-US" dirty="0" smtClean="0"/>
              <a:t>task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helicopters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motorcycles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should go into the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vehicle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Performance evaluated in terms of </a:t>
            </a:r>
            <a:r>
              <a:rPr lang="en-US" i="1" dirty="0" smtClean="0"/>
              <a:t>purity</a:t>
            </a:r>
            <a:endParaRPr lang="en-US" dirty="0" smtClean="0"/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measure of the extent each cluster contains concepts from a single gold category.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Almuhareb-Poesio</a:t>
            </a:r>
            <a:r>
              <a:rPr lang="en-US" dirty="0" smtClean="0"/>
              <a:t> (</a:t>
            </a:r>
            <a:r>
              <a:rPr lang="en-US" dirty="0" err="1" smtClean="0"/>
              <a:t>ap</a:t>
            </a:r>
            <a:r>
              <a:rPr lang="en-US" dirty="0" smtClean="0"/>
              <a:t>) benchmark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402 concepts organized into 21 categories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Almuhareb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2006)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count model by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Rothenhäusler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Schütze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(2009)</a:t>
            </a:r>
          </a:p>
          <a:p>
            <a:r>
              <a:rPr lang="en-US" dirty="0" smtClean="0"/>
              <a:t>The ESSLLI 2008 Distributional Semantic Workshop set (</a:t>
            </a:r>
            <a:r>
              <a:rPr lang="en-US" dirty="0" err="1" smtClean="0"/>
              <a:t>esslli</a:t>
            </a:r>
            <a:r>
              <a:rPr lang="en-US" dirty="0" smtClean="0"/>
              <a:t>)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44 concepts organized into 6 categories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Baroni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al., 2008)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Katrenko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Adriaans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(2008) hold the state-of the-art</a:t>
            </a:r>
          </a:p>
          <a:p>
            <a:r>
              <a:rPr lang="en-US" dirty="0" err="1" smtClean="0"/>
              <a:t>Battig</a:t>
            </a:r>
            <a:r>
              <a:rPr lang="en-US" dirty="0" smtClean="0"/>
              <a:t> (</a:t>
            </a:r>
            <a:r>
              <a:rPr lang="en-US" dirty="0" err="1" smtClean="0"/>
              <a:t>battig</a:t>
            </a:r>
            <a:r>
              <a:rPr lang="en-US" dirty="0" smtClean="0"/>
              <a:t>) test set from </a:t>
            </a:r>
            <a:r>
              <a:rPr lang="en-US" dirty="0" err="1" smtClean="0"/>
              <a:t>Baroni</a:t>
            </a:r>
            <a:r>
              <a:rPr lang="en-US" dirty="0" smtClean="0"/>
              <a:t> et al. (2010)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83 concepts organized into 10 categories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window-based count model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Baroni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2010)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categorization </a:t>
            </a:r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14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445090" y="61941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4E811F-37F3-9447-AA9D-101A8E3B45D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59961"/>
              </p:ext>
            </p:extLst>
          </p:nvPr>
        </p:nvGraphicFramePr>
        <p:xfrm>
          <a:off x="436716" y="3285342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esslli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872561"/>
              </p:ext>
            </p:extLst>
          </p:nvPr>
        </p:nvGraphicFramePr>
        <p:xfrm>
          <a:off x="436716" y="1528456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698"/>
              </p:ext>
            </p:extLst>
          </p:nvPr>
        </p:nvGraphicFramePr>
        <p:xfrm>
          <a:off x="436714" y="5042228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battig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6977"/>
              </p:ext>
            </p:extLst>
          </p:nvPr>
        </p:nvGraphicFramePr>
        <p:xfrm>
          <a:off x="8279580" y="1447176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79</a:t>
                      </a:r>
                      <a:endParaRPr lang="en-US" b="1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76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67630"/>
              </p:ext>
            </p:extLst>
          </p:nvPr>
        </p:nvGraphicFramePr>
        <p:xfrm>
          <a:off x="8279580" y="3285342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esslli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91</a:t>
                      </a:r>
                      <a:endParaRPr lang="en-US" b="1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84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91127"/>
              </p:ext>
            </p:extLst>
          </p:nvPr>
        </p:nvGraphicFramePr>
        <p:xfrm>
          <a:off x="8279580" y="5042228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battig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96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94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0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Selectional </a:t>
            </a:r>
            <a:r>
              <a:rPr lang="en-US" dirty="0"/>
              <a:t>p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Verb-noun pairs rated by humans for the typicality of the noun as a subject or object of the verb.</a:t>
            </a:r>
          </a:p>
          <a:p>
            <a:r>
              <a:rPr lang="en-US" dirty="0" smtClean="0"/>
              <a:t>e.g. </a:t>
            </a:r>
            <a:r>
              <a:rPr lang="en-US" i="1" dirty="0" smtClean="0"/>
              <a:t>people</a:t>
            </a:r>
            <a:r>
              <a:rPr lang="en-US" dirty="0" smtClean="0"/>
              <a:t> received a high score as the subject of </a:t>
            </a:r>
            <a:r>
              <a:rPr lang="en-US" i="1" dirty="0" smtClean="0"/>
              <a:t>to eat</a:t>
            </a:r>
            <a:r>
              <a:rPr lang="en-US" dirty="0" smtClean="0"/>
              <a:t> while receiving a lower score as object of </a:t>
            </a:r>
            <a:r>
              <a:rPr lang="en-US" i="1" dirty="0" smtClean="0"/>
              <a:t>to eat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Baroni</a:t>
            </a:r>
            <a:r>
              <a:rPr lang="en-US" dirty="0" smtClean="0"/>
              <a:t> and </a:t>
            </a:r>
            <a:r>
              <a:rPr lang="en-US" dirty="0" err="1" smtClean="0"/>
              <a:t>Lenci</a:t>
            </a:r>
            <a:r>
              <a:rPr lang="en-US" dirty="0" smtClean="0"/>
              <a:t> (2010) propose a procedure for tackling this problem.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verb, use the corpus-based tuples and find the 20 nouns with strongest association as either the subject or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 as the object.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of those 20 vectors is the “prototype” vector for the relevant argument slot.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Cosine similarity is taken with the prototype vector and a target noun.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 is the Spearman correlation between the above cosine and averaged human typicality ratings.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Selectional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Ulrike Pad</a:t>
            </a:r>
            <a:r>
              <a:rPr lang="is-IS" dirty="0" smtClean="0"/>
              <a:t>ó (2007) provides the (up) dataset with 211 pairs.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is-I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 performance from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Herdagdelen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Baroni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(2009) using a supervised approach of directly training a classifier on gold data.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mcrae</a:t>
            </a:r>
            <a:r>
              <a:rPr lang="en-US" dirty="0" smtClean="0"/>
              <a:t> dataset (McRae et al., 1998) with 100 pairs.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 performance by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Baroni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(2010) using a count model focusing on syntactic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Selectional </a:t>
            </a:r>
            <a:r>
              <a:rPr lang="en-US" dirty="0"/>
              <a:t>p</a:t>
            </a:r>
            <a:r>
              <a:rPr lang="en-US" dirty="0" smtClean="0"/>
              <a:t>references </a:t>
            </a:r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5384"/>
              </p:ext>
            </p:extLst>
          </p:nvPr>
        </p:nvGraphicFramePr>
        <p:xfrm>
          <a:off x="436716" y="4008019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mcrae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973233"/>
              </p:ext>
            </p:extLst>
          </p:nvPr>
        </p:nvGraphicFramePr>
        <p:xfrm>
          <a:off x="436716" y="2251133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39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18304"/>
              </p:ext>
            </p:extLst>
          </p:nvPr>
        </p:nvGraphicFramePr>
        <p:xfrm>
          <a:off x="8279580" y="2169853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60</a:t>
                      </a:r>
                      <a:endParaRPr lang="en-US" b="1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51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53939"/>
              </p:ext>
            </p:extLst>
          </p:nvPr>
        </p:nvGraphicFramePr>
        <p:xfrm>
          <a:off x="8279580" y="4008019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mcrae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29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3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Newer task created to specifically test predict models.</a:t>
            </a:r>
            <a:endParaRPr lang="en-US" dirty="0"/>
          </a:p>
          <a:p>
            <a:r>
              <a:rPr lang="en-US" dirty="0" smtClean="0"/>
              <a:t>9K semantic and 10.5K syntactic analogy questions.</a:t>
            </a:r>
          </a:p>
          <a:p>
            <a:r>
              <a:rPr lang="en-US" dirty="0" smtClean="0"/>
              <a:t>Nearest neighbor of </a:t>
            </a:r>
            <a:r>
              <a:rPr lang="en-US" dirty="0"/>
              <a:t>vector </a:t>
            </a:r>
            <a:r>
              <a:rPr lang="en-US" dirty="0" smtClean="0"/>
              <a:t>arithmetic from the vocabulary.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Vocabulary size affects performance.</a:t>
            </a:r>
          </a:p>
          <a:p>
            <a:r>
              <a:rPr lang="en-US" dirty="0" smtClean="0"/>
              <a:t>State-of-the-art by </a:t>
            </a:r>
            <a:r>
              <a:rPr lang="en-US" dirty="0" err="1" smtClean="0"/>
              <a:t>Mikolov</a:t>
            </a:r>
            <a:r>
              <a:rPr lang="en-US" dirty="0" smtClean="0"/>
              <a:t> et al. (2013a/c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ansyn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1M words and (an/</a:t>
            </a:r>
            <a:r>
              <a:rPr lang="en-US" dirty="0" err="1" smtClean="0"/>
              <a:t>ansem</a:t>
            </a:r>
            <a:r>
              <a:rPr lang="en-US" dirty="0" smtClean="0"/>
              <a:t>) on 700k words</a:t>
            </a:r>
          </a:p>
          <a:p>
            <a:pPr lvl="1"/>
            <a:r>
              <a:rPr lang="en-US" dirty="0" smtClean="0"/>
              <a:t>Our experiments on a vocabulary of 300k words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022911"/>
            <a:ext cx="4609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Semantic</a:t>
            </a:r>
          </a:p>
          <a:p>
            <a:r>
              <a:rPr lang="en-US" sz="2800" i="1" dirty="0" smtClean="0"/>
              <a:t>brother </a:t>
            </a:r>
            <a:r>
              <a:rPr lang="mr-IN" sz="2800" i="1" dirty="0" smtClean="0"/>
              <a:t>–</a:t>
            </a:r>
            <a:r>
              <a:rPr lang="en-US" sz="2800" i="1" dirty="0" smtClean="0"/>
              <a:t> sister + grandson = ?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35395" y="5026691"/>
            <a:ext cx="3815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Syntactic</a:t>
            </a:r>
          </a:p>
          <a:p>
            <a:r>
              <a:rPr lang="en-US" sz="2800" i="1" dirty="0" smtClean="0"/>
              <a:t>work </a:t>
            </a:r>
            <a:r>
              <a:rPr lang="mr-IN" sz="2800" i="1" dirty="0" smtClean="0"/>
              <a:t>–</a:t>
            </a:r>
            <a:r>
              <a:rPr lang="en-US" sz="2800" i="1" dirty="0" smtClean="0"/>
              <a:t> works + speak = ?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845043" y="5968784"/>
            <a:ext cx="259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granddaughter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0277" y="5968784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speaks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3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00072"/>
              </p:ext>
            </p:extLst>
          </p:nvPr>
        </p:nvGraphicFramePr>
        <p:xfrm>
          <a:off x="602226" y="3447574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ansyn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0120"/>
              </p:ext>
            </p:extLst>
          </p:nvPr>
        </p:nvGraphicFramePr>
        <p:xfrm>
          <a:off x="602226" y="1690688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02537"/>
              </p:ext>
            </p:extLst>
          </p:nvPr>
        </p:nvGraphicFramePr>
        <p:xfrm>
          <a:off x="602224" y="5204460"/>
          <a:ext cx="734715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31"/>
                <a:gridCol w="1469431"/>
                <a:gridCol w="1469431"/>
                <a:gridCol w="1469431"/>
                <a:gridCol w="1469431"/>
              </a:tblGrid>
              <a:tr h="1357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ansem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for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across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 across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on </a:t>
                      </a:r>
                      <a:r>
                        <a:rPr lang="en-US" dirty="0" err="1" smtClean="0"/>
                        <a:t>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88749"/>
              </p:ext>
            </p:extLst>
          </p:nvPr>
        </p:nvGraphicFramePr>
        <p:xfrm>
          <a:off x="8445090" y="1609408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61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NA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7945"/>
              </p:ext>
            </p:extLst>
          </p:nvPr>
        </p:nvGraphicFramePr>
        <p:xfrm>
          <a:off x="8445090" y="3447574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ansyn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NA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14701"/>
              </p:ext>
            </p:extLst>
          </p:nvPr>
        </p:nvGraphicFramePr>
        <p:xfrm>
          <a:off x="8445090" y="5204460"/>
          <a:ext cx="3074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10"/>
                <a:gridCol w="153711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models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soa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61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dm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NA</a:t>
                      </a:r>
                      <a:endParaRPr lang="en-US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66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A history of work supporting contextual information provides good approximation to word meaning.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Semantically similar words tend to have similar contextual distributions (Miller and Charles, 1991).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Layers of transformations must be applied to get good results.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50000"/>
              <a:buFont typeface="Wingdings" charset="2"/>
              <a:buChar char="Ø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Predictive models are attractive as they are well-defined.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heuristic stacking of vector transformations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Weights in a word vector are directly set to optimally predict the contexts in which the corresponding words tend to appear.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words appear in similar contexts, so the system assigns similar vectors to similar words.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Supervised learning comes at no manual annotation cost, context windows auto extracted.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SzPct val="50000"/>
              <a:buFont typeface="Wingdings" charset="2"/>
              <a:buChar char="Ø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Lacking a systematic comparison of new predictive models with classic, </a:t>
            </a:r>
            <a:r>
              <a:rPr lang="en-US" dirty="0" smtClean="0"/>
              <a:t>count vector based </a:t>
            </a:r>
            <a:r>
              <a:rPr lang="en-US" dirty="0" smtClean="0"/>
              <a:t>distributional semantic approaches.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Which camp of models performs better empirically on various tasks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Where should we focus future research efforts?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20" y="1253892"/>
            <a:ext cx="8848960" cy="55392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37" y="1318505"/>
            <a:ext cx="8025726" cy="54100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Predictive models show impressive overall performance, beating the state of the art in many tasks.</a:t>
            </a:r>
          </a:p>
          <a:p>
            <a:r>
              <a:rPr lang="en-US" dirty="0" smtClean="0"/>
              <a:t>These results were achieved by simply using the word2vec toolkit and running it with a range of recommended parameter choices.</a:t>
            </a:r>
          </a:p>
          <a:p>
            <a:r>
              <a:rPr lang="en-US" dirty="0" smtClean="0"/>
              <a:t>The state-of-the-art results for almost all tasks relied on external knowledge, manually-crafted rules, parsing, larger corpora and/or task-specific </a:t>
            </a:r>
            <a:r>
              <a:rPr lang="en-US" dirty="0" smtClean="0"/>
              <a:t>tuning.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selectional</a:t>
            </a:r>
            <a:r>
              <a:rPr lang="en-US" dirty="0" smtClean="0"/>
              <a:t> preference task is the only tested task where predict models are behind the state of the art and count models.</a:t>
            </a:r>
          </a:p>
          <a:p>
            <a:r>
              <a:rPr lang="en-US" dirty="0"/>
              <a:t>Predict models are more robust than count models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looking at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worst setup across tasks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r>
              <a:rPr lang="mr-IN" dirty="0" smtClean="0"/>
              <a:t>–</a:t>
            </a:r>
            <a:r>
              <a:rPr lang="en-US" dirty="0" smtClean="0"/>
              <a:t> count model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577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For count models, PMI is a better weighting scheme over Local Mutual Information.</a:t>
            </a:r>
          </a:p>
          <a:p>
            <a:r>
              <a:rPr lang="en-US" dirty="0" smtClean="0"/>
              <a:t>SVD outperforms NMF as a dimensionality reduction technique.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using all 300k original dimensions works best.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1825625"/>
            <a:ext cx="4064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96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r>
              <a:rPr lang="mr-IN" dirty="0" smtClean="0"/>
              <a:t>–</a:t>
            </a:r>
            <a:r>
              <a:rPr lang="en-US" dirty="0" smtClean="0"/>
              <a:t> predict model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01" y="1825625"/>
            <a:ext cx="3924300" cy="37973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6255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count model uses all 300k original dimensions where the best predict model uses 400.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computationally practical.</a:t>
            </a:r>
          </a:p>
          <a:p>
            <a:r>
              <a:rPr lang="en-US" dirty="0" smtClean="0"/>
              <a:t>Negative sampling out performs hierarchical </a:t>
            </a:r>
            <a:r>
              <a:rPr lang="en-US" dirty="0" err="1" smtClean="0"/>
              <a:t>softmax</a:t>
            </a:r>
            <a:r>
              <a:rPr lang="en-US" dirty="0" smtClean="0"/>
              <a:t> method.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 as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more costly than negative sampling.</a:t>
            </a:r>
          </a:p>
        </p:txBody>
      </p:sp>
    </p:spTree>
    <p:extLst>
      <p:ext uri="{BB962C8B-B14F-4D97-AF65-F5344CB8AC3E}">
        <p14:creationId xmlns:p14="http://schemas.microsoft.com/office/powerpoint/2010/main" val="110333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Their predict vectors had vastly better performance than the out of the box </a:t>
            </a:r>
            <a:r>
              <a:rPr lang="en-US" i="1" dirty="0" err="1" smtClean="0"/>
              <a:t>Collobert</a:t>
            </a:r>
            <a:r>
              <a:rPr lang="en-US" i="1" dirty="0" smtClean="0"/>
              <a:t> and Weston</a:t>
            </a:r>
            <a:r>
              <a:rPr lang="en-US" dirty="0" smtClean="0"/>
              <a:t> (</a:t>
            </a:r>
            <a:r>
              <a:rPr lang="en-US" dirty="0" err="1" smtClean="0"/>
              <a:t>cw</a:t>
            </a:r>
            <a:r>
              <a:rPr lang="en-US" dirty="0" smtClean="0"/>
              <a:t>) vectors. What parameter choices did they make that enabled this?</a:t>
            </a:r>
          </a:p>
          <a:p>
            <a:r>
              <a:rPr lang="en-US" dirty="0" smtClean="0"/>
              <a:t>Does this mean that word2vec-trained vectors are superior to </a:t>
            </a:r>
            <a:r>
              <a:rPr lang="en-US" dirty="0" err="1" smtClean="0"/>
              <a:t>cw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This work focused on quantitative measure, a theoretical analysis of count and predict models could prove valuable.</a:t>
            </a:r>
          </a:p>
          <a:p>
            <a:r>
              <a:rPr lang="en-US" dirty="0" smtClean="0"/>
              <a:t>The better or near state-of-the-art results of predict models in this work were obtained by trying only a few parameter settings. Further tuning for specific tasks (as the unbeaten state-of-the-art does) could be worthwhile.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long tradition of extensive evaluation of count models.</a:t>
            </a:r>
          </a:p>
          <a:p>
            <a:r>
              <a:rPr lang="en-US" dirty="0" smtClean="0"/>
              <a:t>Work </a:t>
            </a:r>
            <a:r>
              <a:rPr lang="en-US" dirty="0" smtClean="0"/>
              <a:t>that provides a direct comparison is limited in scope and sparse</a:t>
            </a:r>
            <a:r>
              <a:rPr lang="en-US" dirty="0" smtClean="0"/>
              <a:t>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Huang et al. (2012) compares one count model and server predict models on the standard WordSim353 benchmark.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Blacoe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Lapata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 compare models as input to composition functions.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/>
              <a:t>Mikolov</a:t>
            </a:r>
            <a:r>
              <a:rPr lang="en-US" dirty="0" smtClean="0"/>
              <a:t> et al. (</a:t>
            </a:r>
            <a:r>
              <a:rPr lang="en-US" dirty="0" smtClean="0"/>
              <a:t>2013d) </a:t>
            </a:r>
            <a:r>
              <a:rPr lang="en-US" dirty="0" smtClean="0"/>
              <a:t>compared LSA count vectors to their RNN model on syntactic and semantic analogy tasks.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in favor of the predict model.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provided little detail on modeling choices for LSA.</a:t>
            </a:r>
          </a:p>
          <a:p>
            <a:r>
              <a:rPr lang="en-US" dirty="0" smtClean="0"/>
              <a:t>This is the first real work that provides a systematic comparison of wealthy assortment of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Corpus of 2.8 billion tokens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ukWaC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large web corpus built from crawling .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domains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 Wikipedia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British National Corpus - wide cross-section of British English (various sources)</a:t>
            </a:r>
          </a:p>
          <a:p>
            <a:pPr lvl="1"/>
            <a:endParaRPr lang="en-US" dirty="0"/>
          </a:p>
          <a:p>
            <a:r>
              <a:rPr lang="en-US" dirty="0" smtClean="0"/>
              <a:t>The top 300k most frequent words are used as both target and context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452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refer to traditional DSMs that are initialized with co-occurrence counts as count models.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Symmetric context windows of two and five words to either side</a:t>
            </a:r>
          </a:p>
          <a:p>
            <a:r>
              <a:rPr lang="en-US" dirty="0" smtClean="0"/>
              <a:t>Pointwise Mutual Information and Local Mutual Information (Evert, 2005)</a:t>
            </a:r>
          </a:p>
          <a:p>
            <a:r>
              <a:rPr lang="en-US" dirty="0" smtClean="0"/>
              <a:t>Both full and compressed vectors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Singular Value Decomposition (Golub and Van Loan, 1996)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Non-negative Matrix Factorization (Lee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Seung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2000)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 algorithm (2007)</a:t>
            </a:r>
          </a:p>
          <a:p>
            <a:r>
              <a:rPr lang="en-US" dirty="0" smtClean="0"/>
              <a:t>Compressed vectors ranging from 200 to 500 in steps of 100.</a:t>
            </a:r>
          </a:p>
          <a:p>
            <a:r>
              <a:rPr lang="en-US" dirty="0" smtClean="0"/>
              <a:t>36 count models were evaluated in total.</a:t>
            </a:r>
          </a:p>
          <a:p>
            <a:r>
              <a:rPr lang="en-US" dirty="0" smtClean="0"/>
              <a:t>This subset of parameter settings from previous systematic explorations (</a:t>
            </a:r>
            <a:r>
              <a:rPr lang="en-US" dirty="0" err="1" smtClean="0"/>
              <a:t>Bullinaria</a:t>
            </a:r>
            <a:r>
              <a:rPr lang="en-US" dirty="0" smtClean="0"/>
              <a:t> and Levy 2007;2012).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Trained using the word2vec toolkit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CBOW approach and not skip-gram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 for larger datasets for computation reasons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 dimensionality within 200 to 500 range in steps of 100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 window of 2 and 5 words on both sides of target</a:t>
            </a:r>
          </a:p>
          <a:p>
            <a:r>
              <a:rPr lang="en-US" dirty="0" smtClean="0"/>
              <a:t>Hierarchical </a:t>
            </a:r>
            <a:r>
              <a:rPr lang="en-US" dirty="0" err="1" smtClean="0"/>
              <a:t>softmax</a:t>
            </a:r>
            <a:r>
              <a:rPr lang="en-US" dirty="0" smtClean="0"/>
              <a:t> classifier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Computationally proportional to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log(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unigram.perplexity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(W))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instead of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where W is the vocabulary size.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Negative sampling with </a:t>
            </a:r>
            <a:r>
              <a:rPr lang="en-US" i="1" dirty="0" smtClean="0"/>
              <a:t>k</a:t>
            </a:r>
            <a:r>
              <a:rPr lang="en-US" dirty="0" smtClean="0"/>
              <a:t> values of 5 and </a:t>
            </a:r>
            <a:r>
              <a:rPr lang="en-US" dirty="0" smtClean="0"/>
              <a:t>10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Estimates probability of an output word by learning to distinguish it from draws from a noise distribution.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Very frequent words such as </a:t>
            </a:r>
            <a:r>
              <a:rPr lang="en-US" i="1" dirty="0" smtClean="0"/>
              <a:t>the</a:t>
            </a:r>
            <a:r>
              <a:rPr lang="en-US" dirty="0" smtClean="0"/>
              <a:t> and </a:t>
            </a:r>
            <a:r>
              <a:rPr lang="en-US" i="1" dirty="0" smtClean="0"/>
              <a:t>a </a:t>
            </a:r>
            <a:r>
              <a:rPr lang="en-US" dirty="0" smtClean="0"/>
              <a:t>down sized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Captures the same intuition as PMI in count vectors</a:t>
            </a:r>
          </a:p>
          <a:p>
            <a:r>
              <a:rPr lang="en-US" dirty="0" smtClean="0"/>
              <a:t>48 predict models were evaluated in 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Distributional Memory (</a:t>
            </a:r>
            <a:r>
              <a:rPr lang="en-US" dirty="0" err="1" smtClean="0"/>
              <a:t>dm</a:t>
            </a:r>
            <a:r>
              <a:rPr lang="en-US" dirty="0" smtClean="0"/>
              <a:t>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performing model from work by Baroni and </a:t>
            </a:r>
            <a:r>
              <a:rPr lang="en-US" dirty="0" err="1" smtClean="0"/>
              <a:t>Lenci</a:t>
            </a:r>
            <a:r>
              <a:rPr lang="en-US" dirty="0" smtClean="0"/>
              <a:t> (2010).</a:t>
            </a:r>
          </a:p>
          <a:p>
            <a:r>
              <a:rPr lang="en-US" dirty="0" smtClean="0"/>
              <a:t>Based on the same input corpus used </a:t>
            </a:r>
            <a:r>
              <a:rPr lang="en-US" dirty="0" smtClean="0"/>
              <a:t> in count </a:t>
            </a:r>
            <a:r>
              <a:rPr lang="en-US" dirty="0" smtClean="0"/>
              <a:t>and predict models.</a:t>
            </a:r>
          </a:p>
          <a:p>
            <a:r>
              <a:rPr lang="en-US" dirty="0" smtClean="0"/>
              <a:t>Count-based DSM that is “linguistically rich”.</a:t>
            </a:r>
          </a:p>
          <a:p>
            <a:r>
              <a:rPr lang="en-US" dirty="0" smtClean="0"/>
              <a:t>Relies on lemmas instead of raw word forms.</a:t>
            </a:r>
          </a:p>
          <a:p>
            <a:r>
              <a:rPr lang="en-US" dirty="0" smtClean="0"/>
              <a:t>Showed near-state-of-the-art performance on a variety of semantic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Collobert</a:t>
            </a:r>
            <a:r>
              <a:rPr lang="en-US" dirty="0" smtClean="0"/>
              <a:t> and Weston (</a:t>
            </a:r>
            <a:r>
              <a:rPr lang="en-US" dirty="0" err="1" smtClean="0"/>
              <a:t>cw</a:t>
            </a:r>
            <a:r>
              <a:rPr lang="en-US" dirty="0" smtClean="0"/>
              <a:t>)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model from work by (</a:t>
            </a:r>
            <a:r>
              <a:rPr lang="en-US" dirty="0" err="1" smtClean="0"/>
              <a:t>Collobert</a:t>
            </a:r>
            <a:r>
              <a:rPr lang="en-US" dirty="0" smtClean="0"/>
              <a:t> et al., 2011)</a:t>
            </a:r>
          </a:p>
          <a:p>
            <a:r>
              <a:rPr lang="en-US" dirty="0" smtClean="0"/>
              <a:t>100-dimensional vectors trained on a Wikipedia corpus for two months.</a:t>
            </a:r>
          </a:p>
          <a:p>
            <a:r>
              <a:rPr lang="en-US" dirty="0" smtClean="0"/>
              <a:t>Trained to optimize the task of choosing the right word, over a random alternative in the middle of an 11-word context window.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relatedness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Humans rated the degree of semantic similarity of two words</a:t>
            </a:r>
          </a:p>
          <a:p>
            <a:r>
              <a:rPr lang="en-US" dirty="0" smtClean="0"/>
              <a:t>Performance is evaluated by looking at the correlation between average human scores and cosine similarity of the two word vectors.</a:t>
            </a:r>
          </a:p>
          <a:p>
            <a:r>
              <a:rPr lang="en-US" dirty="0" smtClean="0"/>
              <a:t>The classic data set of Rubenstein and Goodenough (1965) (</a:t>
            </a:r>
            <a:r>
              <a:rPr lang="en-US" dirty="0" err="1" smtClean="0"/>
              <a:t>rg</a:t>
            </a:r>
            <a:r>
              <a:rPr lang="en-US" dirty="0" smtClean="0"/>
              <a:t>) 65 noun pairs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 Hassan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Mihalcea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(2011) exploiting the Wikipedia linking structure and word sense disambiguation techniques.</a:t>
            </a:r>
          </a:p>
          <a:p>
            <a:r>
              <a:rPr lang="en-US" dirty="0" smtClean="0"/>
              <a:t>Wordsim353 set (</a:t>
            </a:r>
            <a:r>
              <a:rPr lang="en-US" dirty="0" err="1" smtClean="0"/>
              <a:t>ws</a:t>
            </a:r>
            <a:r>
              <a:rPr lang="en-US" dirty="0" smtClean="0"/>
              <a:t>) from Finkelstein et al. (2002) 353 pairs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reached by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Halawi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(2012) using a method in the spirt of predict models, but using synonymy information from WordNet to constrain training.</a:t>
            </a:r>
          </a:p>
          <a:p>
            <a:r>
              <a:rPr lang="en-US" dirty="0" err="1" smtClean="0"/>
              <a:t>Agirre</a:t>
            </a:r>
            <a:r>
              <a:rPr lang="en-US" dirty="0" smtClean="0"/>
              <a:t> et al. (2009) split the </a:t>
            </a:r>
            <a:r>
              <a:rPr lang="en-US" dirty="0" err="1" smtClean="0"/>
              <a:t>ws</a:t>
            </a:r>
            <a:r>
              <a:rPr lang="en-US" dirty="0" smtClean="0"/>
              <a:t> set into similarity (</a:t>
            </a:r>
            <a:r>
              <a:rPr lang="en-US" dirty="0" err="1" smtClean="0"/>
              <a:t>wss</a:t>
            </a:r>
            <a:r>
              <a:rPr lang="en-US" dirty="0" smtClean="0"/>
              <a:t>) and relatedness (</a:t>
            </a:r>
            <a:r>
              <a:rPr lang="en-US" dirty="0" err="1" smtClean="0"/>
              <a:t>wsr</a:t>
            </a:r>
            <a:r>
              <a:rPr lang="en-US" dirty="0" smtClean="0"/>
              <a:t>) subsets.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tighter taxonomic relations such as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(king/queen)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SzPct val="50000"/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possibly topical or syntagmatic relations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(family/planning)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811F-37F3-9447-AA9D-101A8E3B45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8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2134</Words>
  <Application>Microsoft Macintosh PowerPoint</Application>
  <PresentationFormat>Widescreen</PresentationFormat>
  <Paragraphs>502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Mangal</vt:lpstr>
      <vt:lpstr>Wingdings</vt:lpstr>
      <vt:lpstr>Arial</vt:lpstr>
      <vt:lpstr>Office Theme</vt:lpstr>
      <vt:lpstr>Don’t count, predict! A systematic comparison of context-counting vs. context-predicting semantic vectors   Marco Baroni and Georgianna Dinu and Germán Kruszewski Center for Mind/Brain Sciences (University of Trento, Italy)  </vt:lpstr>
      <vt:lpstr>Motivation</vt:lpstr>
      <vt:lpstr>Previous evaluations</vt:lpstr>
      <vt:lpstr>Model creation</vt:lpstr>
      <vt:lpstr>Count models</vt:lpstr>
      <vt:lpstr>Predict models</vt:lpstr>
      <vt:lpstr>Distributional Memory (dm) model</vt:lpstr>
      <vt:lpstr>Collobert and Weston (cw) vectors</vt:lpstr>
      <vt:lpstr>Semantic relatedness</vt:lpstr>
      <vt:lpstr>Semantic relatedness results</vt:lpstr>
      <vt:lpstr>Synonym detection</vt:lpstr>
      <vt:lpstr>Synonym detection results</vt:lpstr>
      <vt:lpstr>Concept categorization</vt:lpstr>
      <vt:lpstr>Concept categorization results</vt:lpstr>
      <vt:lpstr>Selectional preferences</vt:lpstr>
      <vt:lpstr>Selectional preferences</vt:lpstr>
      <vt:lpstr>Selectional preferences results</vt:lpstr>
      <vt:lpstr>Analogy</vt:lpstr>
      <vt:lpstr>Analogy results</vt:lpstr>
      <vt:lpstr>Overall results</vt:lpstr>
      <vt:lpstr>Tasks</vt:lpstr>
      <vt:lpstr>Conclusions</vt:lpstr>
      <vt:lpstr>Conclusions – count model parameters</vt:lpstr>
      <vt:lpstr>Conclusions – predict model parameters</vt:lpstr>
      <vt:lpstr>Future work &amp; questions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count, predict! A systematic comparison of context-counting vs. context-predicting semantic vectors</dc:title>
  <dc:creator>Jake Pitkin</dc:creator>
  <cp:lastModifiedBy>Jake Pitkin</cp:lastModifiedBy>
  <cp:revision>53</cp:revision>
  <dcterms:created xsi:type="dcterms:W3CDTF">2017-02-20T17:38:15Z</dcterms:created>
  <dcterms:modified xsi:type="dcterms:W3CDTF">2017-03-07T17:55:57Z</dcterms:modified>
</cp:coreProperties>
</file>