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9" r:id="rId4"/>
    <p:sldId id="260" r:id="rId5"/>
    <p:sldId id="258" r:id="rId6"/>
    <p:sldId id="266" r:id="rId7"/>
    <p:sldId id="267" r:id="rId8"/>
    <p:sldId id="271" r:id="rId9"/>
    <p:sldId id="261" r:id="rId10"/>
    <p:sldId id="262" r:id="rId11"/>
    <p:sldId id="268" r:id="rId12"/>
    <p:sldId id="263" r:id="rId13"/>
    <p:sldId id="264" r:id="rId14"/>
    <p:sldId id="265" r:id="rId15"/>
    <p:sldId id="270"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7"/>
    <p:restoredTop sz="77909"/>
  </p:normalViewPr>
  <p:slideViewPr>
    <p:cSldViewPr snapToGrid="0" snapToObjects="1">
      <p:cViewPr varScale="1">
        <p:scale>
          <a:sx n="78" d="100"/>
          <a:sy n="78" d="100"/>
        </p:scale>
        <p:origin x="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0B66F-4DE9-2243-A0F5-7A062E7AB612}" type="datetimeFigureOut">
              <a:rPr lang="en-US" smtClean="0"/>
              <a:t>3/26/17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D5658-FA3A-2942-924A-C3A5325B7698}" type="slidenum">
              <a:rPr lang="en-US" smtClean="0"/>
              <a:t>‹#›</a:t>
            </a:fld>
            <a:endParaRPr lang="en-US"/>
          </a:p>
        </p:txBody>
      </p:sp>
    </p:spTree>
    <p:extLst>
      <p:ext uri="{BB962C8B-B14F-4D97-AF65-F5344CB8AC3E}">
        <p14:creationId xmlns:p14="http://schemas.microsoft.com/office/powerpoint/2010/main" val="43198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 is from 2008</a:t>
            </a:r>
            <a:endParaRPr lang="en-US" dirty="0"/>
          </a:p>
        </p:txBody>
      </p:sp>
      <p:sp>
        <p:nvSpPr>
          <p:cNvPr id="4" name="Slide Number Placeholder 3"/>
          <p:cNvSpPr>
            <a:spLocks noGrp="1"/>
          </p:cNvSpPr>
          <p:nvPr>
            <p:ph type="sldNum" sz="quarter" idx="10"/>
          </p:nvPr>
        </p:nvSpPr>
        <p:spPr/>
        <p:txBody>
          <a:bodyPr/>
          <a:lstStyle/>
          <a:p>
            <a:fld id="{179D5658-FA3A-2942-924A-C3A5325B7698}" type="slidenum">
              <a:rPr lang="en-US" smtClean="0"/>
              <a:t>1</a:t>
            </a:fld>
            <a:endParaRPr lang="en-US"/>
          </a:p>
        </p:txBody>
      </p:sp>
    </p:spTree>
    <p:extLst>
      <p:ext uri="{BB962C8B-B14F-4D97-AF65-F5344CB8AC3E}">
        <p14:creationId xmlns:p14="http://schemas.microsoft.com/office/powerpoint/2010/main" val="123380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 gives a nice explanation on how to</a:t>
            </a:r>
            <a:r>
              <a:rPr lang="en-US" baseline="0" dirty="0" smtClean="0"/>
              <a:t> represent each of these constraints.</a:t>
            </a:r>
            <a:endParaRPr lang="en-US" dirty="0"/>
          </a:p>
        </p:txBody>
      </p:sp>
      <p:sp>
        <p:nvSpPr>
          <p:cNvPr id="4" name="Slide Number Placeholder 3"/>
          <p:cNvSpPr>
            <a:spLocks noGrp="1"/>
          </p:cNvSpPr>
          <p:nvPr>
            <p:ph type="sldNum" sz="quarter" idx="10"/>
          </p:nvPr>
        </p:nvSpPr>
        <p:spPr/>
        <p:txBody>
          <a:bodyPr/>
          <a:lstStyle/>
          <a:p>
            <a:fld id="{179D5658-FA3A-2942-924A-C3A5325B7698}" type="slidenum">
              <a:rPr lang="en-US" smtClean="0"/>
              <a:t>15</a:t>
            </a:fld>
            <a:endParaRPr lang="en-US"/>
          </a:p>
        </p:txBody>
      </p:sp>
    </p:spTree>
    <p:extLst>
      <p:ext uri="{BB962C8B-B14F-4D97-AF65-F5344CB8AC3E}">
        <p14:creationId xmlns:p14="http://schemas.microsoft.com/office/powerpoint/2010/main" val="1499376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9D5658-FA3A-2942-924A-C3A5325B7698}" type="slidenum">
              <a:rPr lang="en-US" smtClean="0"/>
              <a:t>18</a:t>
            </a:fld>
            <a:endParaRPr lang="en-US"/>
          </a:p>
        </p:txBody>
      </p:sp>
    </p:spTree>
    <p:extLst>
      <p:ext uri="{BB962C8B-B14F-4D97-AF65-F5344CB8AC3E}">
        <p14:creationId xmlns:p14="http://schemas.microsoft.com/office/powerpoint/2010/main" val="1989693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 four steps in the SRL system use syntactic information.</a:t>
            </a:r>
          </a:p>
          <a:p>
            <a:endParaRPr lang="en-US" dirty="0"/>
          </a:p>
        </p:txBody>
      </p:sp>
      <p:sp>
        <p:nvSpPr>
          <p:cNvPr id="4" name="Slide Number Placeholder 3"/>
          <p:cNvSpPr>
            <a:spLocks noGrp="1"/>
          </p:cNvSpPr>
          <p:nvPr>
            <p:ph type="sldNum" sz="quarter" idx="10"/>
          </p:nvPr>
        </p:nvSpPr>
        <p:spPr/>
        <p:txBody>
          <a:bodyPr/>
          <a:lstStyle/>
          <a:p>
            <a:fld id="{179D5658-FA3A-2942-924A-C3A5325B7698}" type="slidenum">
              <a:rPr lang="en-US" smtClean="0"/>
              <a:t>2</a:t>
            </a:fld>
            <a:endParaRPr lang="en-US"/>
          </a:p>
        </p:txBody>
      </p:sp>
    </p:spTree>
    <p:extLst>
      <p:ext uri="{BB962C8B-B14F-4D97-AF65-F5344CB8AC3E}">
        <p14:creationId xmlns:p14="http://schemas.microsoft.com/office/powerpoint/2010/main" val="39905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Allows for path features</a:t>
            </a:r>
            <a:endParaRPr lang="en-US" dirty="0"/>
          </a:p>
        </p:txBody>
      </p:sp>
      <p:sp>
        <p:nvSpPr>
          <p:cNvPr id="4" name="Slide Number Placeholder 3"/>
          <p:cNvSpPr>
            <a:spLocks noGrp="1"/>
          </p:cNvSpPr>
          <p:nvPr>
            <p:ph type="sldNum" sz="quarter" idx="10"/>
          </p:nvPr>
        </p:nvSpPr>
        <p:spPr/>
        <p:txBody>
          <a:bodyPr/>
          <a:lstStyle/>
          <a:p>
            <a:fld id="{179D5658-FA3A-2942-924A-C3A5325B7698}" type="slidenum">
              <a:rPr lang="en-US" smtClean="0"/>
              <a:t>3</a:t>
            </a:fld>
            <a:endParaRPr lang="en-US"/>
          </a:p>
        </p:txBody>
      </p:sp>
    </p:spTree>
    <p:extLst>
      <p:ext uri="{BB962C8B-B14F-4D97-AF65-F5344CB8AC3E}">
        <p14:creationId xmlns:p14="http://schemas.microsoft.com/office/powerpoint/2010/main" val="158027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Saw this four weeks ago in another paper.</a:t>
            </a:r>
          </a:p>
        </p:txBody>
      </p:sp>
      <p:sp>
        <p:nvSpPr>
          <p:cNvPr id="4" name="Slide Number Placeholder 3"/>
          <p:cNvSpPr>
            <a:spLocks noGrp="1"/>
          </p:cNvSpPr>
          <p:nvPr>
            <p:ph type="sldNum" sz="quarter" idx="10"/>
          </p:nvPr>
        </p:nvSpPr>
        <p:spPr/>
        <p:txBody>
          <a:bodyPr/>
          <a:lstStyle/>
          <a:p>
            <a:fld id="{179D5658-FA3A-2942-924A-C3A5325B7698}" type="slidenum">
              <a:rPr lang="en-US" smtClean="0"/>
              <a:t>5</a:t>
            </a:fld>
            <a:endParaRPr lang="en-US"/>
          </a:p>
        </p:txBody>
      </p:sp>
    </p:spTree>
    <p:extLst>
      <p:ext uri="{BB962C8B-B14F-4D97-AF65-F5344CB8AC3E}">
        <p14:creationId xmlns:p14="http://schemas.microsoft.com/office/powerpoint/2010/main" val="788961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always clean cut.</a:t>
            </a:r>
          </a:p>
          <a:p>
            <a:r>
              <a:rPr lang="en-US" dirty="0" smtClean="0"/>
              <a:t>A0 </a:t>
            </a:r>
            <a:r>
              <a:rPr lang="mr-IN" dirty="0" smtClean="0"/>
              <a:t>–</a:t>
            </a:r>
            <a:r>
              <a:rPr lang="en-US" dirty="0" smtClean="0"/>
              <a:t> leaver which is unique to the verb “left”</a:t>
            </a:r>
            <a:endParaRPr lang="en-US" dirty="0"/>
          </a:p>
        </p:txBody>
      </p:sp>
      <p:sp>
        <p:nvSpPr>
          <p:cNvPr id="4" name="Slide Number Placeholder 3"/>
          <p:cNvSpPr>
            <a:spLocks noGrp="1"/>
          </p:cNvSpPr>
          <p:nvPr>
            <p:ph type="sldNum" sz="quarter" idx="10"/>
          </p:nvPr>
        </p:nvSpPr>
        <p:spPr/>
        <p:txBody>
          <a:bodyPr/>
          <a:lstStyle/>
          <a:p>
            <a:fld id="{179D5658-FA3A-2942-924A-C3A5325B7698}" type="slidenum">
              <a:rPr lang="en-US" smtClean="0"/>
              <a:t>6</a:t>
            </a:fld>
            <a:endParaRPr lang="en-US"/>
          </a:p>
        </p:txBody>
      </p:sp>
    </p:spTree>
    <p:extLst>
      <p:ext uri="{BB962C8B-B14F-4D97-AF65-F5344CB8AC3E}">
        <p14:creationId xmlns:p14="http://schemas.microsoft.com/office/powerpoint/2010/main" val="1866686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constraint comes from the definition of this task that the predicate simply cannot take itself or any constituents that contain itself as arguments. The other two constraints are due to the fact that a clause can be treated as a unit that has its own verb–argument structure. If a verb predicate is outside a clause, then its argument can only be the whole clause, but may not be embedded in or exclusively overlap with the clause.</a:t>
            </a:r>
            <a:endParaRPr lang="en-US" dirty="0"/>
          </a:p>
        </p:txBody>
      </p:sp>
      <p:sp>
        <p:nvSpPr>
          <p:cNvPr id="4" name="Slide Number Placeholder 3"/>
          <p:cNvSpPr>
            <a:spLocks noGrp="1"/>
          </p:cNvSpPr>
          <p:nvPr>
            <p:ph type="sldNum" sz="quarter" idx="10"/>
          </p:nvPr>
        </p:nvSpPr>
        <p:spPr/>
        <p:txBody>
          <a:bodyPr/>
          <a:lstStyle/>
          <a:p>
            <a:fld id="{179D5658-FA3A-2942-924A-C3A5325B7698}" type="slidenum">
              <a:rPr lang="en-US" smtClean="0"/>
              <a:t>11</a:t>
            </a:fld>
            <a:endParaRPr lang="en-US"/>
          </a:p>
        </p:txBody>
      </p:sp>
    </p:spTree>
    <p:extLst>
      <p:ext uri="{BB962C8B-B14F-4D97-AF65-F5344CB8AC3E}">
        <p14:creationId xmlns:p14="http://schemas.microsoft.com/office/powerpoint/2010/main" val="1957556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Won’t go into details of features due to time.</a:t>
            </a:r>
            <a:endParaRPr lang="en-US" dirty="0"/>
          </a:p>
        </p:txBody>
      </p:sp>
      <p:sp>
        <p:nvSpPr>
          <p:cNvPr id="4" name="Slide Number Placeholder 3"/>
          <p:cNvSpPr>
            <a:spLocks noGrp="1"/>
          </p:cNvSpPr>
          <p:nvPr>
            <p:ph type="sldNum" sz="quarter" idx="10"/>
          </p:nvPr>
        </p:nvSpPr>
        <p:spPr/>
        <p:txBody>
          <a:bodyPr/>
          <a:lstStyle/>
          <a:p>
            <a:fld id="{179D5658-FA3A-2942-924A-C3A5325B7698}" type="slidenum">
              <a:rPr lang="en-US" smtClean="0"/>
              <a:t>12</a:t>
            </a:fld>
            <a:endParaRPr lang="en-US"/>
          </a:p>
        </p:txBody>
      </p:sp>
    </p:spTree>
    <p:extLst>
      <p:ext uri="{BB962C8B-B14F-4D97-AF65-F5344CB8AC3E}">
        <p14:creationId xmlns:p14="http://schemas.microsoft.com/office/powerpoint/2010/main" val="1567729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Labels are a discrete</a:t>
            </a:r>
            <a:r>
              <a:rPr lang="en-US" baseline="0" dirty="0" smtClean="0"/>
              <a:t> set</a:t>
            </a:r>
          </a:p>
          <a:p>
            <a:r>
              <a:rPr lang="en-US" baseline="0" dirty="0" smtClean="0"/>
              <a:t>Multiplicative update rule</a:t>
            </a:r>
            <a:endParaRPr lang="en-US" dirty="0"/>
          </a:p>
        </p:txBody>
      </p:sp>
      <p:sp>
        <p:nvSpPr>
          <p:cNvPr id="4" name="Slide Number Placeholder 3"/>
          <p:cNvSpPr>
            <a:spLocks noGrp="1"/>
          </p:cNvSpPr>
          <p:nvPr>
            <p:ph type="sldNum" sz="quarter" idx="10"/>
          </p:nvPr>
        </p:nvSpPr>
        <p:spPr/>
        <p:txBody>
          <a:bodyPr/>
          <a:lstStyle/>
          <a:p>
            <a:fld id="{179D5658-FA3A-2942-924A-C3A5325B7698}" type="slidenum">
              <a:rPr lang="en-US" smtClean="0"/>
              <a:t>13</a:t>
            </a:fld>
            <a:endParaRPr lang="en-US"/>
          </a:p>
        </p:txBody>
      </p:sp>
    </p:spTree>
    <p:extLst>
      <p:ext uri="{BB962C8B-B14F-4D97-AF65-F5344CB8AC3E}">
        <p14:creationId xmlns:p14="http://schemas.microsoft.com/office/powerpoint/2010/main" val="8892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Score from</a:t>
            </a:r>
            <a:r>
              <a:rPr lang="en-US" baseline="0" dirty="0" smtClean="0"/>
              <a:t> the </a:t>
            </a:r>
            <a:r>
              <a:rPr lang="en-US" baseline="0" dirty="0" err="1" smtClean="0"/>
              <a:t>SNoW</a:t>
            </a:r>
            <a:r>
              <a:rPr lang="en-US" baseline="0" dirty="0" smtClean="0"/>
              <a:t> algorithm.</a:t>
            </a:r>
          </a:p>
          <a:p>
            <a:r>
              <a:rPr lang="en-US" baseline="0" dirty="0" smtClean="0"/>
              <a:t>F is a filter function subject to the </a:t>
            </a:r>
            <a:r>
              <a:rPr lang="en-US" baseline="0" dirty="0" err="1" smtClean="0"/>
              <a:t>contraints</a:t>
            </a:r>
            <a:r>
              <a:rPr lang="en-US" baseline="0" dirty="0" smtClean="0"/>
              <a:t>.</a:t>
            </a:r>
          </a:p>
          <a:p>
            <a:r>
              <a:rPr lang="en-US" baseline="0" dirty="0" smtClean="0"/>
              <a:t>S </a:t>
            </a:r>
            <a:r>
              <a:rPr lang="mr-IN" baseline="0" dirty="0" smtClean="0"/>
              <a:t>–</a:t>
            </a:r>
            <a:r>
              <a:rPr lang="en-US" baseline="0" dirty="0" smtClean="0"/>
              <a:t> argument</a:t>
            </a:r>
          </a:p>
          <a:p>
            <a:r>
              <a:rPr lang="en-US" baseline="0" dirty="0" smtClean="0"/>
              <a:t>c </a:t>
            </a:r>
            <a:r>
              <a:rPr lang="mr-IN" baseline="0" dirty="0" smtClean="0"/>
              <a:t>–</a:t>
            </a:r>
            <a:r>
              <a:rPr lang="en-US" baseline="0" dirty="0" smtClean="0"/>
              <a:t> label</a:t>
            </a:r>
          </a:p>
          <a:p>
            <a:r>
              <a:rPr lang="en-US" baseline="0" dirty="0" smtClean="0"/>
              <a:t>Maximizes the expected value among all legitimate outputs.</a:t>
            </a:r>
          </a:p>
        </p:txBody>
      </p:sp>
      <p:sp>
        <p:nvSpPr>
          <p:cNvPr id="4" name="Slide Number Placeholder 3"/>
          <p:cNvSpPr>
            <a:spLocks noGrp="1"/>
          </p:cNvSpPr>
          <p:nvPr>
            <p:ph type="sldNum" sz="quarter" idx="10"/>
          </p:nvPr>
        </p:nvSpPr>
        <p:spPr/>
        <p:txBody>
          <a:bodyPr/>
          <a:lstStyle/>
          <a:p>
            <a:fld id="{179D5658-FA3A-2942-924A-C3A5325B7698}" type="slidenum">
              <a:rPr lang="en-US" smtClean="0"/>
              <a:t>14</a:t>
            </a:fld>
            <a:endParaRPr lang="en-US"/>
          </a:p>
        </p:txBody>
      </p:sp>
    </p:spTree>
    <p:extLst>
      <p:ext uri="{BB962C8B-B14F-4D97-AF65-F5344CB8AC3E}">
        <p14:creationId xmlns:p14="http://schemas.microsoft.com/office/powerpoint/2010/main" val="44391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2A7365-D53E-B748-BFD2-44DEEE8D7FB7}"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A7365-D53E-B748-BFD2-44DEEE8D7FB7}"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A7365-D53E-B748-BFD2-44DEEE8D7FB7}"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A7365-D53E-B748-BFD2-44DEEE8D7FB7}"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2A7365-D53E-B748-BFD2-44DEEE8D7FB7}"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2A7365-D53E-B748-BFD2-44DEEE8D7FB7}"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2A7365-D53E-B748-BFD2-44DEEE8D7FB7}" type="datetimeFigureOut">
              <a:rPr lang="en-US" smtClean="0"/>
              <a:t>3/26/17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2A7365-D53E-B748-BFD2-44DEEE8D7FB7}" type="datetimeFigureOut">
              <a:rPr lang="en-US" smtClean="0"/>
              <a:t>3/26/17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A7365-D53E-B748-BFD2-44DEEE8D7FB7}" type="datetimeFigureOut">
              <a:rPr lang="en-US" smtClean="0"/>
              <a:t>3/26/17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A7365-D53E-B748-BFD2-44DEEE8D7FB7}"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A7365-D53E-B748-BFD2-44DEEE8D7FB7}"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A7365-D53E-B748-BFD2-44DEEE8D7FB7}" type="datetimeFigureOut">
              <a:rPr lang="en-US" smtClean="0"/>
              <a:t>3/26/17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1B21C-417F-B746-8488-7EC342D0409D}"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Importance of Syntactic Parsing and Inference in Semantic Role Labeling</a:t>
            </a:r>
            <a:endParaRPr lang="en-US" dirty="0"/>
          </a:p>
        </p:txBody>
      </p:sp>
      <p:sp>
        <p:nvSpPr>
          <p:cNvPr id="3" name="Subtitle 2"/>
          <p:cNvSpPr>
            <a:spLocks noGrp="1"/>
          </p:cNvSpPr>
          <p:nvPr>
            <p:ph type="subTitle" idx="1"/>
          </p:nvPr>
        </p:nvSpPr>
        <p:spPr/>
        <p:txBody>
          <a:bodyPr/>
          <a:lstStyle/>
          <a:p>
            <a:r>
              <a:rPr lang="en-US" dirty="0" err="1" smtClean="0"/>
              <a:t>Vasin</a:t>
            </a:r>
            <a:r>
              <a:rPr lang="en-US" dirty="0" smtClean="0"/>
              <a:t> </a:t>
            </a:r>
            <a:r>
              <a:rPr lang="en-US" dirty="0" err="1" smtClean="0"/>
              <a:t>Punyakanok</a:t>
            </a:r>
            <a:r>
              <a:rPr lang="en-US" dirty="0" smtClean="0"/>
              <a:t>  - BBN Technologies</a:t>
            </a:r>
          </a:p>
          <a:p>
            <a:r>
              <a:rPr lang="en-US" dirty="0" smtClean="0"/>
              <a:t>Dan Roth </a:t>
            </a:r>
            <a:r>
              <a:rPr lang="mr-IN" dirty="0" smtClean="0"/>
              <a:t>–</a:t>
            </a:r>
            <a:r>
              <a:rPr lang="en-US" dirty="0" smtClean="0"/>
              <a:t> University of Illinois at Urbana-Champaign</a:t>
            </a:r>
          </a:p>
          <a:p>
            <a:r>
              <a:rPr lang="en-US" dirty="0" smtClean="0"/>
              <a:t>Wen-tau </a:t>
            </a:r>
            <a:r>
              <a:rPr lang="en-US" dirty="0" err="1" smtClean="0"/>
              <a:t>Yih</a:t>
            </a:r>
            <a:r>
              <a:rPr lang="en-US" dirty="0" smtClean="0"/>
              <a:t> </a:t>
            </a:r>
            <a:r>
              <a:rPr lang="mr-IN" dirty="0" smtClean="0"/>
              <a:t>–</a:t>
            </a:r>
            <a:r>
              <a:rPr lang="en-US" dirty="0" smtClean="0"/>
              <a:t> Microsoft Research</a:t>
            </a:r>
          </a:p>
        </p:txBody>
      </p:sp>
    </p:spTree>
    <p:extLst>
      <p:ext uri="{BB962C8B-B14F-4D97-AF65-F5344CB8AC3E}">
        <p14:creationId xmlns:p14="http://schemas.microsoft.com/office/powerpoint/2010/main" val="7691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a:t>
            </a:r>
            <a:r>
              <a:rPr lang="mr-IN" dirty="0" smtClean="0"/>
              <a:t>–</a:t>
            </a:r>
            <a:r>
              <a:rPr lang="en-US" dirty="0" smtClean="0"/>
              <a:t> Full </a:t>
            </a:r>
            <a:r>
              <a:rPr lang="en-US" dirty="0"/>
              <a:t>P</a:t>
            </a:r>
            <a:r>
              <a:rPr lang="en-US" dirty="0" smtClean="0"/>
              <a:t>arse </a:t>
            </a:r>
            <a:r>
              <a:rPr lang="en-US" dirty="0"/>
              <a:t>T</a:t>
            </a:r>
            <a:r>
              <a:rPr lang="en-US" dirty="0" smtClean="0"/>
              <a:t>ree</a:t>
            </a:r>
            <a:endParaRPr lang="en-US" dirty="0"/>
          </a:p>
        </p:txBody>
      </p:sp>
      <p:sp>
        <p:nvSpPr>
          <p:cNvPr id="3" name="Content Placeholder 2"/>
          <p:cNvSpPr>
            <a:spLocks noGrp="1"/>
          </p:cNvSpPr>
          <p:nvPr>
            <p:ph idx="1"/>
          </p:nvPr>
        </p:nvSpPr>
        <p:spPr/>
        <p:txBody>
          <a:bodyPr/>
          <a:lstStyle/>
          <a:p>
            <a:r>
              <a:rPr lang="en-US" dirty="0" smtClean="0"/>
              <a:t>Only constituents in the parse tree are considered as argument candidates.</a:t>
            </a:r>
          </a:p>
          <a:p>
            <a:r>
              <a:rPr lang="en-US" dirty="0" smtClean="0"/>
              <a:t>A set of heuristics from </a:t>
            </a:r>
            <a:r>
              <a:rPr lang="en-US" dirty="0" err="1" smtClean="0"/>
              <a:t>Xue</a:t>
            </a:r>
            <a:r>
              <a:rPr lang="en-US" dirty="0" smtClean="0"/>
              <a:t> and Palmer (2004) filter out simple constituents that are very unlikely to be arguments.</a:t>
            </a:r>
          </a:p>
          <a:p>
            <a:pPr lvl="1"/>
            <a:r>
              <a:rPr lang="en-US" dirty="0" smtClean="0"/>
              <a:t>Starting at the target verb </a:t>
            </a:r>
            <a:r>
              <a:rPr lang="mr-IN" dirty="0" smtClean="0"/>
              <a:t>–</a:t>
            </a:r>
            <a:r>
              <a:rPr lang="en-US" dirty="0" smtClean="0"/>
              <a:t> collect siblings.</a:t>
            </a:r>
          </a:p>
          <a:p>
            <a:pPr lvl="1"/>
            <a:r>
              <a:rPr lang="en-US" dirty="0" smtClean="0"/>
              <a:t>Move to the parent of the verb </a:t>
            </a:r>
            <a:r>
              <a:rPr lang="mr-IN" dirty="0" smtClean="0"/>
              <a:t>–</a:t>
            </a:r>
            <a:r>
              <a:rPr lang="en-US" dirty="0" smtClean="0"/>
              <a:t> repeat until you reach the root.</a:t>
            </a:r>
          </a:p>
          <a:p>
            <a:pPr lvl="1"/>
            <a:r>
              <a:rPr lang="en-US" dirty="0" smtClean="0"/>
              <a:t>If a constituent is a PP collect it’s children.</a:t>
            </a:r>
          </a:p>
          <a:p>
            <a:endParaRPr lang="en-US" dirty="0"/>
          </a:p>
        </p:txBody>
      </p:sp>
    </p:spTree>
    <p:extLst>
      <p:ext uri="{BB962C8B-B14F-4D97-AF65-F5344CB8AC3E}">
        <p14:creationId xmlns:p14="http://schemas.microsoft.com/office/powerpoint/2010/main" val="1829426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a:t>
            </a:r>
            <a:r>
              <a:rPr lang="mr-IN" dirty="0" smtClean="0"/>
              <a:t>–</a:t>
            </a:r>
            <a:r>
              <a:rPr lang="en-US" dirty="0" smtClean="0"/>
              <a:t> Shallow Parse</a:t>
            </a:r>
            <a:endParaRPr lang="en-US" dirty="0"/>
          </a:p>
        </p:txBody>
      </p:sp>
      <p:sp>
        <p:nvSpPr>
          <p:cNvPr id="3" name="Content Placeholder 2"/>
          <p:cNvSpPr>
            <a:spLocks noGrp="1"/>
          </p:cNvSpPr>
          <p:nvPr>
            <p:ph idx="1"/>
          </p:nvPr>
        </p:nvSpPr>
        <p:spPr/>
        <p:txBody>
          <a:bodyPr/>
          <a:lstStyle/>
          <a:p>
            <a:r>
              <a:rPr lang="en-US" dirty="0" smtClean="0"/>
              <a:t>No parse tree, so all possible subsequences in the sentences are potential argument candidates.</a:t>
            </a:r>
          </a:p>
          <a:p>
            <a:r>
              <a:rPr lang="en-US" dirty="0" smtClean="0"/>
              <a:t>We train two classifiers and use heuristics to find candidates.</a:t>
            </a:r>
          </a:p>
          <a:p>
            <a:r>
              <a:rPr lang="en-US" dirty="0" smtClean="0"/>
              <a:t>Predict the beginnings and ends of possible arguments.</a:t>
            </a:r>
          </a:p>
          <a:p>
            <a:endParaRPr lang="en-US" dirty="0"/>
          </a:p>
          <a:p>
            <a:pPr marL="514350" indent="-514350">
              <a:buFont typeface="+mj-lt"/>
              <a:buAutoNum type="arabicPeriod"/>
            </a:pPr>
            <a:r>
              <a:rPr lang="en-US" dirty="0" smtClean="0"/>
              <a:t>Arguments cannot overlap with the predicate.</a:t>
            </a:r>
          </a:p>
          <a:p>
            <a:pPr marL="514350" indent="-514350">
              <a:buFont typeface="+mj-lt"/>
              <a:buAutoNum type="arabicPeriod"/>
            </a:pPr>
            <a:r>
              <a:rPr lang="en-US" dirty="0" smtClean="0"/>
              <a:t>If a predicate is outside a clause, its arguments cannot be embedded in that clause.</a:t>
            </a:r>
          </a:p>
          <a:p>
            <a:pPr marL="514350" indent="-514350">
              <a:buFont typeface="+mj-lt"/>
              <a:buAutoNum type="arabicPeriod"/>
            </a:pPr>
            <a:r>
              <a:rPr lang="en-US" dirty="0" smtClean="0"/>
              <a:t>Arguments cannot exclusively overlap with the clauses.</a:t>
            </a:r>
          </a:p>
          <a:p>
            <a:pPr marL="514350" indent="-514350">
              <a:buFont typeface="+mj-lt"/>
              <a:buAutoNum type="arabicPeriod"/>
            </a:pPr>
            <a:endParaRPr lang="en-US" dirty="0" smtClean="0"/>
          </a:p>
        </p:txBody>
      </p:sp>
    </p:spTree>
    <p:extLst>
      <p:ext uri="{BB962C8B-B14F-4D97-AF65-F5344CB8AC3E}">
        <p14:creationId xmlns:p14="http://schemas.microsoft.com/office/powerpoint/2010/main" val="865068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Identification</a:t>
            </a:r>
            <a:endParaRPr lang="en-US" dirty="0"/>
          </a:p>
        </p:txBody>
      </p:sp>
      <p:sp>
        <p:nvSpPr>
          <p:cNvPr id="3" name="Content Placeholder 2"/>
          <p:cNvSpPr>
            <a:spLocks noGrp="1"/>
          </p:cNvSpPr>
          <p:nvPr>
            <p:ph idx="1"/>
          </p:nvPr>
        </p:nvSpPr>
        <p:spPr/>
        <p:txBody>
          <a:bodyPr/>
          <a:lstStyle/>
          <a:p>
            <a:r>
              <a:rPr lang="en-US" dirty="0" smtClean="0"/>
              <a:t>Binary classification task to identify whether each candidate is an argument or not.</a:t>
            </a:r>
          </a:p>
          <a:p>
            <a:r>
              <a:rPr lang="en-US" dirty="0" smtClean="0"/>
              <a:t>Features attempt to capture the relationship between the predicate and candidate arguments using the available syntactic information.</a:t>
            </a:r>
          </a:p>
          <a:p>
            <a:r>
              <a:rPr lang="en-US" dirty="0" err="1" smtClean="0"/>
              <a:t>Propbank</a:t>
            </a:r>
            <a:r>
              <a:rPr lang="en-US" dirty="0" smtClean="0"/>
              <a:t> inspired by the works of Levin (1993) and Levin and </a:t>
            </a:r>
            <a:r>
              <a:rPr lang="en-US" dirty="0" err="1" smtClean="0"/>
              <a:t>Hovav</a:t>
            </a:r>
            <a:r>
              <a:rPr lang="en-US" dirty="0" smtClean="0"/>
              <a:t> (1996) which discussed the relation between syntactic and semantic information</a:t>
            </a:r>
            <a:r>
              <a:rPr lang="en-US" dirty="0" smtClean="0"/>
              <a:t>.</a:t>
            </a:r>
          </a:p>
          <a:p>
            <a:r>
              <a:rPr lang="en-US" dirty="0" smtClean="0"/>
              <a:t>Using features commonly used for SRL. When the full parse tree is unavailable, features are mimicked with heuristics or discarded.</a:t>
            </a:r>
            <a:endParaRPr lang="en-US" dirty="0"/>
          </a:p>
        </p:txBody>
      </p:sp>
    </p:spTree>
    <p:extLst>
      <p:ext uri="{BB962C8B-B14F-4D97-AF65-F5344CB8AC3E}">
        <p14:creationId xmlns:p14="http://schemas.microsoft.com/office/powerpoint/2010/main" val="1635461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Classification </a:t>
            </a:r>
            <a:endParaRPr lang="en-US" dirty="0"/>
          </a:p>
        </p:txBody>
      </p:sp>
      <p:sp>
        <p:nvSpPr>
          <p:cNvPr id="3" name="Content Placeholder 2"/>
          <p:cNvSpPr>
            <a:spLocks noGrp="1"/>
          </p:cNvSpPr>
          <p:nvPr>
            <p:ph idx="1"/>
          </p:nvPr>
        </p:nvSpPr>
        <p:spPr/>
        <p:txBody>
          <a:bodyPr/>
          <a:lstStyle/>
          <a:p>
            <a:r>
              <a:rPr lang="en-US" dirty="0" err="1" smtClean="0"/>
              <a:t>SNoW</a:t>
            </a:r>
            <a:r>
              <a:rPr lang="en-US" dirty="0" smtClean="0"/>
              <a:t> (Roth, 1998; Carlson et al., 1999)</a:t>
            </a:r>
          </a:p>
          <a:p>
            <a:pPr lvl="1"/>
            <a:r>
              <a:rPr lang="en-US" dirty="0" smtClean="0"/>
              <a:t>Variation of the Winnow update rule tailored for large scale learning tasks.</a:t>
            </a:r>
          </a:p>
          <a:p>
            <a:pPr lvl="1"/>
            <a:r>
              <a:rPr lang="en-US" dirty="0" smtClean="0"/>
              <a:t>Multi-class decisions are done via a winner-take-all mechanism.</a:t>
            </a:r>
          </a:p>
          <a:p>
            <a:pPr lvl="1"/>
            <a:r>
              <a:rPr lang="en-US" dirty="0" smtClean="0"/>
              <a:t>Regularization term to achieve a large margin and voted (averaged) weight vector.</a:t>
            </a:r>
          </a:p>
          <a:p>
            <a:pPr lvl="1"/>
            <a:r>
              <a:rPr lang="en-US" dirty="0" smtClean="0"/>
              <a:t>The </a:t>
            </a:r>
            <a:r>
              <a:rPr lang="en-US" i="1" dirty="0" err="1" smtClean="0"/>
              <a:t>softmax</a:t>
            </a:r>
            <a:r>
              <a:rPr lang="en-US" dirty="0" smtClean="0"/>
              <a:t> function (Bishop, 1995) converts raw activation to conditional probabilities. If there are </a:t>
            </a:r>
            <a:r>
              <a:rPr lang="en-US" i="1" dirty="0" smtClean="0"/>
              <a:t>n</a:t>
            </a:r>
            <a:r>
              <a:rPr lang="en-US" dirty="0" smtClean="0"/>
              <a:t> classes and the raw activation of a class </a:t>
            </a:r>
            <a:r>
              <a:rPr lang="en-US" i="1" dirty="0"/>
              <a:t>i</a:t>
            </a:r>
            <a:r>
              <a:rPr lang="en-US" dirty="0" smtClean="0"/>
              <a:t> </a:t>
            </a:r>
            <a:r>
              <a:rPr lang="en-US" dirty="0" smtClean="0"/>
              <a:t>is </a:t>
            </a:r>
            <a:r>
              <a:rPr lang="en-US" i="1" dirty="0" err="1" smtClean="0"/>
              <a:t>act</a:t>
            </a:r>
            <a:r>
              <a:rPr lang="en-US" i="1" baseline="-25000" dirty="0" err="1" smtClean="0"/>
              <a:t>i</a:t>
            </a:r>
            <a:r>
              <a:rPr lang="en-US" i="1" dirty="0"/>
              <a:t> </a:t>
            </a:r>
            <a:r>
              <a:rPr lang="en-US" dirty="0" smtClean="0"/>
              <a:t>the posterior estimation for class </a:t>
            </a:r>
            <a:r>
              <a:rPr lang="en-US" i="1" dirty="0" err="1" smtClean="0"/>
              <a:t>i</a:t>
            </a:r>
            <a:r>
              <a:rPr lang="en-US" i="1" dirty="0" smtClean="0"/>
              <a:t> </a:t>
            </a:r>
            <a:r>
              <a:rPr lang="en-US" dirty="0" smtClean="0"/>
              <a:t>is</a:t>
            </a:r>
            <a:r>
              <a:rPr lang="en-US" i="1" dirty="0" smtClean="0"/>
              <a:t> </a:t>
            </a:r>
            <a:r>
              <a:rPr lang="en-US" dirty="0" smtClean="0"/>
              <a:t>given by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728" y="5143500"/>
            <a:ext cx="5229984" cy="1168400"/>
          </a:xfrm>
          <a:prstGeom prst="rect">
            <a:avLst/>
          </a:prstGeom>
        </p:spPr>
      </p:pic>
    </p:spTree>
    <p:extLst>
      <p:ext uri="{BB962C8B-B14F-4D97-AF65-F5344CB8AC3E}">
        <p14:creationId xmlns:p14="http://schemas.microsoft.com/office/powerpoint/2010/main" val="189413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idx="1"/>
          </p:nvPr>
        </p:nvSpPr>
        <p:spPr/>
        <p:txBody>
          <a:bodyPr/>
          <a:lstStyle/>
          <a:p>
            <a:r>
              <a:rPr lang="en-US" dirty="0" smtClean="0"/>
              <a:t>Combine decisions from previous stages with both linguistic and structural knowledge.</a:t>
            </a:r>
          </a:p>
          <a:p>
            <a:r>
              <a:rPr lang="en-US" dirty="0" smtClean="0"/>
              <a:t>Constrained optimization problem, represented as an integer linear problem (Roth and </a:t>
            </a:r>
            <a:r>
              <a:rPr lang="en-US" dirty="0" err="1" smtClean="0"/>
              <a:t>Yih</a:t>
            </a:r>
            <a:r>
              <a:rPr lang="en-US" dirty="0" smtClean="0"/>
              <a:t>, 2004).</a:t>
            </a:r>
          </a:p>
          <a:p>
            <a:r>
              <a:rPr lang="en-US" dirty="0" smtClean="0"/>
              <a:t>Takes as input the confidence scores for each type of argument of all the candidates, along with a list of constraints.</a:t>
            </a:r>
          </a:p>
          <a:p>
            <a:r>
              <a:rPr lang="en-US" dirty="0" smtClean="0"/>
              <a:t>The output is the optimal solution that maximizes the linear sum of the confidence scores while obeying the constraints.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397" y="5291249"/>
            <a:ext cx="7026694" cy="1554843"/>
          </a:xfrm>
          <a:prstGeom prst="rect">
            <a:avLst/>
          </a:prstGeom>
        </p:spPr>
      </p:pic>
    </p:spTree>
    <p:extLst>
      <p:ext uri="{BB962C8B-B14F-4D97-AF65-F5344CB8AC3E}">
        <p14:creationId xmlns:p14="http://schemas.microsoft.com/office/powerpoint/2010/main" val="174203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a:xfrm>
            <a:off x="838200" y="1469571"/>
            <a:ext cx="10515600" cy="5012872"/>
          </a:xfrm>
        </p:spPr>
        <p:txBody>
          <a:bodyPr>
            <a:normAutofit/>
          </a:bodyPr>
          <a:lstStyle/>
          <a:p>
            <a:pPr marL="514350" indent="-514350">
              <a:buFont typeface="+mj-lt"/>
              <a:buAutoNum type="arabicPeriod"/>
            </a:pPr>
            <a:r>
              <a:rPr lang="en-US" dirty="0" smtClean="0"/>
              <a:t>Arguments cannot overlap with the predicate.</a:t>
            </a:r>
          </a:p>
          <a:p>
            <a:pPr marL="514350" indent="-514350">
              <a:buFont typeface="+mj-lt"/>
              <a:buAutoNum type="arabicPeriod"/>
            </a:pPr>
            <a:r>
              <a:rPr lang="en-US" dirty="0" smtClean="0"/>
              <a:t>Arguments cannot exclusively overlap with the clauses.</a:t>
            </a:r>
          </a:p>
          <a:p>
            <a:pPr marL="514350" indent="-514350">
              <a:buFont typeface="+mj-lt"/>
              <a:buAutoNum type="arabicPeriod"/>
            </a:pPr>
            <a:r>
              <a:rPr lang="en-US" dirty="0" smtClean="0"/>
              <a:t>Predicate is outside a clause, its arguments cannot be embedded in that clause.</a:t>
            </a:r>
          </a:p>
          <a:p>
            <a:pPr marL="514350" indent="-514350">
              <a:buFont typeface="+mj-lt"/>
              <a:buAutoNum type="arabicPeriod"/>
            </a:pPr>
            <a:r>
              <a:rPr lang="en-US" dirty="0" smtClean="0"/>
              <a:t>No overlapping or embedding arguments.</a:t>
            </a:r>
          </a:p>
          <a:p>
            <a:pPr marL="514350" indent="-514350">
              <a:buFont typeface="+mj-lt"/>
              <a:buAutoNum type="arabicPeriod"/>
            </a:pPr>
            <a:r>
              <a:rPr lang="en-US" dirty="0" smtClean="0"/>
              <a:t>No duplicate argument classes for core arguments (A0-A5, AA).</a:t>
            </a:r>
          </a:p>
          <a:p>
            <a:pPr marL="514350" indent="-514350">
              <a:buFont typeface="+mj-lt"/>
              <a:buAutoNum type="arabicPeriod"/>
            </a:pPr>
            <a:r>
              <a:rPr lang="en-US" dirty="0" smtClean="0"/>
              <a:t>If R-</a:t>
            </a:r>
            <a:r>
              <a:rPr lang="en-US" i="1" dirty="0" err="1" smtClean="0"/>
              <a:t>arg</a:t>
            </a:r>
            <a:r>
              <a:rPr lang="en-US" dirty="0" smtClean="0"/>
              <a:t> argument is present, then there has to be an </a:t>
            </a:r>
            <a:r>
              <a:rPr lang="en-US" i="1" dirty="0" err="1" smtClean="0"/>
              <a:t>arg</a:t>
            </a:r>
            <a:r>
              <a:rPr lang="en-US" i="1" dirty="0" smtClean="0"/>
              <a:t> </a:t>
            </a:r>
            <a:r>
              <a:rPr lang="en-US" dirty="0" smtClean="0"/>
              <a:t>argument.</a:t>
            </a:r>
          </a:p>
          <a:p>
            <a:pPr marL="514350" indent="-514350">
              <a:buFont typeface="+mj-lt"/>
              <a:buAutoNum type="arabicPeriod"/>
            </a:pPr>
            <a:r>
              <a:rPr lang="en-US" dirty="0" smtClean="0"/>
              <a:t>If C-</a:t>
            </a:r>
            <a:r>
              <a:rPr lang="en-US" i="1" dirty="0" err="1" smtClean="0"/>
              <a:t>arg</a:t>
            </a:r>
            <a:r>
              <a:rPr lang="en-US" dirty="0" smtClean="0"/>
              <a:t> argument is present, then there has to be an </a:t>
            </a:r>
            <a:r>
              <a:rPr lang="en-US" i="1" dirty="0" err="1" smtClean="0"/>
              <a:t>arg</a:t>
            </a:r>
            <a:r>
              <a:rPr lang="en-US" dirty="0" smtClean="0"/>
              <a:t> argument.</a:t>
            </a:r>
          </a:p>
          <a:p>
            <a:pPr marL="514350" indent="-514350">
              <a:buFont typeface="+mj-lt"/>
              <a:buAutoNum type="arabicPeriod"/>
            </a:pPr>
            <a:r>
              <a:rPr lang="en-US" dirty="0" smtClean="0"/>
              <a:t>Some argument classes are illegal for a given predicate (according to PropBank)</a:t>
            </a:r>
          </a:p>
        </p:txBody>
      </p:sp>
    </p:spTree>
    <p:extLst>
      <p:ext uri="{BB962C8B-B14F-4D97-AF65-F5344CB8AC3E}">
        <p14:creationId xmlns:p14="http://schemas.microsoft.com/office/powerpoint/2010/main" val="910478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PropBank is partitioned and used as training, validation, and evaluation data.</a:t>
            </a:r>
          </a:p>
          <a:p>
            <a:r>
              <a:rPr lang="en-US" dirty="0" smtClean="0"/>
              <a:t>The goal is to understand the importance of full vs. shallow parsing at different stages of the SRL pipeline.</a:t>
            </a:r>
          </a:p>
          <a:p>
            <a:r>
              <a:rPr lang="en-US" dirty="0" smtClean="0"/>
              <a:t>Gold parse trees are also considered to show the error contributions of parsing and the SRL system.</a:t>
            </a:r>
          </a:p>
          <a:p>
            <a:r>
              <a:rPr lang="en-US" dirty="0" smtClean="0"/>
              <a:t>Precision, recall, and F1 measure.</a:t>
            </a:r>
          </a:p>
          <a:p>
            <a:r>
              <a:rPr lang="en-US" dirty="0" smtClean="0"/>
              <a:t>Predicting the verb predicate is trivial and is not included in results to avoid giving overly optimistic results.</a:t>
            </a:r>
            <a:endParaRPr lang="en-US" dirty="0"/>
          </a:p>
        </p:txBody>
      </p:sp>
    </p:spTree>
    <p:extLst>
      <p:ext uri="{BB962C8B-B14F-4D97-AF65-F5344CB8AC3E}">
        <p14:creationId xmlns:p14="http://schemas.microsoft.com/office/powerpoint/2010/main" val="125362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 Argument Classification</a:t>
            </a:r>
            <a:endParaRPr lang="en-US" dirty="0"/>
          </a:p>
        </p:txBody>
      </p:sp>
      <p:sp>
        <p:nvSpPr>
          <p:cNvPr id="3" name="Content Placeholder 2"/>
          <p:cNvSpPr>
            <a:spLocks noGrp="1"/>
          </p:cNvSpPr>
          <p:nvPr>
            <p:ph idx="1"/>
          </p:nvPr>
        </p:nvSpPr>
        <p:spPr/>
        <p:txBody>
          <a:bodyPr/>
          <a:lstStyle/>
          <a:p>
            <a:r>
              <a:rPr lang="en-US" dirty="0" smtClean="0"/>
              <a:t>Assume argument boundaries are known, and only train classifiers to classify the labels of these arguments.</a:t>
            </a:r>
          </a:p>
          <a:p>
            <a:r>
              <a:rPr lang="en-US" dirty="0" smtClean="0"/>
              <a:t>Difference is parse information available to construct features.</a:t>
            </a:r>
          </a:p>
          <a:p>
            <a:endParaRPr lang="en-US" dirty="0"/>
          </a:p>
          <a:p>
            <a:endParaRPr lang="en-US" dirty="0" smtClean="0"/>
          </a:p>
          <a:p>
            <a:endParaRPr lang="en-US" dirty="0" smtClean="0"/>
          </a:p>
          <a:p>
            <a:pPr marL="0" indent="0">
              <a:buNone/>
            </a:pPr>
            <a:endParaRPr lang="en-US" b="1" i="1" dirty="0" smtClean="0"/>
          </a:p>
          <a:p>
            <a:pPr marL="0" indent="0">
              <a:buNone/>
            </a:pPr>
            <a:r>
              <a:rPr lang="en-US" b="1" i="1" dirty="0" smtClean="0"/>
              <a:t>Conclusion: </a:t>
            </a:r>
            <a:r>
              <a:rPr lang="en-US" dirty="0" smtClean="0"/>
              <a:t>Performance is similar, especially after the inference step.</a:t>
            </a:r>
            <a:endParaRPr lang="en-US" b="1" i="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00" y="3205848"/>
            <a:ext cx="10625312" cy="2068286"/>
          </a:xfrm>
          <a:prstGeom prst="rect">
            <a:avLst/>
          </a:prstGeom>
        </p:spPr>
      </p:pic>
    </p:spTree>
    <p:extLst>
      <p:ext uri="{BB962C8B-B14F-4D97-AF65-F5344CB8AC3E}">
        <p14:creationId xmlns:p14="http://schemas.microsoft.com/office/powerpoint/2010/main" val="1244824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a:t>
            </a:r>
            <a:r>
              <a:rPr lang="mr-IN" dirty="0" smtClean="0"/>
              <a:t>–</a:t>
            </a:r>
            <a:r>
              <a:rPr lang="en-US" dirty="0" smtClean="0"/>
              <a:t> Argument Identification</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smtClean="0"/>
              <a:t>Candidate list is the outputs of the pruning heuristic applied on the gold standard parse trees.</a:t>
            </a:r>
          </a:p>
          <a:p>
            <a:r>
              <a:rPr lang="en-US" dirty="0"/>
              <a:t>Difference is parse information available to construct features.</a:t>
            </a:r>
          </a:p>
          <a:p>
            <a:endParaRPr lang="en-US" dirty="0" smtClean="0"/>
          </a:p>
          <a:p>
            <a:endParaRPr lang="en-US" dirty="0"/>
          </a:p>
          <a:p>
            <a:endParaRPr lang="en-US" dirty="0" smtClean="0"/>
          </a:p>
          <a:p>
            <a:endParaRPr lang="en-US" dirty="0"/>
          </a:p>
          <a:p>
            <a:endParaRPr lang="en-US" dirty="0" smtClean="0"/>
          </a:p>
          <a:p>
            <a:pPr marL="0" indent="0">
              <a:buNone/>
            </a:pPr>
            <a:r>
              <a:rPr lang="en-US" b="1" i="1" dirty="0"/>
              <a:t>Conclusion: </a:t>
            </a:r>
            <a:r>
              <a:rPr lang="en-US" dirty="0" smtClean="0"/>
              <a:t>when automatic parsing is used to extract features, performance is similar.</a:t>
            </a:r>
            <a:endParaRPr lang="en-US" b="1" i="1" dirty="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411" y="3256644"/>
            <a:ext cx="9488574" cy="2376714"/>
          </a:xfrm>
          <a:prstGeom prst="rect">
            <a:avLst/>
          </a:prstGeom>
        </p:spPr>
      </p:pic>
    </p:spTree>
    <p:extLst>
      <p:ext uri="{BB962C8B-B14F-4D97-AF65-F5344CB8AC3E}">
        <p14:creationId xmlns:p14="http://schemas.microsoft.com/office/powerpoint/2010/main" val="1992785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 Pruning</a:t>
            </a:r>
            <a:endParaRPr lang="en-US" dirty="0"/>
          </a:p>
        </p:txBody>
      </p:sp>
      <p:sp>
        <p:nvSpPr>
          <p:cNvPr id="3" name="Content Placeholder 2"/>
          <p:cNvSpPr>
            <a:spLocks noGrp="1"/>
          </p:cNvSpPr>
          <p:nvPr>
            <p:ph idx="1"/>
          </p:nvPr>
        </p:nvSpPr>
        <p:spPr>
          <a:xfrm>
            <a:off x="838200" y="1355271"/>
            <a:ext cx="10515600" cy="5355772"/>
          </a:xfrm>
        </p:spPr>
        <p:txBody>
          <a:bodyPr>
            <a:normAutofit fontScale="92500" lnSpcReduction="10000"/>
          </a:bodyPr>
          <a:lstStyle/>
          <a:p>
            <a:pPr>
              <a:lnSpc>
                <a:spcPct val="100000"/>
              </a:lnSpc>
              <a:spcBef>
                <a:spcPts val="0"/>
              </a:spcBef>
            </a:pPr>
            <a:r>
              <a:rPr lang="en-US" dirty="0" smtClean="0"/>
              <a:t>Full parsing uses the standard four stage system using full paring at every stage.</a:t>
            </a:r>
          </a:p>
          <a:p>
            <a:pPr>
              <a:lnSpc>
                <a:spcPct val="100000"/>
              </a:lnSpc>
              <a:spcBef>
                <a:spcPts val="0"/>
              </a:spcBef>
            </a:pPr>
            <a:r>
              <a:rPr lang="en-US" dirty="0" smtClean="0"/>
              <a:t>Shallow parsing doesn’t have enough information for pruning.</a:t>
            </a:r>
          </a:p>
          <a:p>
            <a:pPr lvl="1">
              <a:lnSpc>
                <a:spcPct val="100000"/>
              </a:lnSpc>
              <a:spcBef>
                <a:spcPts val="0"/>
              </a:spcBef>
            </a:pPr>
            <a:r>
              <a:rPr lang="en-US" dirty="0" smtClean="0"/>
              <a:t>Pruning is replaced by two word based classifiers.</a:t>
            </a:r>
          </a:p>
          <a:p>
            <a:pPr lvl="1">
              <a:lnSpc>
                <a:spcPct val="100000"/>
              </a:lnSpc>
              <a:spcBef>
                <a:spcPts val="0"/>
              </a:spcBef>
            </a:pPr>
            <a:r>
              <a:rPr lang="en-US" dirty="0" smtClean="0"/>
              <a:t>Each classifier classifies if a word is the start or end of an argument.</a:t>
            </a:r>
          </a:p>
          <a:p>
            <a:pPr lvl="1">
              <a:lnSpc>
                <a:spcPct val="100000"/>
              </a:lnSpc>
              <a:spcBef>
                <a:spcPts val="0"/>
              </a:spcBef>
            </a:pPr>
            <a:r>
              <a:rPr lang="en-US" dirty="0" smtClean="0"/>
              <a:t>Shallow parsing is used in the remaining stages</a:t>
            </a:r>
          </a:p>
          <a:p>
            <a:pPr lvl="1">
              <a:lnSpc>
                <a:spcPct val="100000"/>
              </a:lnSpc>
              <a:spcBef>
                <a:spcPts val="0"/>
              </a:spcBef>
            </a:pPr>
            <a:endParaRPr lang="en-US" dirty="0"/>
          </a:p>
          <a:p>
            <a:pPr lvl="1">
              <a:lnSpc>
                <a:spcPct val="100000"/>
              </a:lnSpc>
              <a:spcBef>
                <a:spcPts val="0"/>
              </a:spcBef>
            </a:pPr>
            <a:endParaRPr lang="en-US" dirty="0" smtClean="0"/>
          </a:p>
          <a:p>
            <a:pPr lvl="1">
              <a:lnSpc>
                <a:spcPct val="100000"/>
              </a:lnSpc>
              <a:spcBef>
                <a:spcPts val="0"/>
              </a:spcBef>
            </a:pPr>
            <a:endParaRPr lang="en-US" dirty="0"/>
          </a:p>
          <a:p>
            <a:pPr lvl="1">
              <a:lnSpc>
                <a:spcPct val="100000"/>
              </a:lnSpc>
              <a:spcBef>
                <a:spcPts val="0"/>
              </a:spcBef>
            </a:pPr>
            <a:endParaRPr lang="en-US" dirty="0" smtClean="0"/>
          </a:p>
          <a:p>
            <a:pPr lvl="1">
              <a:lnSpc>
                <a:spcPct val="100000"/>
              </a:lnSpc>
              <a:spcBef>
                <a:spcPts val="0"/>
              </a:spcBef>
            </a:pPr>
            <a:endParaRPr lang="en-US" dirty="0"/>
          </a:p>
          <a:p>
            <a:pPr marL="457200" lvl="1" indent="0">
              <a:lnSpc>
                <a:spcPct val="100000"/>
              </a:lnSpc>
              <a:spcBef>
                <a:spcPts val="0"/>
              </a:spcBef>
              <a:buNone/>
            </a:pPr>
            <a:endParaRPr lang="en-US" dirty="0" smtClean="0"/>
          </a:p>
          <a:p>
            <a:pPr marL="0" indent="0">
              <a:lnSpc>
                <a:spcPct val="100000"/>
              </a:lnSpc>
              <a:spcBef>
                <a:spcPts val="0"/>
              </a:spcBef>
              <a:buNone/>
            </a:pPr>
            <a:endParaRPr lang="en-US" b="1" i="1" dirty="0" smtClean="0"/>
          </a:p>
          <a:p>
            <a:pPr marL="0" indent="0">
              <a:lnSpc>
                <a:spcPct val="100000"/>
              </a:lnSpc>
              <a:spcBef>
                <a:spcPts val="0"/>
              </a:spcBef>
              <a:buNone/>
            </a:pPr>
            <a:r>
              <a:rPr lang="en-US" b="1" i="1" dirty="0" smtClean="0"/>
              <a:t>Conclusion: </a:t>
            </a:r>
            <a:r>
              <a:rPr lang="en-US" dirty="0" smtClean="0"/>
              <a:t>The most crucial contribution of full parsing is in the pruning stage.</a:t>
            </a:r>
            <a:r>
              <a:rPr lang="en-US" b="1" i="1" dirty="0" smtClean="0"/>
              <a:t> </a:t>
            </a:r>
            <a:r>
              <a:rPr lang="en-US" dirty="0" smtClean="0"/>
              <a:t>Parse trees help identify argument candidates, improving later stages.</a:t>
            </a:r>
            <a:endParaRPr lang="en-US" b="1" i="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724" y="3456211"/>
            <a:ext cx="9116783" cy="1991022"/>
          </a:xfrm>
          <a:prstGeom prst="rect">
            <a:avLst/>
          </a:prstGeom>
        </p:spPr>
      </p:pic>
    </p:spTree>
    <p:extLst>
      <p:ext uri="{BB962C8B-B14F-4D97-AF65-F5344CB8AC3E}">
        <p14:creationId xmlns:p14="http://schemas.microsoft.com/office/powerpoint/2010/main" val="1646458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Full parsing vs. shallow parsing</a:t>
            </a:r>
          </a:p>
          <a:p>
            <a:r>
              <a:rPr lang="en-US" dirty="0" smtClean="0"/>
              <a:t>Semantic Role Labeling (SRL)</a:t>
            </a:r>
          </a:p>
          <a:p>
            <a:r>
              <a:rPr lang="en-US" dirty="0" smtClean="0"/>
              <a:t>Architecture of their SRL system</a:t>
            </a:r>
          </a:p>
          <a:p>
            <a:r>
              <a:rPr lang="en-US" dirty="0" smtClean="0"/>
              <a:t>Experimental results comparing full parsing and shallow parsing</a:t>
            </a:r>
          </a:p>
          <a:p>
            <a:r>
              <a:rPr lang="en-US" dirty="0" smtClean="0"/>
              <a:t>Combining </a:t>
            </a:r>
            <a:r>
              <a:rPr lang="en-US" dirty="0" smtClean="0"/>
              <a:t>SRL </a:t>
            </a:r>
            <a:r>
              <a:rPr lang="en-US" dirty="0" smtClean="0"/>
              <a:t>systems with a global inference algorithm</a:t>
            </a:r>
            <a:endParaRPr lang="en-US" dirty="0"/>
          </a:p>
        </p:txBody>
      </p:sp>
    </p:spTree>
    <p:extLst>
      <p:ext uri="{BB962C8B-B14F-4D97-AF65-F5344CB8AC3E}">
        <p14:creationId xmlns:p14="http://schemas.microsoft.com/office/powerpoint/2010/main" val="612171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 of Inference</a:t>
            </a:r>
            <a:endParaRPr lang="en-US" dirty="0"/>
          </a:p>
        </p:txBody>
      </p:sp>
      <p:sp>
        <p:nvSpPr>
          <p:cNvPr id="3" name="Content Placeholder 2"/>
          <p:cNvSpPr>
            <a:spLocks noGrp="1"/>
          </p:cNvSpPr>
          <p:nvPr>
            <p:ph idx="1"/>
          </p:nvPr>
        </p:nvSpPr>
        <p:spPr/>
        <p:txBody>
          <a:bodyPr/>
          <a:lstStyle/>
          <a:p>
            <a:r>
              <a:rPr lang="en-US" dirty="0" smtClean="0"/>
              <a:t>Constraints give an overall precision gain of 1 to 2 percent regardless of full/shallow parsing and gold/auto parsing.</a:t>
            </a:r>
          </a:p>
          <a:p>
            <a:r>
              <a:rPr lang="en-US" dirty="0" smtClean="0"/>
              <a:t>Recall is decreased a little as could be expected by adding constraints.</a:t>
            </a:r>
          </a:p>
          <a:p>
            <a:r>
              <a:rPr lang="en-US" dirty="0" smtClean="0"/>
              <a:t>Overall an F1 gain of about 0.5 to 1 percent.</a:t>
            </a:r>
          </a:p>
          <a:p>
            <a:r>
              <a:rPr lang="en-US" dirty="0" smtClean="0"/>
              <a:t>From previous experiments, it’s clear that parsing quality plays a large role in SRL system performance.</a:t>
            </a:r>
          </a:p>
          <a:p>
            <a:r>
              <a:rPr lang="en-US" dirty="0" smtClean="0"/>
              <a:t>What if we used joint inference to combine multiple SRL systems that are derived using different full parse trees?</a:t>
            </a:r>
            <a:endParaRPr lang="en-US" dirty="0"/>
          </a:p>
        </p:txBody>
      </p:sp>
    </p:spTree>
    <p:extLst>
      <p:ext uri="{BB962C8B-B14F-4D97-AF65-F5344CB8AC3E}">
        <p14:creationId xmlns:p14="http://schemas.microsoft.com/office/powerpoint/2010/main" val="1382172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Inference</a:t>
            </a:r>
            <a:endParaRPr lang="en-US" dirty="0"/>
          </a:p>
        </p:txBody>
      </p:sp>
      <p:sp>
        <p:nvSpPr>
          <p:cNvPr id="3" name="Content Placeholder 2"/>
          <p:cNvSpPr>
            <a:spLocks noGrp="1"/>
          </p:cNvSpPr>
          <p:nvPr>
            <p:ph idx="1"/>
          </p:nvPr>
        </p:nvSpPr>
        <p:spPr/>
        <p:txBody>
          <a:bodyPr/>
          <a:lstStyle/>
          <a:p>
            <a:r>
              <a:rPr lang="en-US" dirty="0" smtClean="0"/>
              <a:t>Syntactic parsing is most important during pruning as errors during this step propagate through the system.</a:t>
            </a:r>
          </a:p>
          <a:p>
            <a:r>
              <a:rPr lang="en-US" dirty="0" smtClean="0"/>
              <a:t>Use two parsers with different outputs, train two separate SRL systems, and combine them during inference.</a:t>
            </a:r>
          </a:p>
          <a:p>
            <a:r>
              <a:rPr lang="en-US" dirty="0" smtClean="0"/>
              <a:t>Collins’ parser (Collins, 1999) </a:t>
            </a:r>
            <a:r>
              <a:rPr lang="mr-IN" dirty="0" smtClean="0"/>
              <a:t>–</a:t>
            </a:r>
            <a:r>
              <a:rPr lang="en-US" dirty="0" smtClean="0"/>
              <a:t> 81.05% recall on candidates.</a:t>
            </a:r>
          </a:p>
          <a:p>
            <a:r>
              <a:rPr lang="en-US" dirty="0" err="1" smtClean="0"/>
              <a:t>Charniak’s</a:t>
            </a:r>
            <a:r>
              <a:rPr lang="en-US" dirty="0" smtClean="0"/>
              <a:t> parser (</a:t>
            </a:r>
            <a:r>
              <a:rPr lang="en-US" dirty="0" err="1" smtClean="0"/>
              <a:t>Charniak</a:t>
            </a:r>
            <a:r>
              <a:rPr lang="en-US" dirty="0" smtClean="0"/>
              <a:t>, 2001) </a:t>
            </a:r>
            <a:r>
              <a:rPr lang="mr-IN" dirty="0" smtClean="0"/>
              <a:t>–</a:t>
            </a:r>
            <a:r>
              <a:rPr lang="en-US" dirty="0" smtClean="0"/>
              <a:t> 86.08% recall on candidates.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70" y="4597406"/>
            <a:ext cx="9675584" cy="2265684"/>
          </a:xfrm>
          <a:prstGeom prst="rect">
            <a:avLst/>
          </a:prstGeom>
        </p:spPr>
      </p:pic>
    </p:spTree>
    <p:extLst>
      <p:ext uri="{BB962C8B-B14F-4D97-AF65-F5344CB8AC3E}">
        <p14:creationId xmlns:p14="http://schemas.microsoft.com/office/powerpoint/2010/main" val="354761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Full syntactic parsing is most important during the pruning stage of the SRL system and gives significant overall performance gains.</a:t>
            </a:r>
          </a:p>
          <a:p>
            <a:r>
              <a:rPr lang="en-US" dirty="0" smtClean="0"/>
              <a:t>Inference is a flexible way to introduce </a:t>
            </a:r>
            <a:r>
              <a:rPr lang="en-US" dirty="0"/>
              <a:t>linguistic and structural </a:t>
            </a:r>
            <a:r>
              <a:rPr lang="en-US" dirty="0" smtClean="0"/>
              <a:t>knowledge to the system.</a:t>
            </a:r>
          </a:p>
          <a:p>
            <a:r>
              <a:rPr lang="en-US" dirty="0" smtClean="0"/>
              <a:t>As well as a way to glue together multiple SRL system as a technique to combat parsing errors and improve performance.</a:t>
            </a:r>
          </a:p>
          <a:p>
            <a:endParaRPr lang="en-US" dirty="0" smtClean="0"/>
          </a:p>
          <a:p>
            <a:endParaRPr lang="en-US" dirty="0"/>
          </a:p>
        </p:txBody>
      </p:sp>
    </p:spTree>
    <p:extLst>
      <p:ext uri="{BB962C8B-B14F-4D97-AF65-F5344CB8AC3E}">
        <p14:creationId xmlns:p14="http://schemas.microsoft.com/office/powerpoint/2010/main" val="1342241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Parsing</a:t>
            </a:r>
            <a:endParaRPr lang="en-US" dirty="0"/>
          </a:p>
        </p:txBody>
      </p:sp>
      <p:sp>
        <p:nvSpPr>
          <p:cNvPr id="3" name="Content Placeholder 2"/>
          <p:cNvSpPr>
            <a:spLocks noGrp="1"/>
          </p:cNvSpPr>
          <p:nvPr>
            <p:ph idx="1"/>
          </p:nvPr>
        </p:nvSpPr>
        <p:spPr>
          <a:xfrm>
            <a:off x="838200" y="1825624"/>
            <a:ext cx="3472543" cy="4459429"/>
          </a:xfrm>
        </p:spPr>
        <p:txBody>
          <a:bodyPr/>
          <a:lstStyle/>
          <a:p>
            <a:r>
              <a:rPr lang="en-US" dirty="0" smtClean="0"/>
              <a:t>Full phrase-structure parse tree as defined in the Penn tree-bank (Marcus et al., 1993) but without trace and functional tags.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131" y="1717534"/>
            <a:ext cx="7384869" cy="4567520"/>
          </a:xfrm>
          <a:prstGeom prst="rect">
            <a:avLst/>
          </a:prstGeom>
        </p:spPr>
      </p:pic>
    </p:spTree>
    <p:extLst>
      <p:ext uri="{BB962C8B-B14F-4D97-AF65-F5344CB8AC3E}">
        <p14:creationId xmlns:p14="http://schemas.microsoft.com/office/powerpoint/2010/main" val="629452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Parsing</a:t>
            </a:r>
            <a:endParaRPr lang="en-US" dirty="0"/>
          </a:p>
        </p:txBody>
      </p:sp>
      <p:sp>
        <p:nvSpPr>
          <p:cNvPr id="3" name="Content Placeholder 2"/>
          <p:cNvSpPr>
            <a:spLocks noGrp="1"/>
          </p:cNvSpPr>
          <p:nvPr>
            <p:ph idx="1"/>
          </p:nvPr>
        </p:nvSpPr>
        <p:spPr/>
        <p:txBody>
          <a:bodyPr/>
          <a:lstStyle/>
          <a:p>
            <a:r>
              <a:rPr lang="en-US" dirty="0" smtClean="0"/>
              <a:t>The full parse tree is reduced to only the chunks and the clause constituents.</a:t>
            </a:r>
          </a:p>
          <a:p>
            <a:r>
              <a:rPr lang="en-US" dirty="0" smtClean="0"/>
              <a:t>Chunk </a:t>
            </a:r>
            <a:r>
              <a:rPr lang="mr-IN" dirty="0" smtClean="0"/>
              <a:t>–</a:t>
            </a:r>
            <a:r>
              <a:rPr lang="en-US" dirty="0" smtClean="0"/>
              <a:t> a phrase containing syntactically related words.</a:t>
            </a:r>
          </a:p>
          <a:p>
            <a:r>
              <a:rPr lang="en-US" dirty="0" smtClean="0"/>
              <a:t>Clause </a:t>
            </a:r>
            <a:r>
              <a:rPr lang="mr-IN" dirty="0" smtClean="0"/>
              <a:t>–</a:t>
            </a:r>
            <a:r>
              <a:rPr lang="en-US" dirty="0" smtClean="0"/>
              <a:t> the clausal constituent as defined by treebank standard.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47" y="4419600"/>
            <a:ext cx="11031706" cy="1892300"/>
          </a:xfrm>
          <a:prstGeom prst="rect">
            <a:avLst/>
          </a:prstGeom>
        </p:spPr>
      </p:pic>
    </p:spTree>
    <p:extLst>
      <p:ext uri="{BB962C8B-B14F-4D97-AF65-F5344CB8AC3E}">
        <p14:creationId xmlns:p14="http://schemas.microsoft.com/office/powerpoint/2010/main" val="1484701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Role </a:t>
            </a:r>
            <a:r>
              <a:rPr lang="en-US" dirty="0"/>
              <a:t>L</a:t>
            </a:r>
            <a:r>
              <a:rPr lang="en-US" dirty="0" smtClean="0"/>
              <a:t>abeling (SRL)</a:t>
            </a:r>
            <a:endParaRPr lang="en-US" dirty="0"/>
          </a:p>
        </p:txBody>
      </p:sp>
      <p:sp>
        <p:nvSpPr>
          <p:cNvPr id="3" name="Content Placeholder 2"/>
          <p:cNvSpPr>
            <a:spLocks noGrp="1"/>
          </p:cNvSpPr>
          <p:nvPr>
            <p:ph idx="1"/>
          </p:nvPr>
        </p:nvSpPr>
        <p:spPr/>
        <p:txBody>
          <a:bodyPr/>
          <a:lstStyle/>
          <a:p>
            <a:pPr marL="0" indent="0">
              <a:buNone/>
            </a:pPr>
            <a:r>
              <a:rPr lang="en-US" dirty="0" smtClean="0"/>
              <a:t>The task of discovering the predicate-argument structure of each predicate in a given input sentence.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13" y="3425705"/>
            <a:ext cx="11111374" cy="575589"/>
          </a:xfrm>
          <a:prstGeom prst="rect">
            <a:avLst/>
          </a:prstGeom>
        </p:spPr>
      </p:pic>
      <p:sp>
        <p:nvSpPr>
          <p:cNvPr id="6" name="TextBox 5"/>
          <p:cNvSpPr txBox="1"/>
          <p:nvPr/>
        </p:nvSpPr>
        <p:spPr>
          <a:xfrm>
            <a:off x="1002792" y="4729819"/>
            <a:ext cx="5361432" cy="1938992"/>
          </a:xfrm>
          <a:prstGeom prst="rect">
            <a:avLst/>
          </a:prstGeom>
          <a:noFill/>
        </p:spPr>
        <p:txBody>
          <a:bodyPr wrap="square" rtlCol="0">
            <a:spAutoFit/>
          </a:bodyPr>
          <a:lstStyle/>
          <a:p>
            <a:r>
              <a:rPr lang="en-US" sz="2400" dirty="0" smtClean="0"/>
              <a:t>A0 </a:t>
            </a:r>
            <a:r>
              <a:rPr lang="mr-IN" sz="2400" dirty="0" smtClean="0"/>
              <a:t>–</a:t>
            </a:r>
            <a:r>
              <a:rPr lang="en-US" sz="2400" dirty="0" smtClean="0"/>
              <a:t> </a:t>
            </a:r>
            <a:r>
              <a:rPr lang="en-US" sz="2400" i="1" dirty="0" smtClean="0"/>
              <a:t>leaver</a:t>
            </a:r>
          </a:p>
          <a:p>
            <a:r>
              <a:rPr lang="en-US" sz="2400" dirty="0" smtClean="0"/>
              <a:t>A1 </a:t>
            </a:r>
            <a:r>
              <a:rPr lang="mr-IN" sz="2400" dirty="0" smtClean="0"/>
              <a:t>–</a:t>
            </a:r>
            <a:r>
              <a:rPr lang="en-US" sz="2400" dirty="0" smtClean="0"/>
              <a:t> </a:t>
            </a:r>
            <a:r>
              <a:rPr lang="en-US" sz="2400" i="1" dirty="0" smtClean="0"/>
              <a:t>thing left</a:t>
            </a:r>
            <a:endParaRPr lang="en-US" sz="2400" dirty="0" smtClean="0"/>
          </a:p>
          <a:p>
            <a:r>
              <a:rPr lang="en-US" sz="2400" dirty="0" smtClean="0"/>
              <a:t>A2 </a:t>
            </a:r>
            <a:r>
              <a:rPr lang="mr-IN" sz="2400" dirty="0" smtClean="0"/>
              <a:t>–</a:t>
            </a:r>
            <a:r>
              <a:rPr lang="en-US" sz="2400" dirty="0" smtClean="0"/>
              <a:t> </a:t>
            </a:r>
            <a:r>
              <a:rPr lang="en-US" sz="2400" i="1" dirty="0" smtClean="0"/>
              <a:t>beneficiary</a:t>
            </a:r>
          </a:p>
          <a:p>
            <a:r>
              <a:rPr lang="en-US" sz="2400" i="1" dirty="0" smtClean="0"/>
              <a:t>AM-LOC </a:t>
            </a:r>
            <a:r>
              <a:rPr lang="mr-IN" sz="2400" i="1" dirty="0" smtClean="0"/>
              <a:t>–</a:t>
            </a:r>
            <a:r>
              <a:rPr lang="en-US" sz="2400" i="1" dirty="0" smtClean="0"/>
              <a:t> location of the action</a:t>
            </a:r>
          </a:p>
          <a:p>
            <a:r>
              <a:rPr lang="en-US" sz="2400" i="1" dirty="0" smtClean="0"/>
              <a:t>V </a:t>
            </a:r>
            <a:r>
              <a:rPr lang="mr-IN" sz="2400" i="1" dirty="0" smtClean="0"/>
              <a:t>–</a:t>
            </a:r>
            <a:r>
              <a:rPr lang="en-US" sz="2400" i="1" dirty="0" smtClean="0"/>
              <a:t> the boundaries of the verb predicate</a:t>
            </a:r>
            <a:endParaRPr lang="en-US" sz="2400" dirty="0" smtClean="0"/>
          </a:p>
        </p:txBody>
      </p:sp>
    </p:spTree>
    <p:extLst>
      <p:ext uri="{BB962C8B-B14F-4D97-AF65-F5344CB8AC3E}">
        <p14:creationId xmlns:p14="http://schemas.microsoft.com/office/powerpoint/2010/main" val="235683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Role Labeling (SRL)</a:t>
            </a:r>
            <a:endParaRPr lang="en-US" dirty="0"/>
          </a:p>
        </p:txBody>
      </p:sp>
      <p:sp>
        <p:nvSpPr>
          <p:cNvPr id="3" name="Content Placeholder 2"/>
          <p:cNvSpPr>
            <a:spLocks noGrp="1"/>
          </p:cNvSpPr>
          <p:nvPr>
            <p:ph idx="1"/>
          </p:nvPr>
        </p:nvSpPr>
        <p:spPr>
          <a:xfrm>
            <a:off x="838200" y="1825624"/>
            <a:ext cx="10515600" cy="4640489"/>
          </a:xfrm>
        </p:spPr>
        <p:txBody>
          <a:bodyPr>
            <a:normAutofit lnSpcReduction="10000"/>
          </a:bodyPr>
          <a:lstStyle/>
          <a:p>
            <a:r>
              <a:rPr lang="en-US" dirty="0" smtClean="0"/>
              <a:t>PropBank is a large human-annotated corpus of verb predicates and their arguments </a:t>
            </a:r>
            <a:r>
              <a:rPr lang="mr-IN" dirty="0" smtClean="0"/>
              <a:t>–</a:t>
            </a:r>
            <a:r>
              <a:rPr lang="en-US" dirty="0" smtClean="0"/>
              <a:t> enabling supervised machine learning techniques.</a:t>
            </a:r>
          </a:p>
          <a:p>
            <a:r>
              <a:rPr lang="en-US" dirty="0" smtClean="0"/>
              <a:t>PropBank </a:t>
            </a:r>
            <a:r>
              <a:rPr lang="en-US" dirty="0" smtClean="0"/>
              <a:t>has six different types of arguments labeled as A0-A5 and AA.</a:t>
            </a:r>
          </a:p>
          <a:p>
            <a:r>
              <a:rPr lang="en-US" dirty="0" smtClean="0"/>
              <a:t>These labels have different semantics for each verb.</a:t>
            </a:r>
          </a:p>
          <a:p>
            <a:r>
              <a:rPr lang="en-US" dirty="0" smtClean="0"/>
              <a:t>There are additionally 13 types of adjuncts labeled as AM-</a:t>
            </a:r>
            <a:r>
              <a:rPr lang="en-US" i="1" dirty="0" err="1" smtClean="0"/>
              <a:t>adj</a:t>
            </a:r>
            <a:endParaRPr lang="en-US" dirty="0" smtClean="0"/>
          </a:p>
          <a:p>
            <a:pPr lvl="1"/>
            <a:r>
              <a:rPr lang="en-US" dirty="0" smtClean="0"/>
              <a:t>We will refer to these as arguments.</a:t>
            </a:r>
          </a:p>
          <a:p>
            <a:r>
              <a:rPr lang="en-US" dirty="0" smtClean="0"/>
              <a:t>Arguments may span over different parts of a sentence.</a:t>
            </a:r>
          </a:p>
          <a:p>
            <a:endParaRPr lang="en-US" dirty="0"/>
          </a:p>
          <a:p>
            <a:r>
              <a:rPr lang="en-US" dirty="0" smtClean="0"/>
              <a:t>They might also be relative pronouns that refers to the actual agent.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9537" y="5112808"/>
            <a:ext cx="8712926" cy="589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0888" y="6143476"/>
            <a:ext cx="8708136" cy="497608"/>
          </a:xfrm>
          <a:prstGeom prst="rect">
            <a:avLst/>
          </a:prstGeom>
        </p:spPr>
      </p:pic>
    </p:spTree>
    <p:extLst>
      <p:ext uri="{BB962C8B-B14F-4D97-AF65-F5344CB8AC3E}">
        <p14:creationId xmlns:p14="http://schemas.microsoft.com/office/powerpoint/2010/main" val="1690726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Role Labeling (SRL)</a:t>
            </a:r>
            <a:endParaRPr lang="en-US" dirty="0"/>
          </a:p>
        </p:txBody>
      </p:sp>
      <p:sp>
        <p:nvSpPr>
          <p:cNvPr id="3" name="Content Placeholder 2"/>
          <p:cNvSpPr>
            <a:spLocks noGrp="1"/>
          </p:cNvSpPr>
          <p:nvPr>
            <p:ph idx="1"/>
          </p:nvPr>
        </p:nvSpPr>
        <p:spPr/>
        <p:txBody>
          <a:bodyPr/>
          <a:lstStyle/>
          <a:p>
            <a:r>
              <a:rPr lang="en-US" dirty="0" smtClean="0"/>
              <a:t>This work focuses only on the verb predicate.</a:t>
            </a:r>
          </a:p>
          <a:p>
            <a:r>
              <a:rPr lang="en-US" dirty="0" smtClean="0"/>
              <a:t>Focus on identifying the boundaries and the labels of the arguments.</a:t>
            </a:r>
          </a:p>
          <a:p>
            <a:r>
              <a:rPr lang="en-US" dirty="0" smtClean="0"/>
              <a:t>Ignoring the verb sense disambiguation problem.</a:t>
            </a:r>
          </a:p>
          <a:p>
            <a:r>
              <a:rPr lang="en-US" dirty="0" smtClean="0"/>
              <a:t>Semantic arguments of the same verb do not </a:t>
            </a:r>
            <a:r>
              <a:rPr lang="en-US" i="1" dirty="0" smtClean="0"/>
              <a:t>overlap.</a:t>
            </a:r>
          </a:p>
          <a:p>
            <a:pPr lvl="1"/>
            <a:r>
              <a:rPr lang="en-US" i="1" dirty="0" smtClean="0"/>
              <a:t>Overlapping </a:t>
            </a:r>
            <a:r>
              <a:rPr lang="en-US" dirty="0" smtClean="0"/>
              <a:t>is defined as arguments sharing some of their parts</a:t>
            </a:r>
            <a:r>
              <a:rPr lang="en-US" dirty="0" smtClean="0"/>
              <a:t>.</a:t>
            </a:r>
          </a:p>
        </p:txBody>
      </p:sp>
    </p:spTree>
    <p:extLst>
      <p:ext uri="{BB962C8B-B14F-4D97-AF65-F5344CB8AC3E}">
        <p14:creationId xmlns:p14="http://schemas.microsoft.com/office/powerpoint/2010/main" val="178862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Systems rely heavily on full syntactic parse trees which are still far from perfect.</a:t>
            </a:r>
          </a:p>
          <a:p>
            <a:r>
              <a:rPr lang="en-US" dirty="0" smtClean="0"/>
              <a:t>Shallow parsing techniques (chunkers and clausers), while providing less information, tend to be more robust.</a:t>
            </a:r>
          </a:p>
          <a:p>
            <a:r>
              <a:rPr lang="en-US" dirty="0" smtClean="0"/>
              <a:t>SRL systems consist of many stages that use parsing </a:t>
            </a:r>
            <a:r>
              <a:rPr lang="mr-IN" dirty="0" smtClean="0"/>
              <a:t>–</a:t>
            </a:r>
            <a:r>
              <a:rPr lang="en-US" dirty="0" smtClean="0"/>
              <a:t> it’s unclear where syntactic information helps the most.</a:t>
            </a:r>
            <a:endParaRPr lang="en-US" dirty="0"/>
          </a:p>
        </p:txBody>
      </p:sp>
    </p:spTree>
    <p:extLst>
      <p:ext uri="{BB962C8B-B14F-4D97-AF65-F5344CB8AC3E}">
        <p14:creationId xmlns:p14="http://schemas.microsoft.com/office/powerpoint/2010/main" val="1703122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SRL System Architecture</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Pruning</a:t>
            </a:r>
          </a:p>
          <a:p>
            <a:pPr marL="514350" indent="-514350">
              <a:buFont typeface="+mj-lt"/>
              <a:buAutoNum type="arabicPeriod"/>
            </a:pPr>
            <a:r>
              <a:rPr lang="en-US" dirty="0" smtClean="0"/>
              <a:t>Argument Identification</a:t>
            </a:r>
          </a:p>
          <a:p>
            <a:pPr marL="514350" indent="-514350">
              <a:buFont typeface="+mj-lt"/>
              <a:buAutoNum type="arabicPeriod"/>
            </a:pPr>
            <a:r>
              <a:rPr lang="en-US" dirty="0" smtClean="0"/>
              <a:t>Argument Classification</a:t>
            </a:r>
          </a:p>
          <a:p>
            <a:pPr marL="514350" indent="-514350">
              <a:buFont typeface="+mj-lt"/>
              <a:buAutoNum type="arabicPeriod"/>
            </a:pPr>
            <a:r>
              <a:rPr lang="en-US" dirty="0" smtClean="0"/>
              <a:t>Inference</a:t>
            </a:r>
          </a:p>
          <a:p>
            <a:pPr marL="514350" indent="-514350">
              <a:buFont typeface="+mj-lt"/>
              <a:buAutoNum type="arabicPeriod"/>
            </a:pPr>
            <a:endParaRPr lang="en-US" dirty="0" smtClean="0"/>
          </a:p>
          <a:p>
            <a:r>
              <a:rPr lang="en-US" dirty="0" smtClean="0"/>
              <a:t>The goal of pruning and argument identification is to identify argument candidates for a given verb predicate.</a:t>
            </a:r>
            <a:endParaRPr lang="en-US" dirty="0"/>
          </a:p>
          <a:p>
            <a:r>
              <a:rPr lang="en-US" dirty="0" smtClean="0"/>
              <a:t>In the first three stages, decisions are independently made for each argument.</a:t>
            </a:r>
            <a:endParaRPr lang="en-US" dirty="0"/>
          </a:p>
          <a:p>
            <a:r>
              <a:rPr lang="en-US" dirty="0" smtClean="0"/>
              <a:t>The final stage uses argument classifications along with linguistic and structural constraints in order to make global predictions.</a:t>
            </a:r>
            <a:endParaRPr lang="en-US" dirty="0"/>
          </a:p>
        </p:txBody>
      </p:sp>
    </p:spTree>
    <p:extLst>
      <p:ext uri="{BB962C8B-B14F-4D97-AF65-F5344CB8AC3E}">
        <p14:creationId xmlns:p14="http://schemas.microsoft.com/office/powerpoint/2010/main" val="618899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2914</TotalTime>
  <Words>1584</Words>
  <Application>Microsoft Macintosh PowerPoint</Application>
  <PresentationFormat>Widescreen</PresentationFormat>
  <Paragraphs>169</Paragraphs>
  <Slides>22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Calibri Light</vt:lpstr>
      <vt:lpstr>Mangal</vt:lpstr>
      <vt:lpstr>Arial</vt:lpstr>
      <vt:lpstr>Office Theme</vt:lpstr>
      <vt:lpstr>The Importance of Syntactic Parsing and Inference in Semantic Role Labeling</vt:lpstr>
      <vt:lpstr>Outline</vt:lpstr>
      <vt:lpstr>Full Parsing</vt:lpstr>
      <vt:lpstr>Shallow Parsing</vt:lpstr>
      <vt:lpstr>Semantic Role Labeling (SRL)</vt:lpstr>
      <vt:lpstr>Semantic Role Labeling (SRL)</vt:lpstr>
      <vt:lpstr>Semantic Role Labeling (SRL)</vt:lpstr>
      <vt:lpstr>Motivation</vt:lpstr>
      <vt:lpstr>SRL System Architecture</vt:lpstr>
      <vt:lpstr>Pruning – Full Parse Tree</vt:lpstr>
      <vt:lpstr>Pruning – Shallow Parse</vt:lpstr>
      <vt:lpstr>Argument Identification</vt:lpstr>
      <vt:lpstr>Argument Classification </vt:lpstr>
      <vt:lpstr>Inference</vt:lpstr>
      <vt:lpstr>Constraints</vt:lpstr>
      <vt:lpstr>Experiments</vt:lpstr>
      <vt:lpstr>Experiments - Argument Classification</vt:lpstr>
      <vt:lpstr>Experiments – Argument Identification</vt:lpstr>
      <vt:lpstr>Experiments - Pruning</vt:lpstr>
      <vt:lpstr>The Effect of Inference</vt:lpstr>
      <vt:lpstr>Joint Inference</vt:lpstr>
      <vt:lpstr>Conclusion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Jake Pitkin</dc:creator>
  <cp:lastModifiedBy>Jake Pitkin</cp:lastModifiedBy>
  <cp:revision>36</cp:revision>
  <dcterms:created xsi:type="dcterms:W3CDTF">2017-03-06T18:51:54Z</dcterms:created>
  <dcterms:modified xsi:type="dcterms:W3CDTF">2017-03-27T18:38:16Z</dcterms:modified>
</cp:coreProperties>
</file>