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0" r:id="rId2"/>
    <p:sldId id="338" r:id="rId3"/>
    <p:sldId id="391" r:id="rId4"/>
    <p:sldId id="397" r:id="rId5"/>
    <p:sldId id="393" r:id="rId6"/>
    <p:sldId id="394" r:id="rId7"/>
    <p:sldId id="384" r:id="rId8"/>
    <p:sldId id="385" r:id="rId9"/>
    <p:sldId id="399" r:id="rId10"/>
    <p:sldId id="386" r:id="rId11"/>
    <p:sldId id="38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8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20"/>
  </p:normalViewPr>
  <p:slideViewPr>
    <p:cSldViewPr snapToGrid="0">
      <p:cViewPr varScale="1">
        <p:scale>
          <a:sx n="114" d="100"/>
          <a:sy n="114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0DDB9-C173-FF46-B300-64C43E37CA62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9C96-E124-544F-9C98-2EE21FA082A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87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																																																														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9C96-E124-544F-9C98-2EE21FA082A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631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 err="1"/>
              <a:t>분정도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7EFF-8B30-4491-88FA-564A90EA08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부분 짧게 언급하고</a:t>
            </a:r>
            <a:r>
              <a:rPr lang="en-US" altLang="ko-KR" dirty="0"/>
              <a:t>.</a:t>
            </a:r>
            <a:r>
              <a:rPr lang="ko-KR" altLang="en-US" dirty="0"/>
              <a:t> 가중치 최소 패스 수를 둬 전술적 의미가 없는 </a:t>
            </a:r>
            <a:r>
              <a:rPr lang="en-US" altLang="ko-KR" dirty="0"/>
              <a:t>1</a:t>
            </a:r>
            <a:r>
              <a:rPr lang="ko-KR" altLang="en-US" dirty="0" err="1"/>
              <a:t>개짜리</a:t>
            </a:r>
            <a:r>
              <a:rPr lang="ko-KR" altLang="en-US" dirty="0"/>
              <a:t> 패스 </a:t>
            </a:r>
            <a:r>
              <a:rPr lang="ko-KR" altLang="en-US" dirty="0" err="1"/>
              <a:t>엣지를</a:t>
            </a:r>
            <a:r>
              <a:rPr lang="ko-KR" altLang="en-US" dirty="0"/>
              <a:t> 전부 없앰</a:t>
            </a:r>
            <a:r>
              <a:rPr lang="en-US" altLang="ko-KR" dirty="0"/>
              <a:t>.</a:t>
            </a:r>
            <a:r>
              <a:rPr lang="ko-KR" altLang="en-US" dirty="0"/>
              <a:t> 나머지 지표들은 홈 원정이 각각 어느정도 득점을 하고 어떤 플레이스타일을 가져가는지에 대한 지표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7EFF-8B30-4491-88FA-564A90EA08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9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9C96-E124-544F-9C98-2EE21FA082A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439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여기를 좀 자세하게 설명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분정도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7EFF-8B30-4491-88FA-564A90EA08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73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여기를 </a:t>
            </a:r>
            <a:r>
              <a:rPr lang="en-US" altLang="ko-KR" dirty="0"/>
              <a:t>30</a:t>
            </a:r>
            <a:r>
              <a:rPr lang="ko-KR" altLang="en-US" dirty="0"/>
              <a:t>초 정도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A7EFF-8B30-4491-88FA-564A90EA08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133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9C96-E124-544F-9C98-2EE21FA082A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논문에서 분석한 </a:t>
            </a:r>
            <a:r>
              <a:rPr kumimoji="1" lang="en-US" altLang="ko-KR" dirty="0"/>
              <a:t>3000</a:t>
            </a:r>
            <a:r>
              <a:rPr kumimoji="1" lang="ko-KR" altLang="en-US" dirty="0"/>
              <a:t>경기 데이터와 랜덤네트워크에서는 </a:t>
            </a:r>
            <a:r>
              <a:rPr kumimoji="1" lang="en-US" altLang="ko-KR" dirty="0"/>
              <a:t>12,14,74,6</a:t>
            </a:r>
            <a:r>
              <a:rPr kumimoji="1" lang="ko-KR" altLang="en-US" dirty="0"/>
              <a:t> </a:t>
            </a:r>
            <a:r>
              <a:rPr kumimoji="1" lang="en-US" altLang="ko-KR" dirty="0"/>
              <a:t>&gt;&gt;&gt;110.38,238</a:t>
            </a:r>
            <a:r>
              <a:rPr kumimoji="1" lang="ko-KR" altLang="en-US" dirty="0"/>
              <a:t>이 보였고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제가 최근 잉글랜드 리그의 평균 </a:t>
            </a:r>
            <a:r>
              <a:rPr kumimoji="1" lang="ko-KR" altLang="en-US" dirty="0" err="1"/>
              <a:t>패스수나</a:t>
            </a:r>
            <a:r>
              <a:rPr kumimoji="1" lang="ko-KR" altLang="en-US" dirty="0"/>
              <a:t> 득점수를 </a:t>
            </a:r>
            <a:r>
              <a:rPr kumimoji="1" lang="ko-KR" altLang="en-US" dirty="0" err="1"/>
              <a:t>기반으로한</a:t>
            </a:r>
            <a:r>
              <a:rPr kumimoji="1" lang="ko-KR" altLang="en-US" dirty="0"/>
              <a:t> 랜덤네트워크를 </a:t>
            </a:r>
            <a:r>
              <a:rPr kumimoji="1" lang="ko-KR" altLang="en-US" dirty="0" err="1"/>
              <a:t>만들었을때</a:t>
            </a:r>
            <a:r>
              <a:rPr kumimoji="1" lang="ko-KR" altLang="en-US" dirty="0"/>
              <a:t> 거의 비슷하게 나타났습니다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직접 분석한 한경기 데이터는 오히려 아예 다르게 보였고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r>
              <a:rPr kumimoji="1" lang="ko-KR" altLang="en-US" dirty="0"/>
              <a:t>이는 표본의 한계성을 보여줍니다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9C96-E124-544F-9C98-2EE21FA082A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4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그리하여 최종 </a:t>
            </a:r>
            <a:r>
              <a:rPr kumimoji="1" lang="en-US" altLang="ko-KR" dirty="0"/>
              <a:t>3</a:t>
            </a:r>
            <a:r>
              <a:rPr kumimoji="1" lang="ko-KR" altLang="en-US" dirty="0"/>
              <a:t>모티프를 스캔한 결과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좋은구조와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안좋은</a:t>
            </a:r>
            <a:r>
              <a:rPr kumimoji="1" lang="ko-KR" altLang="en-US" dirty="0"/>
              <a:t> 구조를 반반 </a:t>
            </a:r>
            <a:r>
              <a:rPr kumimoji="1" lang="ko-KR" altLang="en-US" dirty="0" err="1"/>
              <a:t>나눠가졌습니다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ko-KR" altLang="en-US" dirty="0"/>
              <a:t>세부 지표는 맨시티가 압도적으로 보이지만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좋은 모티프와 </a:t>
            </a:r>
            <a:r>
              <a:rPr kumimoji="1" lang="ko-KR" altLang="en-US" dirty="0" err="1"/>
              <a:t>안좋은</a:t>
            </a:r>
            <a:r>
              <a:rPr kumimoji="1" lang="ko-KR" altLang="en-US" dirty="0"/>
              <a:t> 모티프가 거의 차이가 없었고 이는 공격 기회가 많지만 제대로 살리지 못하고 답답한 경기를 했다는 것을 의미합니다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첼시는 그에 반해 좋은 모티프가 압도적으로 많고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이는 적은 기회를 잘 살렸다고 추론할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그렇다면 실제 데이터와 비교해볼까요</a:t>
            </a:r>
            <a:r>
              <a:rPr kumimoji="1" lang="en-US" altLang="ko-KR" dirty="0"/>
              <a:t>?</a:t>
            </a:r>
            <a:r>
              <a:rPr kumimoji="1" lang="ko-KR" altLang="en-US" dirty="0"/>
              <a:t> 실제로도 맨시티는 압도적인 지표에 반해 유효슈팅수가 오히려 첼시보다 적으며 비효율적인 경기력을 펼쳤습니다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39C96-E124-544F-9C98-2EE21FA082A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040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85C3C-15C3-32FB-DE42-204D03027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6FA9DF-544D-018F-DD7F-0467B17D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4EDAA-898C-516F-809E-DBDA3CEA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FFDCA-4B8F-1096-20CA-D95160B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D7216B-CF33-06F1-ADA9-939127C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784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E226F-CF30-C6A2-B023-F7E33331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B8AE2-79E6-78FC-493B-89D9D0AC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D5FA8-841C-9F17-8736-E5F5A8F1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F1993-42A1-2117-C97C-72A23BB3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4927C-965A-5A9F-1BF1-74B42410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1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5814E-F0AB-83D2-064F-AF441B81F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121F4-ACB4-37D7-1B0A-AEE9E37D9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BACCB-6CD3-4C55-3AEE-AF4FAB19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314D3F-FC06-048E-C72E-1519196A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63C2D-09AF-F384-B1FA-45018E3D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07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A4448-BE0E-66E8-A6A3-4D12CB6C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0991F-FF5A-1C73-B237-CD1F82BF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D0696-3008-7AA7-67D9-1BBA4D72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29E98-CA90-F7E6-AF0E-DB9174B6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E95CE-88DC-A145-0229-9942F645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801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D734E-60AF-71AE-9B95-D3F4509E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FFD04C-BFFB-6064-37E4-6B0CB7207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C2E2D8-53FB-D33C-4987-5E27E7FA5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B4BB3B-0242-D073-67F3-477D6F13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1EEB0-C017-2F2E-3937-F52823D8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62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6438E-FCE0-2D3A-3AF4-C5309DE8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7E471-9D5B-2D40-D0EF-E6F18B56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7D66AB-96FE-807A-2BF8-858C79A0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D122BA-0940-DD5A-F923-BE738E54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8AB20-A831-0B4D-16D0-B41303AC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50392-69D2-4CF0-A2BB-49E29E8D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99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A2F8-7D2C-DAC2-A30F-83C34814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53518-7E9B-BE02-3849-C0B8FC25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2BD86-333F-F018-35AF-E88F899E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B662CA-0D1D-3D8A-3203-EA0FEFFDB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DB1FB2-D8A1-3DF2-73D1-95765CCAA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E1C61-FD6E-3C9A-F499-F4274CAF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EDB55-510C-C6B2-D581-13FBFF91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3C24B4-26D5-DC28-F0F9-BD42182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11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1E074-C34C-CA2C-3087-24F6711F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88222A-11D5-F545-CA21-95F1B524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E86C22-30F9-1675-5052-20751B46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DEA69E-C62A-493D-15C2-63800797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870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7ED22C-FB47-6C2D-5489-4F00FCD1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C95991-53A3-442D-F523-15306757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A586D-12BB-3EC3-BD64-285D401F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1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D31D-DEAA-B746-1B51-7C80DA5B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87E39-B1BF-3A33-E312-A112767B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55DA0B-ED5B-B188-299C-41A90A4E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4AF2C-A97A-E3A5-DDD0-2B2055A2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1F876-8D70-559F-8428-527728AE9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53425C-B241-6479-9C53-2896B82C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39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DE41-C550-6723-048F-A98FC5B2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B5A24E-D5B5-6EE0-C9CC-FB67717A1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6924D-4410-145D-F406-2F20075C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FEC31-2078-8A79-05BC-A330789A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C55C8-EFE1-ACC9-E34D-A76F52E0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1DD41-B142-8467-00E1-F18D2EEF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10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009C0-AA33-33DF-EA63-FA04BC13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B92602-D6B8-B808-9BC6-433BBAE4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DB200-E624-CF72-59B1-37E6D0531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C432E-CD86-B84E-A224-E768A0E43C2B}" type="datetimeFigureOut">
              <a:rPr kumimoji="1" lang="ko-KR" altLang="en-US" smtClean="0"/>
              <a:t>2024. 12. 16.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F973E-0430-1456-9540-43157098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F00DA-EA49-9F73-A95F-6D095785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C3A4C-A51C-F544-91D8-F40648903B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02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8AA6FF-9BA8-9414-DF3E-AE19ABA12867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55D8578-CB0B-1E6A-1257-7A9516247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7199"/>
            <a:ext cx="12191998" cy="150894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8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Motif analysis and passing behavior in football passing networks</a:t>
            </a:r>
            <a:endParaRPr lang="ko-KR" altLang="en-US" sz="28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8265168-363E-E13D-24FE-01A88F328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00" y="3598816"/>
            <a:ext cx="5193782" cy="783773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Statistical Mechanics 2 : Final Project </a:t>
            </a:r>
            <a:endParaRPr lang="ko-KR" altLang="en-US" sz="20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94C9582F-8CC5-AB1E-684F-0335985D108A}"/>
              </a:ext>
            </a:extLst>
          </p:cNvPr>
          <p:cNvSpPr txBox="1">
            <a:spLocks/>
          </p:cNvSpPr>
          <p:nvPr/>
        </p:nvSpPr>
        <p:spPr>
          <a:xfrm>
            <a:off x="8521700" y="5171480"/>
            <a:ext cx="3296654" cy="6786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물리학과 </a:t>
            </a:r>
            <a:r>
              <a:rPr lang="en-US" altLang="ko-KR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/</a:t>
            </a:r>
            <a:r>
              <a:rPr lang="ko-KR" altLang="en-US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12224235</a:t>
            </a:r>
            <a:r>
              <a:rPr lang="ko-KR" altLang="en-US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/</a:t>
            </a:r>
            <a:r>
              <a:rPr lang="ko-KR" altLang="en-US" sz="16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박준서</a:t>
            </a:r>
            <a:endParaRPr lang="en-US" altLang="ko-KR" sz="16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290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60"/>
    </mc:Choice>
    <mc:Fallback>
      <p:transition spd="slow" advTm="836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Network Motif Analysis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pic>
        <p:nvPicPr>
          <p:cNvPr id="6" name="그림 5" descr="텍스트, 스크린샷, 번호, 도표이(가) 표시된 사진&#10;&#10;자동 생성된 설명">
            <a:extLst>
              <a:ext uri="{FF2B5EF4-FFF2-40B4-BE49-F238E27FC236}">
                <a16:creationId xmlns:a16="http://schemas.microsoft.com/office/drawing/2014/main" id="{E2295362-7298-60FA-CF3E-BE72C765E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05988"/>
            <a:ext cx="6838933" cy="56520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E8EB570-AD08-2B93-CFAA-3FCFD96A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932" y="1592540"/>
            <a:ext cx="3646341" cy="2734756"/>
          </a:xfrm>
          <a:prstGeom prst="rect">
            <a:avLst/>
          </a:prstGeom>
          <a:ln>
            <a:solidFill>
              <a:srgbClr val="50586C"/>
            </a:solidFill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96C48D-0A9A-A3D9-88C4-712C0D1B09E9}"/>
              </a:ext>
            </a:extLst>
          </p:cNvPr>
          <p:cNvGrpSpPr/>
          <p:nvPr/>
        </p:nvGrpSpPr>
        <p:grpSpPr>
          <a:xfrm>
            <a:off x="5069887" y="1655805"/>
            <a:ext cx="2853385" cy="780166"/>
            <a:chOff x="5069887" y="1655805"/>
            <a:chExt cx="2853385" cy="780166"/>
          </a:xfrm>
        </p:grpSpPr>
        <p:sp>
          <p:nvSpPr>
            <p:cNvPr id="10" name="왼쪽 화살표[L] 9">
              <a:extLst>
                <a:ext uri="{FF2B5EF4-FFF2-40B4-BE49-F238E27FC236}">
                  <a16:creationId xmlns:a16="http://schemas.microsoft.com/office/drawing/2014/main" id="{9B4E3EEA-7D13-0935-A86B-82448C2D3CA4}"/>
                </a:ext>
              </a:extLst>
            </p:cNvPr>
            <p:cNvSpPr/>
            <p:nvPr/>
          </p:nvSpPr>
          <p:spPr>
            <a:xfrm>
              <a:off x="7058299" y="2205198"/>
              <a:ext cx="864973" cy="197708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8034F51A-CFD9-8D18-BE95-38622EA426A4}"/>
                </a:ext>
              </a:extLst>
            </p:cNvPr>
            <p:cNvSpPr/>
            <p:nvPr/>
          </p:nvSpPr>
          <p:spPr>
            <a:xfrm>
              <a:off x="7058298" y="1743136"/>
              <a:ext cx="864973" cy="197708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E806C5-AB10-0708-869A-E95AB232EB21}"/>
                </a:ext>
              </a:extLst>
            </p:cNvPr>
            <p:cNvSpPr/>
            <p:nvPr/>
          </p:nvSpPr>
          <p:spPr>
            <a:xfrm>
              <a:off x="5069887" y="1655805"/>
              <a:ext cx="1728662" cy="3904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62BC76-EE98-50A7-72F9-B132B69BC1CB}"/>
                </a:ext>
              </a:extLst>
            </p:cNvPr>
            <p:cNvSpPr/>
            <p:nvPr/>
          </p:nvSpPr>
          <p:spPr>
            <a:xfrm>
              <a:off x="5076817" y="2045483"/>
              <a:ext cx="1728662" cy="3904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8C51C-B56E-BDE4-77EA-3CDAF455E0FA}"/>
              </a:ext>
            </a:extLst>
          </p:cNvPr>
          <p:cNvGrpSpPr/>
          <p:nvPr/>
        </p:nvGrpSpPr>
        <p:grpSpPr>
          <a:xfrm>
            <a:off x="3444865" y="4027743"/>
            <a:ext cx="4478407" cy="1176709"/>
            <a:chOff x="3444865" y="4027743"/>
            <a:chExt cx="4478407" cy="1176709"/>
          </a:xfrm>
        </p:grpSpPr>
        <p:sp>
          <p:nvSpPr>
            <p:cNvPr id="8" name="왼쪽 화살표[L] 7">
              <a:extLst>
                <a:ext uri="{FF2B5EF4-FFF2-40B4-BE49-F238E27FC236}">
                  <a16:creationId xmlns:a16="http://schemas.microsoft.com/office/drawing/2014/main" id="{A80503D4-2D88-B0A8-653D-A10ADF58EB50}"/>
                </a:ext>
              </a:extLst>
            </p:cNvPr>
            <p:cNvSpPr/>
            <p:nvPr/>
          </p:nvSpPr>
          <p:spPr>
            <a:xfrm>
              <a:off x="7058299" y="4129588"/>
              <a:ext cx="864973" cy="197708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왼쪽 화살표[L] 10">
              <a:extLst>
                <a:ext uri="{FF2B5EF4-FFF2-40B4-BE49-F238E27FC236}">
                  <a16:creationId xmlns:a16="http://schemas.microsoft.com/office/drawing/2014/main" id="{E9DBA9B8-4FDD-F6DF-BD6E-4AA6EEC11538}"/>
                </a:ext>
              </a:extLst>
            </p:cNvPr>
            <p:cNvSpPr/>
            <p:nvPr/>
          </p:nvSpPr>
          <p:spPr>
            <a:xfrm>
              <a:off x="7054943" y="4883108"/>
              <a:ext cx="864973" cy="197708"/>
            </a:xfrm>
            <a:prstGeom prst="lef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E294F5-A401-CAD8-3A84-14E6B6AAC56B}"/>
                </a:ext>
              </a:extLst>
            </p:cNvPr>
            <p:cNvSpPr/>
            <p:nvPr/>
          </p:nvSpPr>
          <p:spPr>
            <a:xfrm>
              <a:off x="3456536" y="4813964"/>
              <a:ext cx="1643449" cy="3904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AC5AC0-2425-CC19-AB32-43A045D96BF6}"/>
                </a:ext>
              </a:extLst>
            </p:cNvPr>
            <p:cNvSpPr/>
            <p:nvPr/>
          </p:nvSpPr>
          <p:spPr>
            <a:xfrm>
              <a:off x="3444865" y="4027743"/>
              <a:ext cx="1643449" cy="39048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C27A6B0-0121-B145-A54C-219AE4861985}"/>
              </a:ext>
            </a:extLst>
          </p:cNvPr>
          <p:cNvGrpSpPr/>
          <p:nvPr/>
        </p:nvGrpSpPr>
        <p:grpSpPr>
          <a:xfrm>
            <a:off x="3444179" y="5583279"/>
            <a:ext cx="4503807" cy="1197632"/>
            <a:chOff x="3444179" y="5583279"/>
            <a:chExt cx="4503807" cy="1197632"/>
          </a:xfrm>
        </p:grpSpPr>
        <p:sp>
          <p:nvSpPr>
            <p:cNvPr id="7" name="왼쪽 화살표[L] 6">
              <a:extLst>
                <a:ext uri="{FF2B5EF4-FFF2-40B4-BE49-F238E27FC236}">
                  <a16:creationId xmlns:a16="http://schemas.microsoft.com/office/drawing/2014/main" id="{A869725F-A269-2C0E-D413-CC943FED5FA2}"/>
                </a:ext>
              </a:extLst>
            </p:cNvPr>
            <p:cNvSpPr/>
            <p:nvPr/>
          </p:nvSpPr>
          <p:spPr>
            <a:xfrm>
              <a:off x="7083013" y="6486813"/>
              <a:ext cx="864973" cy="197708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왼쪽 화살표[L] 8">
              <a:extLst>
                <a:ext uri="{FF2B5EF4-FFF2-40B4-BE49-F238E27FC236}">
                  <a16:creationId xmlns:a16="http://schemas.microsoft.com/office/drawing/2014/main" id="{0069546E-ED50-2524-1B79-6E696C82363F}"/>
                </a:ext>
              </a:extLst>
            </p:cNvPr>
            <p:cNvSpPr/>
            <p:nvPr/>
          </p:nvSpPr>
          <p:spPr>
            <a:xfrm>
              <a:off x="7054944" y="5745650"/>
              <a:ext cx="864973" cy="197708"/>
            </a:xfrm>
            <a:prstGeom prst="lef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DF846F7-F3E2-76B0-338A-37A5472D40B0}"/>
                </a:ext>
              </a:extLst>
            </p:cNvPr>
            <p:cNvSpPr/>
            <p:nvPr/>
          </p:nvSpPr>
          <p:spPr>
            <a:xfrm>
              <a:off x="5113585" y="5583279"/>
              <a:ext cx="1643449" cy="3904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4EFF310-F2F4-FE18-F968-1AC39DA8A821}"/>
                </a:ext>
              </a:extLst>
            </p:cNvPr>
            <p:cNvSpPr/>
            <p:nvPr/>
          </p:nvSpPr>
          <p:spPr>
            <a:xfrm>
              <a:off x="3444179" y="6390423"/>
              <a:ext cx="1643449" cy="3904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BF6C0566-B390-AB8D-773C-4944CA4F876A}"/>
              </a:ext>
            </a:extLst>
          </p:cNvPr>
          <p:cNvSpPr/>
          <p:nvPr/>
        </p:nvSpPr>
        <p:spPr>
          <a:xfrm>
            <a:off x="8295931" y="3019057"/>
            <a:ext cx="773680" cy="1308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4F81F7-E856-1956-CBC4-2E9AA0B2D850}"/>
              </a:ext>
            </a:extLst>
          </p:cNvPr>
          <p:cNvSpPr/>
          <p:nvPr/>
        </p:nvSpPr>
        <p:spPr>
          <a:xfrm>
            <a:off x="11168593" y="3019058"/>
            <a:ext cx="773680" cy="880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6D7DB-7AE4-3AD6-87FA-529FB2057B76}"/>
              </a:ext>
            </a:extLst>
          </p:cNvPr>
          <p:cNvSpPr txBox="1"/>
          <p:nvPr/>
        </p:nvSpPr>
        <p:spPr>
          <a:xfrm>
            <a:off x="8295931" y="4472587"/>
            <a:ext cx="373859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맨시티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ea typeface="Hancom Sans Light" panose="020B0300000000000000" pitchFamily="34" charset="-127"/>
            </a:endParaRPr>
          </a:p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(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모티프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206,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패스 성공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688/783)</a:t>
            </a:r>
            <a:endParaRPr kumimoji="1" lang="en-US" altLang="ko-KR" sz="1600" b="1" dirty="0">
              <a:solidFill>
                <a:schemeClr val="bg2">
                  <a:lumMod val="50000"/>
                </a:schemeClr>
              </a:solidFill>
              <a:ea typeface="Hancom Sans Light" panose="020B0300000000000000" pitchFamily="34" charset="-127"/>
            </a:endParaRPr>
          </a:p>
          <a:p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좋은 모티프 비율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dirty="0">
                <a:solidFill>
                  <a:srgbClr val="0070C0"/>
                </a:solidFill>
                <a:ea typeface="Hancom Sans Light" panose="020B0300000000000000" pitchFamily="34" charset="-127"/>
              </a:rPr>
              <a:t>46.60%</a:t>
            </a:r>
          </a:p>
          <a:p>
            <a:r>
              <a:rPr kumimoji="1" lang="ko-KR" altLang="en-US" sz="1600" dirty="0" err="1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안좋은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모티프 비율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  <a:ea typeface="Hancom Sans Light" panose="020B0300000000000000" pitchFamily="34" charset="-127"/>
              </a:rPr>
              <a:t>31.55%</a:t>
            </a:r>
          </a:p>
          <a:p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endParaRPr kumimoji="1" lang="en-US" altLang="ko-KR" sz="1600" dirty="0">
              <a:solidFill>
                <a:schemeClr val="bg2">
                  <a:lumMod val="50000"/>
                </a:schemeClr>
              </a:solidFill>
              <a:ea typeface="Hancom Sans Light" panose="020B0300000000000000" pitchFamily="34" charset="-127"/>
            </a:endParaRPr>
          </a:p>
          <a:p>
            <a:r>
              <a:rPr kumimoji="1"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첼시 </a:t>
            </a:r>
            <a:endParaRPr kumimoji="1" lang="en-US" altLang="ko-KR" sz="1600" b="1" dirty="0">
              <a:solidFill>
                <a:schemeClr val="bg2">
                  <a:lumMod val="50000"/>
                </a:schemeClr>
              </a:solidFill>
              <a:ea typeface="Hancom Sans Light" panose="020B0300000000000000" pitchFamily="34" charset="-127"/>
            </a:endParaRPr>
          </a:p>
          <a:p>
            <a:r>
              <a:rPr kumimoji="1"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(</a:t>
            </a:r>
            <a:r>
              <a:rPr kumimoji="1"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모티프 </a:t>
            </a:r>
            <a:r>
              <a:rPr kumimoji="1"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144,</a:t>
            </a:r>
            <a:r>
              <a:rPr kumimoji="1"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패스 성공 </a:t>
            </a:r>
            <a:r>
              <a:rPr kumimoji="1"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b="1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264/331)</a:t>
            </a:r>
          </a:p>
          <a:p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좋은 모티프 비율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dirty="0">
                <a:solidFill>
                  <a:srgbClr val="0070C0"/>
                </a:solidFill>
                <a:ea typeface="Hancom Sans Light" panose="020B0300000000000000" pitchFamily="34" charset="-127"/>
              </a:rPr>
              <a:t>48.61%</a:t>
            </a:r>
          </a:p>
          <a:p>
            <a:r>
              <a:rPr kumimoji="1" lang="ko-KR" altLang="en-US" sz="1600" dirty="0" err="1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안좋은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모티프 비율 </a:t>
            </a:r>
            <a:r>
              <a:rPr kumimoji="1" lang="en-US" altLang="ko-KR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:</a:t>
            </a:r>
            <a:r>
              <a:rPr kumimoji="1" lang="ko-KR" altLang="en-US" sz="1600" dirty="0">
                <a:solidFill>
                  <a:schemeClr val="bg2">
                    <a:lumMod val="50000"/>
                  </a:schemeClr>
                </a:solidFill>
                <a:ea typeface="Hancom Sans Light" panose="020B0300000000000000" pitchFamily="34" charset="-127"/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  <a:ea typeface="Hancom Sans Light" panose="020B0300000000000000" pitchFamily="34" charset="-127"/>
              </a:rPr>
              <a:t>9.03%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695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717"/>
    </mc:Choice>
    <mc:Fallback>
      <p:transition spd="slow" advTm="70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#3.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Discussion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620849-8B06-8D41-F4EB-387D59109BF4}"/>
              </a:ext>
            </a:extLst>
          </p:cNvPr>
          <p:cNvGrpSpPr/>
          <p:nvPr/>
        </p:nvGrpSpPr>
        <p:grpSpPr>
          <a:xfrm>
            <a:off x="6274267" y="1812657"/>
            <a:ext cx="5920324" cy="4093428"/>
            <a:chOff x="876280" y="5078614"/>
            <a:chExt cx="6263739" cy="35364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D6FC68-5FC2-82DE-0939-013C4C51DEAB}"/>
                </a:ext>
              </a:extLst>
            </p:cNvPr>
            <p:cNvSpPr txBox="1"/>
            <p:nvPr/>
          </p:nvSpPr>
          <p:spPr>
            <a:xfrm>
              <a:off x="876280" y="5078614"/>
              <a:ext cx="6263739" cy="35364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한계점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팀 컬러 반영 부족</a:t>
              </a:r>
              <a:endParaRPr lang="en-US" altLang="ko-KR" sz="14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b="1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점유율 중심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VS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역습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강팀의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플레이 스타일 반영 불가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동역학적 요소 </a:t>
              </a:r>
              <a:r>
                <a:rPr lang="ko-KR" altLang="en-US" sz="1400" b="1" dirty="0" err="1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미반영</a:t>
              </a:r>
              <a:endParaRPr lang="en-US" altLang="ko-KR" sz="14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단순 누적 패스 데이터로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순간적인 상황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(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공격에 참여한 노드가 단순 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개가 아닐 가능성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)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을 반영하지 못함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표본의 제한성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Reproduce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논문에서는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3199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경기의 데이터를 다룬다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(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매우 비싸다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)</a:t>
              </a: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학부생의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1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경기 분석은 </a:t>
              </a:r>
              <a:r>
                <a:rPr lang="ko-KR" altLang="en-US" sz="1400" u="sng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통계적 신뢰성이 부족</a:t>
              </a:r>
              <a:endParaRPr lang="en-US" altLang="ko-KR" sz="1400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</p:txBody>
        </p:sp>
        <p:cxnSp>
          <p:nvCxnSpPr>
            <p:cNvPr id="5" name="직선 연결선 7">
              <a:extLst>
                <a:ext uri="{FF2B5EF4-FFF2-40B4-BE49-F238E27FC236}">
                  <a16:creationId xmlns:a16="http://schemas.microsoft.com/office/drawing/2014/main" id="{A49E8496-05B7-0C0F-CD4F-CE2D1C2824DB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0" y="5476875"/>
              <a:ext cx="5124838" cy="0"/>
            </a:xfrm>
            <a:prstGeom prst="line">
              <a:avLst/>
            </a:prstGeom>
            <a:ln>
              <a:solidFill>
                <a:srgbClr val="5058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B2EF9F-B6D8-0C26-C6D0-2E437156E172}"/>
              </a:ext>
            </a:extLst>
          </p:cNvPr>
          <p:cNvGrpSpPr/>
          <p:nvPr/>
        </p:nvGrpSpPr>
        <p:grpSpPr>
          <a:xfrm>
            <a:off x="711820" y="1812653"/>
            <a:ext cx="5920324" cy="3877985"/>
            <a:chOff x="876280" y="5078613"/>
            <a:chExt cx="6263739" cy="33503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C7C7B2-70D5-1CA9-077C-F786457DF141}"/>
                </a:ext>
              </a:extLst>
            </p:cNvPr>
            <p:cNvSpPr txBox="1"/>
            <p:nvPr/>
          </p:nvSpPr>
          <p:spPr>
            <a:xfrm>
              <a:off x="876280" y="5078613"/>
              <a:ext cx="6263739" cy="33503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결론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모티프 구조의 균형</a:t>
              </a:r>
              <a:endParaRPr lang="en-US" altLang="ko-KR" sz="14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논문에서 말했던 승리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/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패배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다득점과 관련된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구조가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오픈 소스 데이터에서도 비슷하게 관찰되었다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홈팀의 특징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?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맨시티는 이 경기에서 홈그라운드 이점을 살리지 못했다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즉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ko-KR" altLang="en-US" sz="1400" u="sng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오픈 소스 데이터에서는 관찰이 되지 않았다</a:t>
              </a:r>
              <a:endParaRPr lang="en-US" altLang="ko-KR" sz="1400" u="sng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pPr marL="285750" indent="-285750">
                <a:buFont typeface="Wingdings" pitchFamily="2" charset="2"/>
                <a:buChar char="è"/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만약 첼시가 홈이고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2-1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로 이겼다면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?</a:t>
              </a:r>
            </a:p>
            <a:p>
              <a:pPr marL="285750" indent="-285750">
                <a:buFont typeface="Wingdings" pitchFamily="2" charset="2"/>
                <a:buChar char="è"/>
              </a:pP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만약 맨시티가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4-1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정도로 이겼다면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?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5B073-3E0C-2C76-82EC-E2040AC4B277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0" y="5476875"/>
              <a:ext cx="5124838" cy="0"/>
            </a:xfrm>
            <a:prstGeom prst="line">
              <a:avLst/>
            </a:prstGeom>
            <a:ln>
              <a:solidFill>
                <a:srgbClr val="5058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391AFC-B705-2459-B541-C49891922A55}"/>
              </a:ext>
            </a:extLst>
          </p:cNvPr>
          <p:cNvGrpSpPr/>
          <p:nvPr/>
        </p:nvGrpSpPr>
        <p:grpSpPr>
          <a:xfrm rot="19463283">
            <a:off x="10882240" y="2434016"/>
            <a:ext cx="684000" cy="601200"/>
            <a:chOff x="4345445" y="4849170"/>
            <a:chExt cx="827877" cy="729243"/>
          </a:xfrm>
        </p:grpSpPr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91BC441-3D4D-7E2F-0D5D-2C45789CF0B9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53" y="4988337"/>
              <a:ext cx="292089" cy="411047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A808AE-6B47-11FA-FCEB-C76B77282FF8}"/>
                </a:ext>
              </a:extLst>
            </p:cNvPr>
            <p:cNvSpPr/>
            <p:nvPr/>
          </p:nvSpPr>
          <p:spPr>
            <a:xfrm>
              <a:off x="4644150" y="4849170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C0EF7A0-192C-8CA9-814E-16F499BB37E4}"/>
                </a:ext>
              </a:extLst>
            </p:cNvPr>
            <p:cNvSpPr/>
            <p:nvPr/>
          </p:nvSpPr>
          <p:spPr>
            <a:xfrm>
              <a:off x="4345445" y="542225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218EBCF-6493-8A3C-07E1-304EB53CBA10}"/>
                </a:ext>
              </a:extLst>
            </p:cNvPr>
            <p:cNvSpPr/>
            <p:nvPr/>
          </p:nvSpPr>
          <p:spPr>
            <a:xfrm>
              <a:off x="5017162" y="5399384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199DF50-4F26-B2EF-E559-4CEB397E889C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4501605" y="5477464"/>
              <a:ext cx="515557" cy="22869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F3D54C0-086D-A740-C83D-44A9E82B8864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4423525" y="4982461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433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106"/>
    </mc:Choice>
    <mc:Fallback>
      <p:transition spd="slow" advTm="7710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1. 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논문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&amp;Overview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02A5C-E6D8-C712-40C0-C340E693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0" y="1771650"/>
            <a:ext cx="10155674" cy="19685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AFD1CCA-C6A8-630C-3692-EE7EBB060810}"/>
              </a:ext>
            </a:extLst>
          </p:cNvPr>
          <p:cNvGrpSpPr/>
          <p:nvPr/>
        </p:nvGrpSpPr>
        <p:grpSpPr>
          <a:xfrm>
            <a:off x="711820" y="3874923"/>
            <a:ext cx="6263739" cy="1938992"/>
            <a:chOff x="876280" y="5078613"/>
            <a:chExt cx="6263739" cy="19389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63DD2F-4193-86BE-54E2-804B566D6F3E}"/>
                </a:ext>
              </a:extLst>
            </p:cNvPr>
            <p:cNvSpPr txBox="1"/>
            <p:nvPr/>
          </p:nvSpPr>
          <p:spPr>
            <a:xfrm>
              <a:off x="876280" y="5078613"/>
              <a:ext cx="6263739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Overview</a:t>
              </a:r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:</a:t>
              </a:r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축구 경기의 패스 네트워크와 모티프 분석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- 3199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개 경기의 패스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ea typeface="Hancom Sans Light" panose="020B0300000000000000" pitchFamily="34" charset="-127"/>
                </a:rPr>
                <a:t>네트워크에서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구조를 분석해 효율적 전술과 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 비효율적 전술 패턴을 밝혀 냈다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분석을 통해 홈팀과 원정팀의 패스 네트워크 구조 차이 밝혀 냈다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 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쌍방향이 포함된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구조가 경기 결과에 연관 되어 있다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</p:txBody>
        </p:sp>
        <p:cxnSp>
          <p:nvCxnSpPr>
            <p:cNvPr id="14" name="직선 연결선 7">
              <a:extLst>
                <a:ext uri="{FF2B5EF4-FFF2-40B4-BE49-F238E27FC236}">
                  <a16:creationId xmlns:a16="http://schemas.microsoft.com/office/drawing/2014/main" id="{44F5D0C4-1E93-8B97-5C20-4A028169759E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0" y="5476875"/>
              <a:ext cx="5879480" cy="0"/>
            </a:xfrm>
            <a:prstGeom prst="line">
              <a:avLst/>
            </a:prstGeom>
            <a:ln>
              <a:solidFill>
                <a:srgbClr val="5058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4DA349-D445-5266-CE19-D1002868D082}"/>
              </a:ext>
            </a:extLst>
          </p:cNvPr>
          <p:cNvGrpSpPr/>
          <p:nvPr/>
        </p:nvGrpSpPr>
        <p:grpSpPr>
          <a:xfrm rot="8450708">
            <a:off x="7467600" y="4485742"/>
            <a:ext cx="1143000" cy="1320800"/>
            <a:chOff x="8953500" y="4127500"/>
            <a:chExt cx="1143000" cy="13208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A3F8EF2-8349-18D0-D7CE-22A226CA20CE}"/>
                </a:ext>
              </a:extLst>
            </p:cNvPr>
            <p:cNvSpPr/>
            <p:nvPr/>
          </p:nvSpPr>
          <p:spPr>
            <a:xfrm>
              <a:off x="9156700" y="4127500"/>
              <a:ext cx="228600" cy="228600"/>
            </a:xfrm>
            <a:prstGeom prst="ellipse">
              <a:avLst/>
            </a:prstGeom>
            <a:solidFill>
              <a:srgbClr val="505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309221D-1535-8923-8FBD-13EAEE7B8399}"/>
                </a:ext>
              </a:extLst>
            </p:cNvPr>
            <p:cNvCxnSpPr/>
            <p:nvPr/>
          </p:nvCxnSpPr>
          <p:spPr>
            <a:xfrm>
              <a:off x="9334500" y="4311650"/>
              <a:ext cx="584200" cy="584200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6AA8847-CFB6-3C70-198A-070F2151847E}"/>
                </a:ext>
              </a:extLst>
            </p:cNvPr>
            <p:cNvSpPr/>
            <p:nvPr/>
          </p:nvSpPr>
          <p:spPr>
            <a:xfrm>
              <a:off x="9867900" y="4864100"/>
              <a:ext cx="228600" cy="228600"/>
            </a:xfrm>
            <a:prstGeom prst="ellipse">
              <a:avLst/>
            </a:prstGeom>
            <a:solidFill>
              <a:srgbClr val="505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6A7AA23-7086-B303-6031-78B3610E2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9400" y="5035550"/>
              <a:ext cx="711200" cy="273050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A805DE7-408B-4CB0-4FE9-47564C87EEBB}"/>
                </a:ext>
              </a:extLst>
            </p:cNvPr>
            <p:cNvSpPr/>
            <p:nvPr/>
          </p:nvSpPr>
          <p:spPr>
            <a:xfrm>
              <a:off x="8953500" y="5219700"/>
              <a:ext cx="228600" cy="228600"/>
            </a:xfrm>
            <a:prstGeom prst="ellipse">
              <a:avLst/>
            </a:prstGeom>
            <a:solidFill>
              <a:srgbClr val="505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980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448"/>
    </mc:Choice>
    <mc:Fallback>
      <p:transition spd="slow" advTm="564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논문 요약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: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통계적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6ADD1A-0A3C-CC49-A02F-94F429CD8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0" y="1676400"/>
            <a:ext cx="5832390" cy="4572000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3D3AD4D-A497-63DC-FF8A-1669A885ED62}"/>
              </a:ext>
            </a:extLst>
          </p:cNvPr>
          <p:cNvSpPr/>
          <p:nvPr/>
        </p:nvSpPr>
        <p:spPr>
          <a:xfrm>
            <a:off x="2527299" y="3100256"/>
            <a:ext cx="3467101" cy="21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2D385-2F98-8EFC-9D91-B18884C6D6D3}"/>
                  </a:ext>
                </a:extLst>
              </p:cNvPr>
              <p:cNvSpPr txBox="1"/>
              <p:nvPr/>
            </p:nvSpPr>
            <p:spPr>
              <a:xfrm>
                <a:off x="7058298" y="1676400"/>
                <a:ext cx="4676501" cy="4626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  <m:t>𝒘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 : 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가중치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,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 최소 패스 수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 통계적으로 크게 의미 없는 데이터를 처리하기 위함</a:t>
                </a:r>
                <a:r>
                  <a:rPr lang="en-US" altLang="ko-KR" sz="1400" b="1" dirty="0">
                    <a:solidFill>
                      <a:srgbClr val="FF0000"/>
                    </a:solidFill>
                    <a:ea typeface="Hancom Sans Light" panose="020B0300000000000000" pitchFamily="34" charset="-127"/>
                  </a:rPr>
                  <a:t>.</a:t>
                </a: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L :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엣지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수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</a:t>
                </a: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D : 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네트워크 밀도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연결된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엣지가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이론적으로 가능한 모든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엣지의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몇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%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인지 나타낸다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T : 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네트워크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전이성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삼각형 구조가 실제로 얼마나 많은가</a:t>
                </a:r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Hancom Sans Light" panose="020B0300000000000000" pitchFamily="34" charset="-127"/>
                      </a:rPr>
                      <m:t>&lt;</m:t>
                    </m:r>
                    <m:r>
                      <a:rPr lang="en-US" altLang="ko-KR" sz="1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∅&gt;</m:t>
                    </m:r>
                  </m:oMath>
                </a14:m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: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패스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다각성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한 선수가 얼마나 다양한 동료에게 균등하게 패스를 배분하는가</a:t>
                </a:r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Hancom Sans Light" panose="020B0300000000000000" pitchFamily="34" charset="-127"/>
                      </a:rPr>
                      <m:t>&lt;</m:t>
                    </m:r>
                    <m:sSubSup>
                      <m:sSubSupPr>
                        <m:ctrlPr>
                          <a:rPr lang="en-US" altLang="ko-KR" sz="1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  <m:t>𝑘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Hancom Sans Light" panose="020B0300000000000000" pitchFamily="34" charset="-127"/>
                          </a:rPr>
                          <m:t>𝑜𝑢𝑡</m:t>
                        </m:r>
                      </m:sup>
                    </m:sSubSup>
                    <m:r>
                      <a:rPr lang="en-US" altLang="ko-KR" sz="1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Hancom Sans Light" panose="020B0300000000000000" pitchFamily="34" charset="-127"/>
                      </a:rPr>
                      <m:t>&gt;</m:t>
                    </m:r>
                  </m:oMath>
                </a14:m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: </a:t>
                </a:r>
                <a:r>
                  <a:rPr lang="en-US" altLang="ko-KR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i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의 패스를 받은 선수의 수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이 수치가 높은 </a:t>
                </a:r>
                <a:b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</a:b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선수는 플레이 메이커일 가능성 높다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&lt;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BC &gt; :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중개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중심성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다른 노드 경로에 얼마나 </a:t>
                </a:r>
                <a:b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</a:b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위치했는가</a:t>
                </a:r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  <a:p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&lt;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EC &gt; : 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고유 벡터 </a:t>
                </a:r>
                <a:r>
                  <a:rPr lang="ko-KR" altLang="en-US" sz="1400" dirty="0" err="1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중심성</a:t>
                </a:r>
                <a:r>
                  <a:rPr lang="en-US" altLang="ko-KR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.</a:t>
                </a:r>
                <a:r>
                  <a:rPr lang="ko-KR" altLang="en-US" sz="1400" dirty="0">
                    <a:solidFill>
                      <a:schemeClr val="bg2">
                        <a:lumMod val="10000"/>
                      </a:schemeClr>
                    </a:solidFill>
                    <a:ea typeface="Hancom Sans Light" panose="020B0300000000000000" pitchFamily="34" charset="-127"/>
                  </a:rPr>
                  <a:t> 고득점 노드와의 연결도</a:t>
                </a:r>
                <a:endParaRPr lang="en-US" altLang="ko-KR" sz="1400" dirty="0">
                  <a:solidFill>
                    <a:schemeClr val="bg2">
                      <a:lumMod val="10000"/>
                    </a:schemeClr>
                  </a:solidFill>
                  <a:ea typeface="Hancom Sans Light" panose="020B0300000000000000" pitchFamily="34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72D385-2F98-8EFC-9D91-B18884C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298" y="1676400"/>
                <a:ext cx="4676501" cy="4626844"/>
              </a:xfrm>
              <a:prstGeom prst="rect">
                <a:avLst/>
              </a:prstGeom>
              <a:blipFill>
                <a:blip r:embed="rId5"/>
                <a:stretch>
                  <a:fillRect l="-270" t="-274" b="-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A8854E2F-AC38-27E7-3ED5-D2C59E384606}"/>
              </a:ext>
            </a:extLst>
          </p:cNvPr>
          <p:cNvSpPr/>
          <p:nvPr/>
        </p:nvSpPr>
        <p:spPr>
          <a:xfrm>
            <a:off x="711820" y="3352800"/>
            <a:ext cx="672480" cy="2552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3678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560"/>
    </mc:Choice>
    <mc:Fallback>
      <p:transition spd="slow" advTm="47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452E4C-1BA7-8AE4-B80A-E3DB53D4F021}"/>
              </a:ext>
            </a:extLst>
          </p:cNvPr>
          <p:cNvSpPr/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A375C-5A99-A309-479F-77F7ECC53545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논문 요약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: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방법론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5A1E67-02CB-A982-919D-A47EC508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0" y="1516597"/>
            <a:ext cx="3260693" cy="2280151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8EF35AD2-F60A-12DC-E60B-9A54CAB62453}"/>
              </a:ext>
            </a:extLst>
          </p:cNvPr>
          <p:cNvSpPr/>
          <p:nvPr/>
        </p:nvSpPr>
        <p:spPr>
          <a:xfrm>
            <a:off x="4339603" y="2586822"/>
            <a:ext cx="596280" cy="13970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66B81E-9655-7680-6D85-3C1DE0A30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973" y="1721151"/>
            <a:ext cx="5052715" cy="1871041"/>
          </a:xfrm>
          <a:prstGeom prst="rect">
            <a:avLst/>
          </a:prstGeom>
          <a:ln>
            <a:solidFill>
              <a:srgbClr val="50586C"/>
            </a:solidFill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8C22B27-2FE7-B654-EED7-5EB3BC0A408A}"/>
              </a:ext>
            </a:extLst>
          </p:cNvPr>
          <p:cNvGrpSpPr/>
          <p:nvPr/>
        </p:nvGrpSpPr>
        <p:grpSpPr>
          <a:xfrm>
            <a:off x="4826743" y="4214191"/>
            <a:ext cx="6005173" cy="2148355"/>
            <a:chOff x="4637743" y="4072456"/>
            <a:chExt cx="6595413" cy="228015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CA7EB7A-66C8-DFC9-72D7-3B24BBD191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-1" b="51080"/>
            <a:stretch/>
          </p:blipFill>
          <p:spPr>
            <a:xfrm>
              <a:off x="4637743" y="4072456"/>
              <a:ext cx="3378200" cy="2280151"/>
            </a:xfrm>
            <a:prstGeom prst="rect">
              <a:avLst/>
            </a:prstGeom>
            <a:ln>
              <a:solidFill>
                <a:srgbClr val="50586C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C89F720-E880-D659-65BC-896BE8083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8632"/>
            <a:stretch/>
          </p:blipFill>
          <p:spPr>
            <a:xfrm>
              <a:off x="8015944" y="4072456"/>
              <a:ext cx="3217212" cy="2280151"/>
            </a:xfrm>
            <a:prstGeom prst="rect">
              <a:avLst/>
            </a:prstGeom>
            <a:ln>
              <a:solidFill>
                <a:srgbClr val="50586C"/>
              </a:solidFill>
            </a:ln>
          </p:spPr>
        </p:pic>
      </p:grp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30440451-961A-61BB-66C8-AE26F13C286A}"/>
              </a:ext>
            </a:extLst>
          </p:cNvPr>
          <p:cNvSpPr/>
          <p:nvPr/>
        </p:nvSpPr>
        <p:spPr>
          <a:xfrm rot="5400000">
            <a:off x="7648564" y="3830167"/>
            <a:ext cx="489445" cy="14605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EAB62-9A35-0017-20E1-D689C6E07D41}"/>
              </a:ext>
            </a:extLst>
          </p:cNvPr>
          <p:cNvSpPr/>
          <p:nvPr/>
        </p:nvSpPr>
        <p:spPr>
          <a:xfrm>
            <a:off x="7495266" y="4214191"/>
            <a:ext cx="334064" cy="198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71BC7F-B395-1B33-CD50-68703D955658}"/>
              </a:ext>
            </a:extLst>
          </p:cNvPr>
          <p:cNvGrpSpPr/>
          <p:nvPr/>
        </p:nvGrpSpPr>
        <p:grpSpPr>
          <a:xfrm>
            <a:off x="711819" y="4214191"/>
            <a:ext cx="3946819" cy="2154436"/>
            <a:chOff x="711819" y="4214191"/>
            <a:chExt cx="3946819" cy="21544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44661E3-F3E5-F561-B329-74C792B579B1}"/>
                </a:ext>
              </a:extLst>
            </p:cNvPr>
            <p:cNvSpPr/>
            <p:nvPr/>
          </p:nvSpPr>
          <p:spPr>
            <a:xfrm flipH="1">
              <a:off x="711819" y="4214191"/>
              <a:ext cx="164460" cy="2148355"/>
            </a:xfrm>
            <a:prstGeom prst="rect">
              <a:avLst/>
            </a:prstGeom>
            <a:solidFill>
              <a:srgbClr val="5058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02926D-24F3-490A-6A8B-A5F8BC76C0E3}"/>
                </a:ext>
              </a:extLst>
            </p:cNvPr>
            <p:cNvSpPr txBox="1"/>
            <p:nvPr/>
          </p:nvSpPr>
          <p:spPr>
            <a:xfrm>
              <a:off x="876279" y="4214191"/>
              <a:ext cx="3782359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50586C"/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b="1" dirty="0">
                  <a:solidFill>
                    <a:srgbClr val="50586C"/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무작위 네트워크와 비교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실제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VS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무작위 네트워크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: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b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무작위 네트워크에 비해 튀는 값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(Z-score)</a:t>
              </a: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이 있다면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,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전술적으로 의도한 것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-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그래프 비교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+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값이 튀는 구조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이러한 모티프 구조를 상세히 분석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26926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74"/>
    </mc:Choice>
    <mc:Fallback>
      <p:transition spd="slow" advTm="280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논문 요약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: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3-Motif 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최종 분석</a:t>
            </a:r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18E597F-77B2-8750-2581-8125E8FA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1" t="8103"/>
          <a:stretch/>
        </p:blipFill>
        <p:spPr>
          <a:xfrm>
            <a:off x="0" y="1205989"/>
            <a:ext cx="3594100" cy="5653822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B22302-88C3-E58C-B958-13B7432ACC30}"/>
              </a:ext>
            </a:extLst>
          </p:cNvPr>
          <p:cNvSpPr/>
          <p:nvPr/>
        </p:nvSpPr>
        <p:spPr>
          <a:xfrm>
            <a:off x="-1" y="1205988"/>
            <a:ext cx="3594100" cy="425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F6B09-03E4-E340-405F-A02ECB616775}"/>
              </a:ext>
            </a:extLst>
          </p:cNvPr>
          <p:cNvSpPr/>
          <p:nvPr/>
        </p:nvSpPr>
        <p:spPr>
          <a:xfrm>
            <a:off x="0" y="1625435"/>
            <a:ext cx="3594100" cy="425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24A6AD-65DB-149C-C968-F9D97C6DF684}"/>
              </a:ext>
            </a:extLst>
          </p:cNvPr>
          <p:cNvSpPr/>
          <p:nvPr/>
        </p:nvSpPr>
        <p:spPr>
          <a:xfrm>
            <a:off x="-1" y="6381266"/>
            <a:ext cx="3594100" cy="46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9FABAD5-65B6-F7E3-774E-7BECA161CFEB}"/>
              </a:ext>
            </a:extLst>
          </p:cNvPr>
          <p:cNvGrpSpPr/>
          <p:nvPr/>
        </p:nvGrpSpPr>
        <p:grpSpPr>
          <a:xfrm>
            <a:off x="4428000" y="2062800"/>
            <a:ext cx="684000" cy="601200"/>
            <a:chOff x="4345445" y="2273633"/>
            <a:chExt cx="827877" cy="71618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C5488D0-1D2D-E352-AD46-4987ED0990D0}"/>
                </a:ext>
              </a:extLst>
            </p:cNvPr>
            <p:cNvSpPr/>
            <p:nvPr/>
          </p:nvSpPr>
          <p:spPr>
            <a:xfrm>
              <a:off x="4655804" y="227363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7DB4C91-B9A0-B478-64D3-6C2BA7E63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6733" y="2429792"/>
              <a:ext cx="225802" cy="403869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4661CF2-3228-0AC6-8B8B-687588370997}"/>
                </a:ext>
              </a:extLst>
            </p:cNvPr>
            <p:cNvSpPr/>
            <p:nvPr/>
          </p:nvSpPr>
          <p:spPr>
            <a:xfrm>
              <a:off x="4345445" y="2833662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132B286-DDCE-532B-F908-4B06C84016DB}"/>
                </a:ext>
              </a:extLst>
            </p:cNvPr>
            <p:cNvSpPr/>
            <p:nvPr/>
          </p:nvSpPr>
          <p:spPr>
            <a:xfrm>
              <a:off x="5017162" y="281079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30E0162-6974-5420-589E-29EE2D64B9D6}"/>
                </a:ext>
              </a:extLst>
            </p:cNvPr>
            <p:cNvCxnSpPr>
              <a:cxnSpLocks/>
            </p:cNvCxnSpPr>
            <p:nvPr/>
          </p:nvCxnSpPr>
          <p:spPr>
            <a:xfrm>
              <a:off x="4794105" y="2429792"/>
              <a:ext cx="254346" cy="381000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F4AB4DF-745C-88EE-47DE-A4FDC07A129B}"/>
              </a:ext>
            </a:extLst>
          </p:cNvPr>
          <p:cNvGrpSpPr/>
          <p:nvPr/>
        </p:nvGrpSpPr>
        <p:grpSpPr>
          <a:xfrm>
            <a:off x="5712877" y="1812653"/>
            <a:ext cx="5920324" cy="3662541"/>
            <a:chOff x="876280" y="5078613"/>
            <a:chExt cx="6263739" cy="316423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6018A3A-30CD-6A7F-5ADB-54E5099E6734}"/>
                </a:ext>
              </a:extLst>
            </p:cNvPr>
            <p:cNvSpPr txBox="1"/>
            <p:nvPr/>
          </p:nvSpPr>
          <p:spPr>
            <a:xfrm>
              <a:off x="876280" y="5078613"/>
              <a:ext cx="6263739" cy="31642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가장 중요한 </a:t>
              </a:r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 </a:t>
              </a:r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구조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승리의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 12 :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효율적인 전진 패턴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14 :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장거리 패스로 공격 속도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UP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패배의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 38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: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차단된 경로를 우회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.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하지만 이는 전체적인 공격 성공률 낮춤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 238 :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모든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엣지가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쌍방향으로 명확한 패스 경로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X. </a:t>
              </a:r>
              <a:r>
                <a:rPr lang="ko-KR" altLang="en-US" sz="1400" dirty="0" err="1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백패스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의존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</p:txBody>
        </p:sp>
        <p:cxnSp>
          <p:nvCxnSpPr>
            <p:cNvPr id="67" name="직선 연결선 7">
              <a:extLst>
                <a:ext uri="{FF2B5EF4-FFF2-40B4-BE49-F238E27FC236}">
                  <a16:creationId xmlns:a16="http://schemas.microsoft.com/office/drawing/2014/main" id="{40E54059-2EB0-C355-BE28-DC9A213A4A10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0" y="5476875"/>
              <a:ext cx="5124838" cy="0"/>
            </a:xfrm>
            <a:prstGeom prst="line">
              <a:avLst/>
            </a:prstGeom>
            <a:ln>
              <a:solidFill>
                <a:srgbClr val="5058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B6DB71-0BB0-AF87-67A4-A01323DBB73E}"/>
              </a:ext>
            </a:extLst>
          </p:cNvPr>
          <p:cNvGrpSpPr/>
          <p:nvPr/>
        </p:nvGrpSpPr>
        <p:grpSpPr>
          <a:xfrm>
            <a:off x="4427271" y="3078000"/>
            <a:ext cx="684261" cy="601200"/>
            <a:chOff x="4345445" y="2273633"/>
            <a:chExt cx="827877" cy="71618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20410A8-4DB4-8911-644B-D0BAD5F8B24D}"/>
                </a:ext>
              </a:extLst>
            </p:cNvPr>
            <p:cNvSpPr/>
            <p:nvPr/>
          </p:nvSpPr>
          <p:spPr>
            <a:xfrm>
              <a:off x="4655804" y="227363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D4AEEE-DEBD-5473-A0BB-EFDE6EA5DE33}"/>
                </a:ext>
              </a:extLst>
            </p:cNvPr>
            <p:cNvSpPr/>
            <p:nvPr/>
          </p:nvSpPr>
          <p:spPr>
            <a:xfrm>
              <a:off x="4345445" y="2833662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6010D21-8C4B-3ACB-66C3-1CD39059D300}"/>
                </a:ext>
              </a:extLst>
            </p:cNvPr>
            <p:cNvSpPr/>
            <p:nvPr/>
          </p:nvSpPr>
          <p:spPr>
            <a:xfrm>
              <a:off x="5017162" y="281079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4EE5990-C8F2-9D0A-B509-8EBCC6D7D6B4}"/>
                </a:ext>
              </a:extLst>
            </p:cNvPr>
            <p:cNvCxnSpPr>
              <a:cxnSpLocks/>
            </p:cNvCxnSpPr>
            <p:nvPr/>
          </p:nvCxnSpPr>
          <p:spPr>
            <a:xfrm>
              <a:off x="4794105" y="2429792"/>
              <a:ext cx="254346" cy="381000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6A961483-A3F5-F474-AD8B-89476C170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6225" y="2406924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7D3CA2B-B29C-4CC3-2F48-61AEAFB660B8}"/>
              </a:ext>
            </a:extLst>
          </p:cNvPr>
          <p:cNvGrpSpPr/>
          <p:nvPr/>
        </p:nvGrpSpPr>
        <p:grpSpPr>
          <a:xfrm>
            <a:off x="4428000" y="4539600"/>
            <a:ext cx="684000" cy="601200"/>
            <a:chOff x="4345445" y="3528855"/>
            <a:chExt cx="827877" cy="72924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4D2F205-AA30-0590-F042-27BAED91CE8D}"/>
                </a:ext>
              </a:extLst>
            </p:cNvPr>
            <p:cNvSpPr/>
            <p:nvPr/>
          </p:nvSpPr>
          <p:spPr>
            <a:xfrm>
              <a:off x="4644150" y="3528855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CD83F36-735A-EAC0-1393-AFD4ADD9541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flipV="1">
              <a:off x="4501605" y="4157149"/>
              <a:ext cx="515557" cy="27360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4BF26E6-76A8-1F40-C3AE-2525DC95CB77}"/>
                </a:ext>
              </a:extLst>
            </p:cNvPr>
            <p:cNvSpPr/>
            <p:nvPr/>
          </p:nvSpPr>
          <p:spPr>
            <a:xfrm>
              <a:off x="4345445" y="4101938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5E8D006-9855-DB99-118E-4B71585B9D8B}"/>
                </a:ext>
              </a:extLst>
            </p:cNvPr>
            <p:cNvSpPr/>
            <p:nvPr/>
          </p:nvSpPr>
          <p:spPr>
            <a:xfrm>
              <a:off x="5017162" y="4079069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5D5216A-36D9-70CF-360A-33D5E8B2FF06}"/>
                </a:ext>
              </a:extLst>
            </p:cNvPr>
            <p:cNvCxnSpPr>
              <a:cxnSpLocks/>
              <a:stCxn id="40" idx="5"/>
            </p:cNvCxnSpPr>
            <p:nvPr/>
          </p:nvCxnSpPr>
          <p:spPr>
            <a:xfrm>
              <a:off x="4777441" y="3662146"/>
              <a:ext cx="279701" cy="416923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68A14ED-8A2A-F07D-AF0A-A9E0C7271416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4436225" y="3662146"/>
              <a:ext cx="230794" cy="439792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B7D34A-D91C-46AF-385C-05F0B6C11561}"/>
              </a:ext>
            </a:extLst>
          </p:cNvPr>
          <p:cNvSpPr/>
          <p:nvPr/>
        </p:nvSpPr>
        <p:spPr>
          <a:xfrm>
            <a:off x="-1" y="5524256"/>
            <a:ext cx="3594100" cy="4259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2C8100F-11C8-C857-0258-5D79EF4E5E8D}"/>
              </a:ext>
            </a:extLst>
          </p:cNvPr>
          <p:cNvGrpSpPr/>
          <p:nvPr/>
        </p:nvGrpSpPr>
        <p:grpSpPr>
          <a:xfrm>
            <a:off x="4428000" y="5648871"/>
            <a:ext cx="684000" cy="601200"/>
            <a:chOff x="4345445" y="4849170"/>
            <a:chExt cx="827877" cy="729243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34046DE-19F8-9CED-E3EE-69EFD4AC5A3E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53" y="4988337"/>
              <a:ext cx="292089" cy="411047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7FAFEDA-68EB-A993-05EA-A3E8A8DBA783}"/>
                </a:ext>
              </a:extLst>
            </p:cNvPr>
            <p:cNvSpPr/>
            <p:nvPr/>
          </p:nvSpPr>
          <p:spPr>
            <a:xfrm>
              <a:off x="4644150" y="4849170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159FB90-0BE6-D1E4-DE57-09823207DA1A}"/>
                </a:ext>
              </a:extLst>
            </p:cNvPr>
            <p:cNvSpPr/>
            <p:nvPr/>
          </p:nvSpPr>
          <p:spPr>
            <a:xfrm>
              <a:off x="4345445" y="542225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54B694E-E2B4-3163-F240-1510EAE8F9C5}"/>
                </a:ext>
              </a:extLst>
            </p:cNvPr>
            <p:cNvSpPr/>
            <p:nvPr/>
          </p:nvSpPr>
          <p:spPr>
            <a:xfrm>
              <a:off x="5017162" y="5399384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38DD060-E247-959B-D180-F55BF9C90032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4501605" y="5477464"/>
              <a:ext cx="515557" cy="22869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AA572CE-1D03-82B8-DEAC-4DE4C43B4097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 flipH="1">
              <a:off x="4423525" y="4982461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8718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15"/>
    </mc:Choice>
    <mc:Fallback>
      <p:transition spd="slow" advTm="348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논문 요약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: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3-Motif 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최종 분석</a:t>
            </a:r>
          </a:p>
        </p:txBody>
      </p:sp>
      <p:pic>
        <p:nvPicPr>
          <p:cNvPr id="4" name="그림 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C18E597F-77B2-8750-2581-8125E8FACC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91" t="8103"/>
          <a:stretch/>
        </p:blipFill>
        <p:spPr>
          <a:xfrm>
            <a:off x="0" y="1205989"/>
            <a:ext cx="3594100" cy="5653822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B22302-88C3-E58C-B958-13B7432ACC30}"/>
              </a:ext>
            </a:extLst>
          </p:cNvPr>
          <p:cNvSpPr/>
          <p:nvPr/>
        </p:nvSpPr>
        <p:spPr>
          <a:xfrm>
            <a:off x="-1" y="3803092"/>
            <a:ext cx="3594100" cy="425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7F6B09-03E4-E340-405F-A02ECB616775}"/>
              </a:ext>
            </a:extLst>
          </p:cNvPr>
          <p:cNvSpPr/>
          <p:nvPr/>
        </p:nvSpPr>
        <p:spPr>
          <a:xfrm>
            <a:off x="0" y="4636203"/>
            <a:ext cx="3594100" cy="42593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A98DE1-1480-401C-039C-62500FDECAED}"/>
              </a:ext>
            </a:extLst>
          </p:cNvPr>
          <p:cNvGrpSpPr/>
          <p:nvPr/>
        </p:nvGrpSpPr>
        <p:grpSpPr>
          <a:xfrm>
            <a:off x="5712877" y="1812653"/>
            <a:ext cx="5920324" cy="3231654"/>
            <a:chOff x="876280" y="5078613"/>
            <a:chExt cx="6263739" cy="27919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45C566-4EC7-5BA9-F18A-D9679D64F1A3}"/>
                </a:ext>
              </a:extLst>
            </p:cNvPr>
            <p:cNvSpPr txBox="1"/>
            <p:nvPr/>
          </p:nvSpPr>
          <p:spPr>
            <a:xfrm>
              <a:off x="876280" y="5078613"/>
              <a:ext cx="6263739" cy="27919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그 밖의</a:t>
              </a:r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3-Motif</a:t>
              </a:r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구조 </a:t>
              </a:r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(</a:t>
              </a:r>
              <a:r>
                <a:rPr lang="ko-KR" altLang="en-US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득점 차이를 내는 구조</a:t>
              </a:r>
              <a:r>
                <a:rPr lang="en-US" altLang="ko-KR" b="1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)</a:t>
              </a: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br>
                <a:rPr lang="en-US" altLang="ko-KR" dirty="0">
                  <a:latin typeface="Hancom Sans Light" panose="020B0300000000000000" pitchFamily="34" charset="-127"/>
                  <a:ea typeface="Hancom Sans Light" panose="020B0300000000000000" pitchFamily="34" charset="-127"/>
                </a:rPr>
              </a:b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홈팀의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3-Motif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(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홈팀이 확률적으로 득점이 높음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)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 78 : Code 12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와 같은 효율적인 전진 패턴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110 :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백패스가 존재하지만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,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그 이후에 패스 경로 생성</a:t>
              </a:r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#</a:t>
              </a:r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원정팀의</a:t>
              </a:r>
              <a:r>
                <a:rPr lang="en-US" altLang="ko-KR" sz="1400" b="1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 3-Motif</a:t>
              </a:r>
            </a:p>
            <a:p>
              <a:endPara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endParaRPr>
            </a:p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Code 238 : </a:t>
              </a:r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명확한 패스 흐름 존재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Hancom Sans Light" panose="020B0300000000000000" pitchFamily="34" charset="-127"/>
                  <a:ea typeface="Hancom Sans Light" panose="020B0300000000000000" pitchFamily="34" charset="-127"/>
                </a:rPr>
                <a:t>X</a:t>
              </a:r>
            </a:p>
          </p:txBody>
        </p:sp>
        <p:cxnSp>
          <p:nvCxnSpPr>
            <p:cNvPr id="28" name="직선 연결선 7">
              <a:extLst>
                <a:ext uri="{FF2B5EF4-FFF2-40B4-BE49-F238E27FC236}">
                  <a16:creationId xmlns:a16="http://schemas.microsoft.com/office/drawing/2014/main" id="{17B01D85-C513-7C84-EA6D-62A15E6F8E12}"/>
                </a:ext>
              </a:extLst>
            </p:cNvPr>
            <p:cNvCxnSpPr>
              <a:cxnSpLocks/>
            </p:cNvCxnSpPr>
            <p:nvPr/>
          </p:nvCxnSpPr>
          <p:spPr>
            <a:xfrm>
              <a:off x="876280" y="5476875"/>
              <a:ext cx="5124838" cy="0"/>
            </a:xfrm>
            <a:prstGeom prst="line">
              <a:avLst/>
            </a:prstGeom>
            <a:ln>
              <a:solidFill>
                <a:srgbClr val="50586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B94746E-16EF-84E2-5B2B-5452CF9167D5}"/>
              </a:ext>
            </a:extLst>
          </p:cNvPr>
          <p:cNvGrpSpPr/>
          <p:nvPr/>
        </p:nvGrpSpPr>
        <p:grpSpPr>
          <a:xfrm>
            <a:off x="4427272" y="3078000"/>
            <a:ext cx="684260" cy="602737"/>
            <a:chOff x="4345445" y="3614582"/>
            <a:chExt cx="827877" cy="729243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318FCB7-11B0-DF90-A74D-E1D6367199CB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53" y="3753749"/>
              <a:ext cx="292089" cy="411047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BA0AD0D-9769-1442-D848-19D249808BF7}"/>
                </a:ext>
              </a:extLst>
            </p:cNvPr>
            <p:cNvSpPr/>
            <p:nvPr/>
          </p:nvSpPr>
          <p:spPr>
            <a:xfrm>
              <a:off x="4644150" y="3614582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534540B-6822-4718-D063-28924E83A9F5}"/>
                </a:ext>
              </a:extLst>
            </p:cNvPr>
            <p:cNvSpPr/>
            <p:nvPr/>
          </p:nvSpPr>
          <p:spPr>
            <a:xfrm>
              <a:off x="4345445" y="4187665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3B82867-6037-5419-DC94-F748A910527E}"/>
                </a:ext>
              </a:extLst>
            </p:cNvPr>
            <p:cNvSpPr/>
            <p:nvPr/>
          </p:nvSpPr>
          <p:spPr>
            <a:xfrm>
              <a:off x="5017162" y="4164796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1D8071E5-47B9-9C16-DF1A-DCBF6DE56522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4423525" y="3747873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58D05FC-0F9A-3BB9-55B2-D1015BDCA288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4501605" y="4242876"/>
              <a:ext cx="515557" cy="22869"/>
            </a:xfrm>
            <a:prstGeom prst="straightConnector1">
              <a:avLst/>
            </a:prstGeom>
            <a:ln>
              <a:solidFill>
                <a:srgbClr val="50586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DFCAD2-BCA4-BC57-DADC-F08C09F48368}"/>
              </a:ext>
            </a:extLst>
          </p:cNvPr>
          <p:cNvSpPr/>
          <p:nvPr/>
        </p:nvSpPr>
        <p:spPr>
          <a:xfrm>
            <a:off x="-1" y="6364932"/>
            <a:ext cx="3594100" cy="464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71F13D-36D8-AF8C-77C8-1C5FC985B3B4}"/>
              </a:ext>
            </a:extLst>
          </p:cNvPr>
          <p:cNvSpPr txBox="1"/>
          <p:nvPr/>
        </p:nvSpPr>
        <p:spPr>
          <a:xfrm>
            <a:off x="5712877" y="5202357"/>
            <a:ext cx="5727701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결론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  <a:p>
            <a:b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홈팀이 매우 효율적 이였고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,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득점 수 또한 많았다</a:t>
            </a:r>
            <a:r>
              <a:rPr lang="en-US" altLang="ko-KR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.</a:t>
            </a:r>
            <a:r>
              <a:rPr lang="ko-KR" altLang="en-US" sz="1600" b="1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endParaRPr lang="en-US" altLang="ko-KR" sz="1600" b="1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  <a:p>
            <a:endParaRPr kumimoji="1" lang="ko-KR" altLang="en-US" sz="16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D4EB2F-79CD-78CD-42F2-86A63A84A586}"/>
              </a:ext>
            </a:extLst>
          </p:cNvPr>
          <p:cNvGrpSpPr/>
          <p:nvPr/>
        </p:nvGrpSpPr>
        <p:grpSpPr>
          <a:xfrm>
            <a:off x="4428000" y="4539600"/>
            <a:ext cx="684000" cy="601200"/>
            <a:chOff x="4345445" y="4849170"/>
            <a:chExt cx="827877" cy="729243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ED6D2A4-5773-B7B4-F297-6342D74B6AA5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53" y="4988337"/>
              <a:ext cx="292089" cy="411047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4B6E5F-35AA-C50E-6D13-F44639129626}"/>
                </a:ext>
              </a:extLst>
            </p:cNvPr>
            <p:cNvSpPr/>
            <p:nvPr/>
          </p:nvSpPr>
          <p:spPr>
            <a:xfrm>
              <a:off x="4644150" y="4849170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4726A60-EBB1-5F8F-3AEC-D64E0782EC79}"/>
                </a:ext>
              </a:extLst>
            </p:cNvPr>
            <p:cNvSpPr/>
            <p:nvPr/>
          </p:nvSpPr>
          <p:spPr>
            <a:xfrm>
              <a:off x="4345445" y="542225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EE0B0D-4B05-441B-9214-6183D16D49C0}"/>
                </a:ext>
              </a:extLst>
            </p:cNvPr>
            <p:cNvSpPr/>
            <p:nvPr/>
          </p:nvSpPr>
          <p:spPr>
            <a:xfrm>
              <a:off x="5017162" y="5399384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C5038EE-CB98-7DDC-8742-7CB697695D35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4501605" y="5477464"/>
              <a:ext cx="515557" cy="22869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E5FEBBD8-A701-D891-A457-7910DBF47FF7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 flipH="1">
              <a:off x="4423525" y="4982461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F7855BE-934F-B6D6-2909-80E8444256C7}"/>
              </a:ext>
            </a:extLst>
          </p:cNvPr>
          <p:cNvGrpSpPr/>
          <p:nvPr/>
        </p:nvGrpSpPr>
        <p:grpSpPr>
          <a:xfrm>
            <a:off x="4426697" y="2062800"/>
            <a:ext cx="684261" cy="602737"/>
            <a:chOff x="4345445" y="4849170"/>
            <a:chExt cx="827877" cy="729243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5C801B7-830B-F57E-BD7F-01C26962A35A}"/>
                </a:ext>
              </a:extLst>
            </p:cNvPr>
            <p:cNvCxnSpPr>
              <a:cxnSpLocks/>
            </p:cNvCxnSpPr>
            <p:nvPr/>
          </p:nvCxnSpPr>
          <p:spPr>
            <a:xfrm>
              <a:off x="4777753" y="4988337"/>
              <a:ext cx="292089" cy="411047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CA41F2E-ABE3-F7EA-0306-19DE45B11924}"/>
                </a:ext>
              </a:extLst>
            </p:cNvPr>
            <p:cNvSpPr/>
            <p:nvPr/>
          </p:nvSpPr>
          <p:spPr>
            <a:xfrm>
              <a:off x="4644150" y="4849170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07BB98B-04A0-CB9F-6FC6-4C802B85547E}"/>
                </a:ext>
              </a:extLst>
            </p:cNvPr>
            <p:cNvSpPr/>
            <p:nvPr/>
          </p:nvSpPr>
          <p:spPr>
            <a:xfrm>
              <a:off x="4345445" y="5422253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B412B-8AD6-643E-2A12-5F3115E0D250}"/>
                </a:ext>
              </a:extLst>
            </p:cNvPr>
            <p:cNvSpPr/>
            <p:nvPr/>
          </p:nvSpPr>
          <p:spPr>
            <a:xfrm>
              <a:off x="5017162" y="5399384"/>
              <a:ext cx="156160" cy="156160"/>
            </a:xfrm>
            <a:prstGeom prst="ellipse">
              <a:avLst/>
            </a:prstGeom>
            <a:noFill/>
            <a:ln>
              <a:solidFill>
                <a:srgbClr val="5058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6700B46-FE44-5AED-9642-10C76C105ED6}"/>
                </a:ext>
              </a:extLst>
            </p:cNvPr>
            <p:cNvCxnSpPr>
              <a:cxnSpLocks/>
              <a:stCxn id="35" idx="3"/>
              <a:endCxn id="37" idx="0"/>
            </p:cNvCxnSpPr>
            <p:nvPr/>
          </p:nvCxnSpPr>
          <p:spPr>
            <a:xfrm flipH="1">
              <a:off x="4423525" y="4982461"/>
              <a:ext cx="243494" cy="439792"/>
            </a:xfrm>
            <a:prstGeom prst="straightConnector1">
              <a:avLst/>
            </a:prstGeom>
            <a:ln>
              <a:solidFill>
                <a:srgbClr val="50586C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704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765"/>
    </mc:Choice>
    <mc:Fallback>
      <p:transition spd="slow" advTm="28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3.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Reproduce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FA2D6BB-8030-D78A-0AC1-DE80FE36A7C6}"/>
              </a:ext>
            </a:extLst>
          </p:cNvPr>
          <p:cNvSpPr/>
          <p:nvPr/>
        </p:nvSpPr>
        <p:spPr>
          <a:xfrm>
            <a:off x="711820" y="1778719"/>
            <a:ext cx="164461" cy="1056085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72384-C980-0F9D-825C-A3235FF21603}"/>
              </a:ext>
            </a:extLst>
          </p:cNvPr>
          <p:cNvSpPr/>
          <p:nvPr/>
        </p:nvSpPr>
        <p:spPr>
          <a:xfrm>
            <a:off x="711819" y="3148286"/>
            <a:ext cx="164459" cy="1066209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F915D8-1E28-2CB3-04A5-D391971F3DC5}"/>
              </a:ext>
            </a:extLst>
          </p:cNvPr>
          <p:cNvSpPr txBox="1"/>
          <p:nvPr/>
        </p:nvSpPr>
        <p:spPr>
          <a:xfrm>
            <a:off x="876281" y="1778719"/>
            <a:ext cx="6944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#1.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Data Preparation</a:t>
            </a:r>
            <a:br>
              <a:rPr lang="en-US" altLang="ko-KR" dirty="0"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br>
              <a:rPr lang="en-US" altLang="ko-KR" dirty="0"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1-1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오픈 소스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(Git hub)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를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통해 경기 데이터 준비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1-2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해당 경기 데이터를 네트워크 형태로 변환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,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노드 및 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엣지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정의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046A2B-7802-3F97-D2B5-2E6D05A73FB9}"/>
              </a:ext>
            </a:extLst>
          </p:cNvPr>
          <p:cNvSpPr txBox="1"/>
          <p:nvPr/>
        </p:nvSpPr>
        <p:spPr>
          <a:xfrm>
            <a:off x="876281" y="3137277"/>
            <a:ext cx="6944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#2.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Network Motif Analysis</a:t>
            </a:r>
            <a:b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br>
              <a:rPr lang="en-US" altLang="ko-KR" dirty="0"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2-1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제공된 데이터로 모티프를 식별하고 결과 시각화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2-2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논문 결과와의 비교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395225-5095-6C96-9818-67C504A4FE07}"/>
              </a:ext>
            </a:extLst>
          </p:cNvPr>
          <p:cNvSpPr/>
          <p:nvPr/>
        </p:nvSpPr>
        <p:spPr>
          <a:xfrm>
            <a:off x="711821" y="4558755"/>
            <a:ext cx="164459" cy="1072156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E84917-C05A-AB90-7ACE-CF67FBA70654}"/>
              </a:ext>
            </a:extLst>
          </p:cNvPr>
          <p:cNvSpPr txBox="1"/>
          <p:nvPr/>
        </p:nvSpPr>
        <p:spPr>
          <a:xfrm>
            <a:off x="876281" y="4553692"/>
            <a:ext cx="6944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#3.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Discussion</a:t>
            </a:r>
          </a:p>
          <a:p>
            <a:b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</a:b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3-1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Reproduce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과정에서 얻은 결과의 해석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3-2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한계점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89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64"/>
    </mc:Choice>
    <mc:Fallback>
      <p:transition spd="slow" advTm="127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253377-C595-41D8-4F1E-2293ACE17A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77E7D-870B-CB31-CC04-C25EE1510AA0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#1.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Data Preparation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C64BFC6-86BC-72BF-FA8B-722A7B14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20" y="2467500"/>
            <a:ext cx="5003800" cy="2761200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B7021FB8-E182-EA86-7061-DC2331D54E15}"/>
              </a:ext>
            </a:extLst>
          </p:cNvPr>
          <p:cNvSpPr/>
          <p:nvPr/>
        </p:nvSpPr>
        <p:spPr>
          <a:xfrm>
            <a:off x="711820" y="5613400"/>
            <a:ext cx="596280" cy="13970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BED36-FE06-237E-E799-9C047D98B55A}"/>
              </a:ext>
            </a:extLst>
          </p:cNvPr>
          <p:cNvSpPr txBox="1"/>
          <p:nvPr/>
        </p:nvSpPr>
        <p:spPr>
          <a:xfrm>
            <a:off x="1308100" y="5498584"/>
            <a:ext cx="356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Data &amp; Pass map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생성 코드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!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FE45D-38A0-2D75-F144-EC62A56189E2}"/>
              </a:ext>
            </a:extLst>
          </p:cNvPr>
          <p:cNvSpPr txBox="1"/>
          <p:nvPr/>
        </p:nvSpPr>
        <p:spPr>
          <a:xfrm>
            <a:off x="711820" y="6067950"/>
            <a:ext cx="48938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23/24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시즌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: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맨체스터 시티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(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홈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)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VS 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첼시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(</a:t>
            </a:r>
            <a:r>
              <a:rPr lang="ko-KR" altLang="en-US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원정</a:t>
            </a:r>
            <a:r>
              <a:rPr lang="en-US" altLang="ko-KR" dirty="0">
                <a:solidFill>
                  <a:schemeClr val="bg2">
                    <a:lumMod val="10000"/>
                  </a:schemeClr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)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9464880-0FD7-14DB-EA34-D185404A0FB5}"/>
              </a:ext>
            </a:extLst>
          </p:cNvPr>
          <p:cNvGrpSpPr/>
          <p:nvPr/>
        </p:nvGrpSpPr>
        <p:grpSpPr>
          <a:xfrm>
            <a:off x="7112522" y="1205990"/>
            <a:ext cx="3560905" cy="5652010"/>
            <a:chOff x="7428386" y="1401530"/>
            <a:chExt cx="3149836" cy="5298998"/>
          </a:xfrm>
        </p:grpSpPr>
        <p:pic>
          <p:nvPicPr>
            <p:cNvPr id="8" name="그림 7" descr="종이접기, 라인, 도표, 디자인이(가) 표시된 사진&#10;&#10;자동 생성된 설명">
              <a:extLst>
                <a:ext uri="{FF2B5EF4-FFF2-40B4-BE49-F238E27FC236}">
                  <a16:creationId xmlns:a16="http://schemas.microsoft.com/office/drawing/2014/main" id="{5CC99DE6-AD79-7C3B-D0F5-873DA1C56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50265"/>
            <a:stretch/>
          </p:blipFill>
          <p:spPr>
            <a:xfrm>
              <a:off x="7428386" y="1401530"/>
              <a:ext cx="3149836" cy="2649500"/>
            </a:xfrm>
            <a:prstGeom prst="rect">
              <a:avLst/>
            </a:prstGeom>
          </p:spPr>
        </p:pic>
        <p:pic>
          <p:nvPicPr>
            <p:cNvPr id="10" name="그림 9" descr="종이접기, 라인, 도표, 디자인이(가) 표시된 사진&#10;&#10;자동 생성된 설명">
              <a:extLst>
                <a:ext uri="{FF2B5EF4-FFF2-40B4-BE49-F238E27FC236}">
                  <a16:creationId xmlns:a16="http://schemas.microsoft.com/office/drawing/2014/main" id="{51CE43F5-1386-C607-25C8-EF246230C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0265"/>
            <a:stretch/>
          </p:blipFill>
          <p:spPr>
            <a:xfrm>
              <a:off x="7428387" y="4051030"/>
              <a:ext cx="3149835" cy="2649498"/>
            </a:xfrm>
            <a:prstGeom prst="rect">
              <a:avLst/>
            </a:prstGeom>
          </p:spPr>
        </p:pic>
      </p:grp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AFC3CD48-2394-56E3-21D1-4AE793FF58E6}"/>
              </a:ext>
            </a:extLst>
          </p:cNvPr>
          <p:cNvSpPr/>
          <p:nvPr/>
        </p:nvSpPr>
        <p:spPr>
          <a:xfrm>
            <a:off x="6096000" y="3962146"/>
            <a:ext cx="596280" cy="13970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730D0-5375-2A30-BBA7-0CDE7220EFE7}"/>
              </a:ext>
            </a:extLst>
          </p:cNvPr>
          <p:cNvSpPr txBox="1"/>
          <p:nvPr/>
        </p:nvSpPr>
        <p:spPr>
          <a:xfrm>
            <a:off x="6123895" y="3700536"/>
            <a:ext cx="596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코딩</a:t>
            </a:r>
            <a:r>
              <a:rPr kumimoji="1" lang="en-US" altLang="ko-KR" sz="1100" dirty="0"/>
              <a:t>!</a:t>
            </a:r>
            <a:endParaRPr kumimoji="1" lang="ko-KR" altLang="en-US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566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198"/>
    </mc:Choice>
    <mc:Fallback>
      <p:transition spd="slow" advTm="23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452E4C-1BA7-8AE4-B80A-E3DB53D4F021}"/>
              </a:ext>
            </a:extLst>
          </p:cNvPr>
          <p:cNvSpPr/>
          <p:nvPr/>
        </p:nvSpPr>
        <p:spPr>
          <a:xfrm flipH="1">
            <a:off x="1" y="0"/>
            <a:ext cx="12191999" cy="1205990"/>
          </a:xfrm>
          <a:prstGeom prst="rect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66B81E-9655-7680-6D85-3C1DE0A30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61" y="3018061"/>
            <a:ext cx="5052715" cy="1871041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B90753-454C-510B-7185-DC5EAF41A01D}"/>
              </a:ext>
            </a:extLst>
          </p:cNvPr>
          <p:cNvSpPr txBox="1"/>
          <p:nvPr/>
        </p:nvSpPr>
        <p:spPr>
          <a:xfrm>
            <a:off x="711820" y="310607"/>
            <a:ext cx="6346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#2.</a:t>
            </a:r>
            <a:r>
              <a:rPr lang="ko-KR" altLang="en-US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 </a:t>
            </a:r>
            <a:r>
              <a:rPr lang="en-US" altLang="ko-KR" sz="3200" dirty="0">
                <a:solidFill>
                  <a:srgbClr val="DEE4F2"/>
                </a:solidFill>
                <a:latin typeface="Hancom Sans Light" panose="020B0300000000000000" pitchFamily="34" charset="-127"/>
                <a:ea typeface="Hancom Sans Light" panose="020B0300000000000000" pitchFamily="34" charset="-127"/>
              </a:rPr>
              <a:t>Network Motif Analysis</a:t>
            </a:r>
            <a:endParaRPr lang="ko-KR" altLang="en-US" sz="3200" dirty="0">
              <a:solidFill>
                <a:srgbClr val="DEE4F2"/>
              </a:solidFill>
              <a:latin typeface="Hancom Sans Light" panose="020B0300000000000000" pitchFamily="34" charset="-127"/>
              <a:ea typeface="Hancom Sans Light" panose="020B0300000000000000" pitchFamily="34" charset="-127"/>
            </a:endParaRPr>
          </a:p>
        </p:txBody>
      </p:sp>
      <p:pic>
        <p:nvPicPr>
          <p:cNvPr id="16" name="그림 15" descr="텍스트, 라인, 스크린샷, 도표이(가) 표시된 사진&#10;&#10;자동 생성된 설명">
            <a:extLst>
              <a:ext uri="{FF2B5EF4-FFF2-40B4-BE49-F238E27FC236}">
                <a16:creationId xmlns:a16="http://schemas.microsoft.com/office/drawing/2014/main" id="{98D28D45-AAC5-36F3-7FA6-6F66AF81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725" y="1288565"/>
            <a:ext cx="3982721" cy="2665017"/>
          </a:xfrm>
          <a:prstGeom prst="rect">
            <a:avLst/>
          </a:prstGeom>
          <a:ln>
            <a:solidFill>
              <a:srgbClr val="50586C"/>
            </a:solidFill>
          </a:ln>
        </p:spPr>
      </p:pic>
      <p:pic>
        <p:nvPicPr>
          <p:cNvPr id="18" name="그림 17" descr="텍스트, 라인, 스크린샷, 그래프이(가) 표시된 사진&#10;&#10;자동 생성된 설명">
            <a:extLst>
              <a:ext uri="{FF2B5EF4-FFF2-40B4-BE49-F238E27FC236}">
                <a16:creationId xmlns:a16="http://schemas.microsoft.com/office/drawing/2014/main" id="{FE907D0E-A68C-2F49-3D94-3409B17CE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725" y="4074742"/>
            <a:ext cx="3982721" cy="2698595"/>
          </a:xfrm>
          <a:prstGeom prst="rect">
            <a:avLst/>
          </a:prstGeom>
          <a:ln>
            <a:solidFill>
              <a:srgbClr val="50586C"/>
            </a:solidFill>
          </a:ln>
        </p:spPr>
      </p:pic>
      <p:sp>
        <p:nvSpPr>
          <p:cNvPr id="19" name="오른쪽 화살표[R] 18">
            <a:extLst>
              <a:ext uri="{FF2B5EF4-FFF2-40B4-BE49-F238E27FC236}">
                <a16:creationId xmlns:a16="http://schemas.microsoft.com/office/drawing/2014/main" id="{95276A46-34D2-49A5-A52A-F703F9FEA369}"/>
              </a:ext>
            </a:extLst>
          </p:cNvPr>
          <p:cNvSpPr/>
          <p:nvPr/>
        </p:nvSpPr>
        <p:spPr>
          <a:xfrm>
            <a:off x="6096000" y="2551223"/>
            <a:ext cx="596280" cy="13970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A71CF163-AE16-C5F2-4EC4-65E17333FD47}"/>
              </a:ext>
            </a:extLst>
          </p:cNvPr>
          <p:cNvSpPr/>
          <p:nvPr/>
        </p:nvSpPr>
        <p:spPr>
          <a:xfrm>
            <a:off x="6096000" y="5362034"/>
            <a:ext cx="596280" cy="139700"/>
          </a:xfrm>
          <a:prstGeom prst="rightArrow">
            <a:avLst/>
          </a:prstGeom>
          <a:solidFill>
            <a:srgbClr val="5058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B6137E-A078-C9A0-97E0-1A503DA572E6}"/>
              </a:ext>
            </a:extLst>
          </p:cNvPr>
          <p:cNvSpPr txBox="1"/>
          <p:nvPr/>
        </p:nvSpPr>
        <p:spPr>
          <a:xfrm>
            <a:off x="5379748" y="2490268"/>
            <a:ext cx="731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Random!</a:t>
            </a:r>
            <a:endParaRPr kumimoji="1"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CB9DE-ED78-B417-D3B8-CBAFBFE15ACB}"/>
              </a:ext>
            </a:extLst>
          </p:cNvPr>
          <p:cNvSpPr txBox="1"/>
          <p:nvPr/>
        </p:nvSpPr>
        <p:spPr>
          <a:xfrm>
            <a:off x="5625350" y="5293234"/>
            <a:ext cx="731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Real!</a:t>
            </a:r>
            <a:endParaRPr kumimoji="1"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2EC51-C7CF-694C-B776-AD0134C9E644}"/>
              </a:ext>
            </a:extLst>
          </p:cNvPr>
          <p:cNvSpPr txBox="1"/>
          <p:nvPr/>
        </p:nvSpPr>
        <p:spPr>
          <a:xfrm>
            <a:off x="633761" y="4923902"/>
            <a:ext cx="422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>
                <a:solidFill>
                  <a:srgbClr val="50586C"/>
                </a:solidFill>
              </a:rPr>
              <a:t>12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14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74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6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&gt;&gt;&gt;&gt;&gt;&gt;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110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38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&gt;</a:t>
            </a:r>
            <a:r>
              <a:rPr kumimoji="1" lang="ko-KR" altLang="en-US" sz="1400" b="1" dirty="0">
                <a:solidFill>
                  <a:srgbClr val="50586C"/>
                </a:solidFill>
              </a:rPr>
              <a:t> </a:t>
            </a:r>
            <a:r>
              <a:rPr kumimoji="1" lang="en-US" altLang="ko-KR" sz="1400" b="1" dirty="0">
                <a:solidFill>
                  <a:srgbClr val="50586C"/>
                </a:solidFill>
              </a:rPr>
              <a:t>238</a:t>
            </a:r>
            <a:endParaRPr kumimoji="1" lang="ko-KR" altLang="en-US" sz="1400" b="1" dirty="0">
              <a:solidFill>
                <a:srgbClr val="50586C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EB98B1-9C46-3224-B27C-D1571891C8CC}"/>
              </a:ext>
            </a:extLst>
          </p:cNvPr>
          <p:cNvSpPr/>
          <p:nvPr/>
        </p:nvSpPr>
        <p:spPr>
          <a:xfrm>
            <a:off x="7327075" y="1468908"/>
            <a:ext cx="730332" cy="1021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2B08A-FBE9-0473-CE24-79ACBBBEA243}"/>
              </a:ext>
            </a:extLst>
          </p:cNvPr>
          <p:cNvSpPr/>
          <p:nvPr/>
        </p:nvSpPr>
        <p:spPr>
          <a:xfrm>
            <a:off x="7327075" y="4228829"/>
            <a:ext cx="730332" cy="45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2A1A66-59FA-129C-81D2-29284513E655}"/>
              </a:ext>
            </a:extLst>
          </p:cNvPr>
          <p:cNvSpPr/>
          <p:nvPr/>
        </p:nvSpPr>
        <p:spPr>
          <a:xfrm>
            <a:off x="10353304" y="5452828"/>
            <a:ext cx="536369" cy="9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42FBBD-BA16-9F2C-80F8-E258D736B8EB}"/>
              </a:ext>
            </a:extLst>
          </p:cNvPr>
          <p:cNvSpPr/>
          <p:nvPr/>
        </p:nvSpPr>
        <p:spPr>
          <a:xfrm>
            <a:off x="10353304" y="5059662"/>
            <a:ext cx="536369" cy="97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09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897"/>
    </mc:Choice>
    <mc:Fallback>
      <p:transition spd="slow" advTm="738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3|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3|1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4.3|5.9|39.1|4.7|4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899</Words>
  <Application>Microsoft Macintosh PowerPoint</Application>
  <PresentationFormat>와이드스크린</PresentationFormat>
  <Paragraphs>137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Hancom Sans Light</vt:lpstr>
      <vt:lpstr>Arial</vt:lpstr>
      <vt:lpstr>Cambria Math</vt:lpstr>
      <vt:lpstr>Wingdings</vt:lpstr>
      <vt:lpstr>Office 테마</vt:lpstr>
      <vt:lpstr>Motif analysis and passing behavior in football passing networks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Motif analysis and passing behavior in football passing networks</dc:title>
  <dc:creator>aimtog999</dc:creator>
  <cp:lastModifiedBy>aimtog999</cp:lastModifiedBy>
  <cp:revision>19</cp:revision>
  <dcterms:created xsi:type="dcterms:W3CDTF">2024-12-03T06:19:02Z</dcterms:created>
  <dcterms:modified xsi:type="dcterms:W3CDTF">2024-12-16T13:07:24Z</dcterms:modified>
</cp:coreProperties>
</file>