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4" r:id="rId1"/>
  </p:sldMasterIdLst>
  <p:notesMasterIdLst>
    <p:notesMasterId r:id="rId3"/>
  </p:notesMasterIdLst>
  <p:handoutMasterIdLst>
    <p:handoutMasterId r:id="rId4"/>
  </p:handoutMasterIdLst>
  <p:sldIdLst>
    <p:sldId id="256" r:id="rId2"/>
  </p:sldIdLst>
  <p:sldSz cx="51206400" cy="32918400"/>
  <p:notesSz cx="7315200" cy="9601200"/>
  <p:defaultTextStyle>
    <a:defPPr>
      <a:defRPr lang="en-US"/>
    </a:defPPr>
    <a:lvl1pPr algn="l" rtl="0" fontAlgn="base">
      <a:spcBef>
        <a:spcPct val="0"/>
      </a:spcBef>
      <a:spcAft>
        <a:spcPct val="0"/>
      </a:spcAft>
      <a:defRPr sz="44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44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44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44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4400" kern="1200">
        <a:solidFill>
          <a:schemeClr val="tx1"/>
        </a:solidFill>
        <a:latin typeface="Arial" charset="0"/>
        <a:ea typeface="ＭＳ Ｐゴシック" charset="0"/>
        <a:cs typeface="Arial" charset="0"/>
      </a:defRPr>
    </a:lvl5pPr>
    <a:lvl6pPr marL="2286000" algn="l" defTabSz="457200" rtl="0" eaLnBrk="1" latinLnBrk="0" hangingPunct="1">
      <a:defRPr sz="4400" kern="1200">
        <a:solidFill>
          <a:schemeClr val="tx1"/>
        </a:solidFill>
        <a:latin typeface="Arial" charset="0"/>
        <a:ea typeface="ＭＳ Ｐゴシック" charset="0"/>
        <a:cs typeface="Arial" charset="0"/>
      </a:defRPr>
    </a:lvl6pPr>
    <a:lvl7pPr marL="2743200" algn="l" defTabSz="457200" rtl="0" eaLnBrk="1" latinLnBrk="0" hangingPunct="1">
      <a:defRPr sz="4400" kern="1200">
        <a:solidFill>
          <a:schemeClr val="tx1"/>
        </a:solidFill>
        <a:latin typeface="Arial" charset="0"/>
        <a:ea typeface="ＭＳ Ｐゴシック" charset="0"/>
        <a:cs typeface="Arial" charset="0"/>
      </a:defRPr>
    </a:lvl7pPr>
    <a:lvl8pPr marL="3200400" algn="l" defTabSz="457200" rtl="0" eaLnBrk="1" latinLnBrk="0" hangingPunct="1">
      <a:defRPr sz="4400" kern="1200">
        <a:solidFill>
          <a:schemeClr val="tx1"/>
        </a:solidFill>
        <a:latin typeface="Arial" charset="0"/>
        <a:ea typeface="ＭＳ Ｐゴシック" charset="0"/>
        <a:cs typeface="Arial" charset="0"/>
      </a:defRPr>
    </a:lvl8pPr>
    <a:lvl9pPr marL="3657600" algn="l" defTabSz="457200" rtl="0" eaLnBrk="1" latinLnBrk="0" hangingPunct="1">
      <a:defRPr sz="4400"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7A7A"/>
    <a:srgbClr val="6B6B6B"/>
    <a:srgbClr val="767676"/>
    <a:srgbClr val="4C4C4C"/>
    <a:srgbClr val="656565"/>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050" autoAdjust="0"/>
    <p:restoredTop sz="99884" autoAdjust="0"/>
  </p:normalViewPr>
  <p:slideViewPr>
    <p:cSldViewPr snapToGrid="0">
      <p:cViewPr varScale="1">
        <p:scale>
          <a:sx n="31" d="100"/>
          <a:sy n="31" d="100"/>
        </p:scale>
        <p:origin x="-128" y="-136"/>
      </p:cViewPr>
      <p:guideLst>
        <p:guide orient="horz" pos="10368"/>
        <p:guide pos="1612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E50BC5C9-908B-3445-ADD6-95A20120999B}"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138140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Grp="1" noRot="1" noChangeAspect="1" noChangeArrowheads="1" noTextEdit="1"/>
          </p:cNvSpPr>
          <p:nvPr>
            <p:ph type="sldImg" idx="2"/>
          </p:nvPr>
        </p:nvSpPr>
        <p:spPr bwMode="auto">
          <a:xfrm>
            <a:off x="436563" y="228600"/>
            <a:ext cx="6686550" cy="429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92911230-4A1B-4341-9F63-3B22AC86C4AD}"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2835730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1pPr>
    <a:lvl2pPr marL="4572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2pPr>
    <a:lvl3pPr marL="9144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3pPr>
    <a:lvl4pPr marL="13716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4pPr>
    <a:lvl5pPr marL="18288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995363" y="1104900"/>
            <a:ext cx="1138237" cy="31219775"/>
            <a:chOff x="112" y="145"/>
            <a:chExt cx="128" cy="4097"/>
          </a:xfrm>
        </p:grpSpPr>
        <p:sp>
          <p:nvSpPr>
            <p:cNvPr id="5"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6"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7" name="Group 5"/>
          <p:cNvGrpSpPr>
            <a:grpSpLocks/>
          </p:cNvGrpSpPr>
          <p:nvPr/>
        </p:nvGrpSpPr>
        <p:grpSpPr bwMode="auto">
          <a:xfrm>
            <a:off x="49241075" y="1058863"/>
            <a:ext cx="1111250" cy="30762575"/>
            <a:chOff x="5539" y="139"/>
            <a:chExt cx="125" cy="4037"/>
          </a:xfrm>
        </p:grpSpPr>
        <p:sp>
          <p:nvSpPr>
            <p:cNvPr id="8"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9"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 name="Group 8"/>
          <p:cNvGrpSpPr>
            <a:grpSpLocks/>
          </p:cNvGrpSpPr>
          <p:nvPr/>
        </p:nvGrpSpPr>
        <p:grpSpPr bwMode="auto">
          <a:xfrm>
            <a:off x="2311400" y="31089600"/>
            <a:ext cx="48645763" cy="1096963"/>
            <a:chOff x="260" y="4080"/>
            <a:chExt cx="5472" cy="144"/>
          </a:xfrm>
        </p:grpSpPr>
        <p:sp>
          <p:nvSpPr>
            <p:cNvPr id="11"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2"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3" name="Group 11"/>
          <p:cNvGrpSpPr>
            <a:grpSpLocks/>
          </p:cNvGrpSpPr>
          <p:nvPr/>
        </p:nvGrpSpPr>
        <p:grpSpPr bwMode="auto">
          <a:xfrm>
            <a:off x="427038" y="846138"/>
            <a:ext cx="48974375" cy="776287"/>
            <a:chOff x="48" y="111"/>
            <a:chExt cx="5509" cy="102"/>
          </a:xfrm>
        </p:grpSpPr>
        <p:sp>
          <p:nvSpPr>
            <p:cNvPr id="14"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5"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785422" name="Rectangle 14"/>
          <p:cNvSpPr>
            <a:spLocks noGrp="1" noChangeArrowheads="1"/>
          </p:cNvSpPr>
          <p:nvPr>
            <p:ph type="ctrTitle" sz="quarter"/>
          </p:nvPr>
        </p:nvSpPr>
        <p:spPr>
          <a:xfrm>
            <a:off x="3840165" y="9509125"/>
            <a:ext cx="43526075" cy="5486400"/>
          </a:xfrm>
        </p:spPr>
        <p:txBody>
          <a:bodyPr anchor="ctr"/>
          <a:lstStyle>
            <a:lvl1pPr algn="ctr">
              <a:defRPr sz="21000">
                <a:solidFill>
                  <a:schemeClr val="tx1"/>
                </a:solidFill>
              </a:defRPr>
            </a:lvl1pPr>
          </a:lstStyle>
          <a:p>
            <a:r>
              <a:rPr lang="en-US"/>
              <a:t>Click to edit Master title style</a:t>
            </a:r>
          </a:p>
        </p:txBody>
      </p:sp>
      <p:sp>
        <p:nvSpPr>
          <p:cNvPr id="785423" name="Rectangle 15"/>
          <p:cNvSpPr>
            <a:spLocks noGrp="1" noChangeArrowheads="1"/>
          </p:cNvSpPr>
          <p:nvPr>
            <p:ph type="subTitle" sz="quarter" idx="1"/>
          </p:nvPr>
        </p:nvSpPr>
        <p:spPr>
          <a:xfrm>
            <a:off x="7680327" y="18653125"/>
            <a:ext cx="35845751" cy="8413750"/>
          </a:xfrm>
        </p:spPr>
        <p:txBody>
          <a:bodyPr/>
          <a:lstStyle>
            <a:lvl1pPr marL="0" indent="0" algn="ctr">
              <a:buFontTx/>
              <a:buNone/>
              <a:defRPr sz="14700"/>
            </a:lvl1pPr>
          </a:lstStyle>
          <a:p>
            <a:r>
              <a:rPr lang="en-US"/>
              <a:t>Click to edit Master subtitle style</a:t>
            </a:r>
          </a:p>
        </p:txBody>
      </p:sp>
      <p:sp>
        <p:nvSpPr>
          <p:cNvPr id="16" name="Rectangle 16"/>
          <p:cNvSpPr>
            <a:spLocks noGrp="1" noChangeArrowheads="1"/>
          </p:cNvSpPr>
          <p:nvPr>
            <p:ph type="dt" sz="quarter" idx="10"/>
          </p:nvPr>
        </p:nvSpPr>
        <p:spPr>
          <a:xfrm>
            <a:off x="2462213" y="28749625"/>
            <a:ext cx="10668000" cy="2195513"/>
          </a:xfrm>
        </p:spPr>
        <p:txBody>
          <a:bodyPr/>
          <a:lstStyle>
            <a:lvl1pPr>
              <a:defRPr/>
            </a:lvl1pPr>
          </a:lstStyle>
          <a:p>
            <a:fld id="{BDA5651B-C405-A149-B22A-CA338DFD0D46}" type="datetime1">
              <a:rPr lang="en-US"/>
              <a:pPr/>
              <a:t>1/24/14</a:t>
            </a:fld>
            <a:endParaRPr lang="en-US"/>
          </a:p>
        </p:txBody>
      </p:sp>
      <p:sp>
        <p:nvSpPr>
          <p:cNvPr id="17" name="Rectangle 17"/>
          <p:cNvSpPr>
            <a:spLocks noGrp="1" noChangeArrowheads="1"/>
          </p:cNvSpPr>
          <p:nvPr>
            <p:ph type="ftr" sz="quarter" idx="11"/>
          </p:nvPr>
        </p:nvSpPr>
        <p:spPr>
          <a:xfrm>
            <a:off x="17557750" y="28811538"/>
            <a:ext cx="16214725" cy="2193925"/>
          </a:xfrm>
        </p:spPr>
        <p:txBody>
          <a:bodyPr/>
          <a:lstStyle>
            <a:lvl1pPr>
              <a:defRPr smtClean="0"/>
            </a:lvl1pPr>
          </a:lstStyle>
          <a:p>
            <a:pPr>
              <a:defRPr/>
            </a:pPr>
            <a:r>
              <a:rPr lang="en-US"/>
              <a:t>Title or job number</a:t>
            </a:r>
          </a:p>
        </p:txBody>
      </p:sp>
      <p:sp>
        <p:nvSpPr>
          <p:cNvPr id="18" name="Rectangle 18"/>
          <p:cNvSpPr>
            <a:spLocks noGrp="1" noChangeArrowheads="1"/>
          </p:cNvSpPr>
          <p:nvPr>
            <p:ph type="sldNum" sz="quarter" idx="12"/>
          </p:nvPr>
        </p:nvSpPr>
        <p:spPr>
          <a:xfrm>
            <a:off x="38084125" y="28697238"/>
            <a:ext cx="10668000" cy="2193925"/>
          </a:xfrm>
        </p:spPr>
        <p:txBody>
          <a:bodyPr/>
          <a:lstStyle>
            <a:lvl1pPr>
              <a:defRPr/>
            </a:lvl1pPr>
          </a:lstStyle>
          <a:p>
            <a:fld id="{3D0E94D1-53FB-6F48-854F-A33122356B70}" type="slidenum">
              <a:rPr lang="en-US"/>
              <a:pPr/>
              <a:t>‹#›</a:t>
            </a:fld>
            <a:endParaRPr lang="en-US"/>
          </a:p>
        </p:txBody>
      </p:sp>
    </p:spTree>
    <p:extLst>
      <p:ext uri="{BB962C8B-B14F-4D97-AF65-F5344CB8AC3E}">
        <p14:creationId xmlns:p14="http://schemas.microsoft.com/office/powerpoint/2010/main" val="411752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4C0CB2A7-298B-0346-9691-9743C8FCC14F}"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D4F6CE6D-608C-F94D-8E47-039A62F4D54E}" type="slidenum">
              <a:rPr lang="en-US"/>
              <a:pPr/>
              <a:t>‹#›</a:t>
            </a:fld>
            <a:endParaRPr lang="en-US"/>
          </a:p>
        </p:txBody>
      </p:sp>
    </p:spTree>
    <p:extLst>
      <p:ext uri="{BB962C8B-B14F-4D97-AF65-F5344CB8AC3E}">
        <p14:creationId xmlns:p14="http://schemas.microsoft.com/office/powerpoint/2010/main" val="395635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560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560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FC7DC0D9-3080-6348-9E83-AA7D17CED573}"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9BD9814-D8F2-A843-986C-42D8D657D4BA}" type="slidenum">
              <a:rPr lang="en-US"/>
              <a:pPr/>
              <a:t>‹#›</a:t>
            </a:fld>
            <a:endParaRPr lang="en-US"/>
          </a:p>
        </p:txBody>
      </p:sp>
    </p:spTree>
    <p:extLst>
      <p:ext uri="{BB962C8B-B14F-4D97-AF65-F5344CB8AC3E}">
        <p14:creationId xmlns:p14="http://schemas.microsoft.com/office/powerpoint/2010/main" val="365213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BF013981-7038-D14E-B481-885CFE012C4D}"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4518220-8867-DC4B-B094-C5412B5029A9}" type="slidenum">
              <a:rPr lang="en-US"/>
              <a:pPr/>
              <a:t>‹#›</a:t>
            </a:fld>
            <a:endParaRPr lang="en-US"/>
          </a:p>
        </p:txBody>
      </p:sp>
    </p:spTree>
    <p:extLst>
      <p:ext uri="{BB962C8B-B14F-4D97-AF65-F5344CB8AC3E}">
        <p14:creationId xmlns:p14="http://schemas.microsoft.com/office/powerpoint/2010/main" val="29163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1153442"/>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fld id="{D470504F-A014-0649-82C6-EE739CECA6DB}"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153E73A5-B264-C24C-B7F1-14DAF11F182C}" type="slidenum">
              <a:rPr lang="en-US"/>
              <a:pPr/>
              <a:t>‹#›</a:t>
            </a:fld>
            <a:endParaRPr lang="en-US"/>
          </a:p>
        </p:txBody>
      </p:sp>
    </p:spTree>
    <p:extLst>
      <p:ext uri="{BB962C8B-B14F-4D97-AF65-F5344CB8AC3E}">
        <p14:creationId xmlns:p14="http://schemas.microsoft.com/office/powerpoint/2010/main" val="3585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5" y="8412163"/>
            <a:ext cx="21686837"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412163"/>
            <a:ext cx="21686838"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fld id="{10AFF9DE-996D-6E4C-AE92-904B846DA7DE}" type="datetime1">
              <a:rPr lang="en-US"/>
              <a:pPr/>
              <a:t>1/24/14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07E7E577-27A9-CC4F-A8B5-6B28B4412160}" type="slidenum">
              <a:rPr lang="en-US"/>
              <a:pPr/>
              <a:t>‹#›</a:t>
            </a:fld>
            <a:endParaRPr lang="en-US"/>
          </a:p>
        </p:txBody>
      </p:sp>
    </p:spTree>
    <p:extLst>
      <p:ext uri="{BB962C8B-B14F-4D97-AF65-F5344CB8AC3E}">
        <p14:creationId xmlns:p14="http://schemas.microsoft.com/office/powerpoint/2010/main" val="239214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9" y="7369179"/>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9" y="10439404"/>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9"/>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4"/>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fld id="{C5D4D892-8179-8947-A7BD-0F0304791D71}" type="datetime1">
              <a:rPr lang="en-US"/>
              <a:pPr/>
              <a:t>1/24/14</a:t>
            </a:fld>
            <a:endParaRPr lang="en-US"/>
          </a:p>
        </p:txBody>
      </p:sp>
      <p:sp>
        <p:nvSpPr>
          <p:cNvPr id="8"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9" name="Rectangle 21"/>
          <p:cNvSpPr>
            <a:spLocks noGrp="1" noChangeArrowheads="1"/>
          </p:cNvSpPr>
          <p:nvPr>
            <p:ph type="sldNum" sz="quarter" idx="12"/>
          </p:nvPr>
        </p:nvSpPr>
        <p:spPr>
          <a:ln/>
        </p:spPr>
        <p:txBody>
          <a:bodyPr/>
          <a:lstStyle>
            <a:lvl1pPr>
              <a:defRPr/>
            </a:lvl1pPr>
          </a:lstStyle>
          <a:p>
            <a:fld id="{5201CFF1-4CC2-7E46-8A98-0DB139D74747}" type="slidenum">
              <a:rPr lang="en-US"/>
              <a:pPr/>
              <a:t>‹#›</a:t>
            </a:fld>
            <a:endParaRPr lang="en-US"/>
          </a:p>
        </p:txBody>
      </p:sp>
    </p:spTree>
    <p:extLst>
      <p:ext uri="{BB962C8B-B14F-4D97-AF65-F5344CB8AC3E}">
        <p14:creationId xmlns:p14="http://schemas.microsoft.com/office/powerpoint/2010/main" val="32434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fld id="{65FB1D16-1BB6-6D45-BD68-0698BE537699}" type="datetime1">
              <a:rPr lang="en-US"/>
              <a:pPr/>
              <a:t>1/24/14</a:t>
            </a:fld>
            <a:endParaRPr lang="en-US"/>
          </a:p>
        </p:txBody>
      </p:sp>
      <p:sp>
        <p:nvSpPr>
          <p:cNvPr id="4"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5" name="Rectangle 21"/>
          <p:cNvSpPr>
            <a:spLocks noGrp="1" noChangeArrowheads="1"/>
          </p:cNvSpPr>
          <p:nvPr>
            <p:ph type="sldNum" sz="quarter" idx="12"/>
          </p:nvPr>
        </p:nvSpPr>
        <p:spPr>
          <a:ln/>
        </p:spPr>
        <p:txBody>
          <a:bodyPr/>
          <a:lstStyle>
            <a:lvl1pPr>
              <a:defRPr/>
            </a:lvl1pPr>
          </a:lstStyle>
          <a:p>
            <a:fld id="{86E80033-B5EF-294A-B628-9DC93B4A5088}" type="slidenum">
              <a:rPr lang="en-US"/>
              <a:pPr/>
              <a:t>‹#›</a:t>
            </a:fld>
            <a:endParaRPr lang="en-US"/>
          </a:p>
        </p:txBody>
      </p:sp>
    </p:spTree>
    <p:extLst>
      <p:ext uri="{BB962C8B-B14F-4D97-AF65-F5344CB8AC3E}">
        <p14:creationId xmlns:p14="http://schemas.microsoft.com/office/powerpoint/2010/main" val="34752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fld id="{6574763F-ABE3-6A47-9EC3-D2E3DB9DD054}" type="datetime1">
              <a:rPr lang="en-US"/>
              <a:pPr/>
              <a:t>1/24/14</a:t>
            </a:fld>
            <a:endParaRPr lang="en-US"/>
          </a:p>
        </p:txBody>
      </p:sp>
      <p:sp>
        <p:nvSpPr>
          <p:cNvPr id="3"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4" name="Rectangle 21"/>
          <p:cNvSpPr>
            <a:spLocks noGrp="1" noChangeArrowheads="1"/>
          </p:cNvSpPr>
          <p:nvPr>
            <p:ph type="sldNum" sz="quarter" idx="12"/>
          </p:nvPr>
        </p:nvSpPr>
        <p:spPr>
          <a:ln/>
        </p:spPr>
        <p:txBody>
          <a:bodyPr/>
          <a:lstStyle>
            <a:lvl1pPr>
              <a:defRPr/>
            </a:lvl1pPr>
          </a:lstStyle>
          <a:p>
            <a:fld id="{4FD2565C-1665-A24A-B44F-E373E1C670F1}" type="slidenum">
              <a:rPr lang="en-US"/>
              <a:pPr/>
              <a:t>‹#›</a:t>
            </a:fld>
            <a:endParaRPr lang="en-US"/>
          </a:p>
        </p:txBody>
      </p:sp>
    </p:spTree>
    <p:extLst>
      <p:ext uri="{BB962C8B-B14F-4D97-AF65-F5344CB8AC3E}">
        <p14:creationId xmlns:p14="http://schemas.microsoft.com/office/powerpoint/2010/main" val="298639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311275"/>
            <a:ext cx="16846550" cy="557688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9"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9AC780A8-A81A-4D47-8961-A08D004F5898}" type="datetime1">
              <a:rPr lang="en-US"/>
              <a:pPr/>
              <a:t>1/24/14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72127AFC-76CC-EC44-81C6-79F595511303}" type="slidenum">
              <a:rPr lang="en-US"/>
              <a:pPr/>
              <a:t>‹#›</a:t>
            </a:fld>
            <a:endParaRPr lang="en-US"/>
          </a:p>
        </p:txBody>
      </p:sp>
    </p:spTree>
    <p:extLst>
      <p:ext uri="{BB962C8B-B14F-4D97-AF65-F5344CB8AC3E}">
        <p14:creationId xmlns:p14="http://schemas.microsoft.com/office/powerpoint/2010/main" val="2630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7"/>
            <a:ext cx="30724475" cy="27209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42"/>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5" y="25763542"/>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1BB05508-BBA8-7A43-8481-D94387CAC796}" type="datetime1">
              <a:rPr lang="en-US"/>
              <a:pPr/>
              <a:t>1/24/14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9DFF2685-158B-4249-8D6F-06D823B97DA7}" type="slidenum">
              <a:rPr lang="en-US"/>
              <a:pPr/>
              <a:t>‹#›</a:t>
            </a:fld>
            <a:endParaRPr lang="en-US"/>
          </a:p>
        </p:txBody>
      </p:sp>
    </p:spTree>
    <p:extLst>
      <p:ext uri="{BB962C8B-B14F-4D97-AF65-F5344CB8AC3E}">
        <p14:creationId xmlns:p14="http://schemas.microsoft.com/office/powerpoint/2010/main" val="20975035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95363" y="1104900"/>
            <a:ext cx="1138237" cy="31219775"/>
            <a:chOff x="112" y="145"/>
            <a:chExt cx="128" cy="4097"/>
          </a:xfrm>
        </p:grpSpPr>
        <p:sp>
          <p:nvSpPr>
            <p:cNvPr id="784387"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784388"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1027" name="Group 5"/>
          <p:cNvGrpSpPr>
            <a:grpSpLocks/>
          </p:cNvGrpSpPr>
          <p:nvPr/>
        </p:nvGrpSpPr>
        <p:grpSpPr bwMode="auto">
          <a:xfrm>
            <a:off x="49241075" y="1058863"/>
            <a:ext cx="1111250" cy="30762575"/>
            <a:chOff x="5539" y="139"/>
            <a:chExt cx="125" cy="4037"/>
          </a:xfrm>
        </p:grpSpPr>
        <p:sp>
          <p:nvSpPr>
            <p:cNvPr id="784390"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784391"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28" name="Group 8"/>
          <p:cNvGrpSpPr>
            <a:grpSpLocks/>
          </p:cNvGrpSpPr>
          <p:nvPr/>
        </p:nvGrpSpPr>
        <p:grpSpPr bwMode="auto">
          <a:xfrm>
            <a:off x="2311400" y="31089600"/>
            <a:ext cx="48645763" cy="1096963"/>
            <a:chOff x="260" y="4080"/>
            <a:chExt cx="5472" cy="144"/>
          </a:xfrm>
        </p:grpSpPr>
        <p:sp>
          <p:nvSpPr>
            <p:cNvPr id="784393"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4"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29" name="Group 11"/>
          <p:cNvGrpSpPr>
            <a:grpSpLocks/>
          </p:cNvGrpSpPr>
          <p:nvPr/>
        </p:nvGrpSpPr>
        <p:grpSpPr bwMode="auto">
          <a:xfrm>
            <a:off x="427038" y="846138"/>
            <a:ext cx="48974375" cy="776287"/>
            <a:chOff x="48" y="111"/>
            <a:chExt cx="5509" cy="102"/>
          </a:xfrm>
        </p:grpSpPr>
        <p:sp>
          <p:nvSpPr>
            <p:cNvPr id="784396"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7"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30" name="Group 14"/>
          <p:cNvGrpSpPr>
            <a:grpSpLocks/>
          </p:cNvGrpSpPr>
          <p:nvPr/>
        </p:nvGrpSpPr>
        <p:grpSpPr bwMode="auto">
          <a:xfrm>
            <a:off x="400050" y="846138"/>
            <a:ext cx="48974375" cy="776287"/>
            <a:chOff x="45" y="111"/>
            <a:chExt cx="5509" cy="102"/>
          </a:xfrm>
        </p:grpSpPr>
        <p:sp>
          <p:nvSpPr>
            <p:cNvPr id="784399" name="Rectangle 15"/>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400" name="Rectangle 16"/>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1031" name="Rectangle 17"/>
          <p:cNvSpPr>
            <a:spLocks noGrp="1" noChangeArrowheads="1"/>
          </p:cNvSpPr>
          <p:nvPr>
            <p:ph type="title"/>
          </p:nvPr>
        </p:nvSpPr>
        <p:spPr bwMode="auto">
          <a:xfrm>
            <a:off x="3840163" y="2925763"/>
            <a:ext cx="435260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b" anchorCtr="0" compatLnSpc="1">
            <a:prstTxWarp prst="textNoShape">
              <a:avLst/>
            </a:prstTxWarp>
          </a:bodyPr>
          <a:lstStyle/>
          <a:p>
            <a:pPr lvl="0"/>
            <a:r>
              <a:rPr lang="en-US"/>
              <a:t>Click to edit Master title style</a:t>
            </a:r>
          </a:p>
        </p:txBody>
      </p:sp>
      <p:sp>
        <p:nvSpPr>
          <p:cNvPr id="1032" name="Rectangle 18"/>
          <p:cNvSpPr>
            <a:spLocks noGrp="1" noChangeArrowheads="1"/>
          </p:cNvSpPr>
          <p:nvPr>
            <p:ph type="body" idx="1"/>
          </p:nvPr>
        </p:nvSpPr>
        <p:spPr bwMode="auto">
          <a:xfrm>
            <a:off x="3840163" y="8412163"/>
            <a:ext cx="43526075" cy="201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4403" name="Rectangle 19"/>
          <p:cNvSpPr>
            <a:spLocks noGrp="1" noChangeArrowheads="1"/>
          </p:cNvSpPr>
          <p:nvPr>
            <p:ph type="dt" sz="half" idx="2"/>
          </p:nvPr>
        </p:nvSpPr>
        <p:spPr bwMode="auto">
          <a:xfrm>
            <a:off x="2560638"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defRPr sz="7400">
                <a:latin typeface="Times New Roman" charset="0"/>
              </a:defRPr>
            </a:lvl1pPr>
          </a:lstStyle>
          <a:p>
            <a:fld id="{9FC0DD12-D298-C645-BD79-BE38BB9577FA}" type="datetime1">
              <a:rPr lang="en-US"/>
              <a:pPr/>
              <a:t>1/24/14</a:t>
            </a:fld>
            <a:endParaRPr lang="en-US"/>
          </a:p>
        </p:txBody>
      </p:sp>
      <p:sp>
        <p:nvSpPr>
          <p:cNvPr id="784404" name="Rectangle 20"/>
          <p:cNvSpPr>
            <a:spLocks noGrp="1" noChangeArrowheads="1"/>
          </p:cNvSpPr>
          <p:nvPr>
            <p:ph type="ftr" sz="quarter" idx="3"/>
          </p:nvPr>
        </p:nvSpPr>
        <p:spPr bwMode="auto">
          <a:xfrm>
            <a:off x="17495838" y="28895675"/>
            <a:ext cx="16214725"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ctr">
              <a:defRPr sz="7400" smtClean="0">
                <a:latin typeface="Times New Roman" pitchFamily="18" charset="0"/>
                <a:ea typeface="+mn-ea"/>
              </a:defRPr>
            </a:lvl1pPr>
          </a:lstStyle>
          <a:p>
            <a:pPr>
              <a:defRPr/>
            </a:pPr>
            <a:r>
              <a:rPr lang="en-US"/>
              <a:t>Title or job number</a:t>
            </a:r>
          </a:p>
        </p:txBody>
      </p:sp>
      <p:sp>
        <p:nvSpPr>
          <p:cNvPr id="784405" name="Rectangle 21"/>
          <p:cNvSpPr>
            <a:spLocks noGrp="1" noChangeArrowheads="1"/>
          </p:cNvSpPr>
          <p:nvPr>
            <p:ph type="sldNum" sz="quarter" idx="4"/>
          </p:nvPr>
        </p:nvSpPr>
        <p:spPr bwMode="auto">
          <a:xfrm>
            <a:off x="38404800"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r">
              <a:defRPr sz="7400">
                <a:latin typeface="Times New Roman" charset="0"/>
              </a:defRPr>
            </a:lvl1pPr>
          </a:lstStyle>
          <a:p>
            <a:fld id="{CEC866F5-900D-5343-BAEB-3AE60BD3161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4806950" rtl="0" eaLnBrk="0" fontAlgn="base" hangingPunct="0">
        <a:spcBef>
          <a:spcPct val="0"/>
        </a:spcBef>
        <a:spcAft>
          <a:spcPct val="0"/>
        </a:spcAft>
        <a:defRPr sz="18900">
          <a:solidFill>
            <a:schemeClr val="tx2"/>
          </a:solidFill>
          <a:latin typeface="+mj-lt"/>
          <a:ea typeface="ＭＳ Ｐゴシック" charset="0"/>
          <a:cs typeface="+mj-cs"/>
        </a:defRPr>
      </a:lvl1pPr>
      <a:lvl2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2pPr>
      <a:lvl3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3pPr>
      <a:lvl4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4pPr>
      <a:lvl5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5pPr>
      <a:lvl6pPr marL="457200" algn="l" defTabSz="4806950" rtl="0" fontAlgn="base">
        <a:spcBef>
          <a:spcPct val="0"/>
        </a:spcBef>
        <a:spcAft>
          <a:spcPct val="0"/>
        </a:spcAft>
        <a:defRPr sz="18900">
          <a:solidFill>
            <a:schemeClr val="tx2"/>
          </a:solidFill>
          <a:latin typeface="Tahoma" pitchFamily="34" charset="0"/>
        </a:defRPr>
      </a:lvl6pPr>
      <a:lvl7pPr marL="914400" algn="l" defTabSz="4806950" rtl="0" fontAlgn="base">
        <a:spcBef>
          <a:spcPct val="0"/>
        </a:spcBef>
        <a:spcAft>
          <a:spcPct val="0"/>
        </a:spcAft>
        <a:defRPr sz="18900">
          <a:solidFill>
            <a:schemeClr val="tx2"/>
          </a:solidFill>
          <a:latin typeface="Tahoma" pitchFamily="34" charset="0"/>
        </a:defRPr>
      </a:lvl7pPr>
      <a:lvl8pPr marL="1371600" algn="l" defTabSz="4806950" rtl="0" fontAlgn="base">
        <a:spcBef>
          <a:spcPct val="0"/>
        </a:spcBef>
        <a:spcAft>
          <a:spcPct val="0"/>
        </a:spcAft>
        <a:defRPr sz="18900">
          <a:solidFill>
            <a:schemeClr val="tx2"/>
          </a:solidFill>
          <a:latin typeface="Tahoma" pitchFamily="34" charset="0"/>
        </a:defRPr>
      </a:lvl8pPr>
      <a:lvl9pPr marL="1828800" algn="l" defTabSz="4806950" rtl="0" fontAlgn="base">
        <a:spcBef>
          <a:spcPct val="0"/>
        </a:spcBef>
        <a:spcAft>
          <a:spcPct val="0"/>
        </a:spcAft>
        <a:defRPr sz="18900">
          <a:solidFill>
            <a:schemeClr val="tx2"/>
          </a:solidFill>
          <a:latin typeface="Tahoma" pitchFamily="34" charset="0"/>
        </a:defRPr>
      </a:lvl9pPr>
    </p:titleStyle>
    <p:bodyStyle>
      <a:lvl1pPr marL="1803400" indent="-1803400" algn="l" defTabSz="4806950" rtl="0" eaLnBrk="0" fontAlgn="base" hangingPunct="0">
        <a:spcBef>
          <a:spcPct val="20000"/>
        </a:spcBef>
        <a:spcAft>
          <a:spcPct val="0"/>
        </a:spcAft>
        <a:buClr>
          <a:schemeClr val="accent1"/>
        </a:buClr>
        <a:buChar char="•"/>
        <a:defRPr sz="16800">
          <a:solidFill>
            <a:schemeClr val="tx1"/>
          </a:solidFill>
          <a:latin typeface="+mn-lt"/>
          <a:ea typeface="ＭＳ Ｐゴシック" charset="0"/>
          <a:cs typeface="+mn-cs"/>
        </a:defRPr>
      </a:lvl1pPr>
      <a:lvl2pPr marL="3905250" indent="-1501775" algn="l" defTabSz="4806950" rtl="0" eaLnBrk="0" fontAlgn="base" hangingPunct="0">
        <a:spcBef>
          <a:spcPct val="20000"/>
        </a:spcBef>
        <a:spcAft>
          <a:spcPct val="0"/>
        </a:spcAft>
        <a:buClr>
          <a:schemeClr val="hlink"/>
        </a:buClr>
        <a:buChar char="–"/>
        <a:defRPr sz="14700">
          <a:solidFill>
            <a:schemeClr val="tx1"/>
          </a:solidFill>
          <a:latin typeface="+mn-lt"/>
          <a:ea typeface="ＭＳ Ｐゴシック" charset="0"/>
        </a:defRPr>
      </a:lvl2pPr>
      <a:lvl3pPr marL="6008688" indent="-1201738" algn="l" defTabSz="4806950" rtl="0" eaLnBrk="0" fontAlgn="base" hangingPunct="0">
        <a:spcBef>
          <a:spcPct val="20000"/>
        </a:spcBef>
        <a:spcAft>
          <a:spcPct val="0"/>
        </a:spcAft>
        <a:buClr>
          <a:schemeClr val="accent1"/>
        </a:buClr>
        <a:buChar char="•"/>
        <a:defRPr sz="12600">
          <a:solidFill>
            <a:schemeClr val="tx1"/>
          </a:solidFill>
          <a:latin typeface="+mn-lt"/>
          <a:ea typeface="ＭＳ Ｐゴシック" charset="0"/>
        </a:defRPr>
      </a:lvl3pPr>
      <a:lvl4pPr marL="8412163" indent="-1201738" algn="l" defTabSz="4806950" rtl="0" eaLnBrk="0" fontAlgn="base" hangingPunct="0">
        <a:spcBef>
          <a:spcPct val="20000"/>
        </a:spcBef>
        <a:spcAft>
          <a:spcPct val="0"/>
        </a:spcAft>
        <a:buClr>
          <a:schemeClr val="folHlink"/>
        </a:buClr>
        <a:buChar char="–"/>
        <a:defRPr sz="10500">
          <a:solidFill>
            <a:schemeClr val="tx1"/>
          </a:solidFill>
          <a:latin typeface="+mn-lt"/>
          <a:ea typeface="ＭＳ Ｐゴシック" charset="0"/>
        </a:defRPr>
      </a:lvl4pPr>
      <a:lvl5pPr marL="10815638" indent="-1201738" algn="l" defTabSz="4806950" rtl="0" eaLnBrk="0" fontAlgn="base" hangingPunct="0">
        <a:spcBef>
          <a:spcPct val="20000"/>
        </a:spcBef>
        <a:spcAft>
          <a:spcPct val="0"/>
        </a:spcAft>
        <a:buClr>
          <a:schemeClr val="accent1"/>
        </a:buClr>
        <a:buChar char="»"/>
        <a:defRPr sz="10500">
          <a:solidFill>
            <a:schemeClr val="tx1"/>
          </a:solidFill>
          <a:latin typeface="+mn-lt"/>
          <a:ea typeface="ＭＳ Ｐゴシック" charset="0"/>
        </a:defRPr>
      </a:lvl5pPr>
      <a:lvl6pPr marL="11272838" indent="-1201738" algn="l" defTabSz="4806950" rtl="0" fontAlgn="base">
        <a:spcBef>
          <a:spcPct val="20000"/>
        </a:spcBef>
        <a:spcAft>
          <a:spcPct val="0"/>
        </a:spcAft>
        <a:buClr>
          <a:schemeClr val="accent1"/>
        </a:buClr>
        <a:buChar char="»"/>
        <a:defRPr sz="10500">
          <a:solidFill>
            <a:schemeClr val="tx1"/>
          </a:solidFill>
          <a:latin typeface="+mn-lt"/>
        </a:defRPr>
      </a:lvl6pPr>
      <a:lvl7pPr marL="11730038" indent="-1201738" algn="l" defTabSz="4806950" rtl="0" fontAlgn="base">
        <a:spcBef>
          <a:spcPct val="20000"/>
        </a:spcBef>
        <a:spcAft>
          <a:spcPct val="0"/>
        </a:spcAft>
        <a:buClr>
          <a:schemeClr val="accent1"/>
        </a:buClr>
        <a:buChar char="»"/>
        <a:defRPr sz="10500">
          <a:solidFill>
            <a:schemeClr val="tx1"/>
          </a:solidFill>
          <a:latin typeface="+mn-lt"/>
        </a:defRPr>
      </a:lvl7pPr>
      <a:lvl8pPr marL="12187238" indent="-1201738" algn="l" defTabSz="4806950" rtl="0" fontAlgn="base">
        <a:spcBef>
          <a:spcPct val="20000"/>
        </a:spcBef>
        <a:spcAft>
          <a:spcPct val="0"/>
        </a:spcAft>
        <a:buClr>
          <a:schemeClr val="accent1"/>
        </a:buClr>
        <a:buChar char="»"/>
        <a:defRPr sz="10500">
          <a:solidFill>
            <a:schemeClr val="tx1"/>
          </a:solidFill>
          <a:latin typeface="+mn-lt"/>
        </a:defRPr>
      </a:lvl8pPr>
      <a:lvl9pPr marL="12644438" indent="-1201738" algn="l" defTabSz="4806950" rtl="0" fontAlgn="base">
        <a:spcBef>
          <a:spcPct val="20000"/>
        </a:spcBef>
        <a:spcAft>
          <a:spcPct val="0"/>
        </a:spcAft>
        <a:buClr>
          <a:schemeClr val="accent1"/>
        </a:buClr>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38674675" y="5164138"/>
            <a:ext cx="10101263" cy="25717500"/>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5" name="Rectangle 8"/>
          <p:cNvSpPr>
            <a:spLocks noChangeArrowheads="1"/>
          </p:cNvSpPr>
          <p:nvPr/>
        </p:nvSpPr>
        <p:spPr bwMode="auto">
          <a:xfrm>
            <a:off x="25795288" y="5160963"/>
            <a:ext cx="12463462" cy="25757187"/>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6" name="Rectangle 8"/>
          <p:cNvSpPr>
            <a:spLocks noChangeArrowheads="1"/>
          </p:cNvSpPr>
          <p:nvPr/>
        </p:nvSpPr>
        <p:spPr bwMode="auto">
          <a:xfrm>
            <a:off x="13101638" y="5159375"/>
            <a:ext cx="12223750" cy="25695275"/>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dirty="0"/>
          </a:p>
        </p:txBody>
      </p:sp>
      <p:sp>
        <p:nvSpPr>
          <p:cNvPr id="3077" name="Rectangle 8"/>
          <p:cNvSpPr>
            <a:spLocks noChangeArrowheads="1"/>
          </p:cNvSpPr>
          <p:nvPr/>
        </p:nvSpPr>
        <p:spPr bwMode="auto">
          <a:xfrm>
            <a:off x="2465388" y="5132388"/>
            <a:ext cx="10101262" cy="25696862"/>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8" name="Text Box 9"/>
          <p:cNvSpPr txBox="1">
            <a:spLocks noChangeArrowheads="1"/>
          </p:cNvSpPr>
          <p:nvPr/>
        </p:nvSpPr>
        <p:spPr bwMode="auto">
          <a:xfrm>
            <a:off x="2501900" y="5611813"/>
            <a:ext cx="100584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Introduction</a:t>
            </a:r>
          </a:p>
        </p:txBody>
      </p:sp>
      <p:sp>
        <p:nvSpPr>
          <p:cNvPr id="3082" name="Rectangle 139"/>
          <p:cNvSpPr>
            <a:spLocks noChangeArrowheads="1"/>
          </p:cNvSpPr>
          <p:nvPr/>
        </p:nvSpPr>
        <p:spPr bwMode="auto">
          <a:xfrm>
            <a:off x="9059863" y="1731963"/>
            <a:ext cx="33680400" cy="30432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083" name="Text Box 141"/>
          <p:cNvSpPr txBox="1">
            <a:spLocks noChangeArrowheads="1"/>
          </p:cNvSpPr>
          <p:nvPr/>
        </p:nvSpPr>
        <p:spPr bwMode="auto">
          <a:xfrm>
            <a:off x="9601200" y="1968500"/>
            <a:ext cx="325183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7200" dirty="0" smtClean="0"/>
              <a:t>Determining the Practical Range of Bluetooth Low Energy on an iPhone and a Raspberry Pi</a:t>
            </a:r>
            <a:endParaRPr lang="en-US" sz="7200" dirty="0"/>
          </a:p>
        </p:txBody>
      </p:sp>
      <p:sp>
        <p:nvSpPr>
          <p:cNvPr id="3084" name="Text Box 146"/>
          <p:cNvSpPr txBox="1">
            <a:spLocks noChangeArrowheads="1"/>
          </p:cNvSpPr>
          <p:nvPr/>
        </p:nvSpPr>
        <p:spPr bwMode="auto">
          <a:xfrm>
            <a:off x="2447925" y="14924698"/>
            <a:ext cx="101647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Purpose</a:t>
            </a:r>
          </a:p>
        </p:txBody>
      </p:sp>
      <p:sp>
        <p:nvSpPr>
          <p:cNvPr id="3085" name="Text Box 148"/>
          <p:cNvSpPr txBox="1">
            <a:spLocks noChangeArrowheads="1"/>
          </p:cNvSpPr>
          <p:nvPr/>
        </p:nvSpPr>
        <p:spPr bwMode="auto">
          <a:xfrm>
            <a:off x="3092026" y="15661604"/>
            <a:ext cx="8625169" cy="686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With the beginnings of smart appliances around the home, technology such as Bluetooth Low Energy is becoming more important than ever, but little is known about its range. This experiment was designed to determine the practical range of Bluetooth Low Energy both inside and outside.</a:t>
            </a:r>
            <a:endParaRPr lang="en-US" dirty="0"/>
          </a:p>
        </p:txBody>
      </p:sp>
      <p:sp>
        <p:nvSpPr>
          <p:cNvPr id="3086" name="Text Box 149"/>
          <p:cNvSpPr txBox="1">
            <a:spLocks noChangeArrowheads="1"/>
          </p:cNvSpPr>
          <p:nvPr/>
        </p:nvSpPr>
        <p:spPr bwMode="auto">
          <a:xfrm>
            <a:off x="2474913" y="22981090"/>
            <a:ext cx="100853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Hypothesis</a:t>
            </a:r>
          </a:p>
        </p:txBody>
      </p:sp>
      <p:sp>
        <p:nvSpPr>
          <p:cNvPr id="3087" name="Text Box 150"/>
          <p:cNvSpPr txBox="1">
            <a:spLocks noChangeArrowheads="1"/>
          </p:cNvSpPr>
          <p:nvPr/>
        </p:nvSpPr>
        <p:spPr bwMode="auto">
          <a:xfrm>
            <a:off x="17595850" y="21204238"/>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8" name="Text Box 151"/>
          <p:cNvSpPr txBox="1">
            <a:spLocks noChangeArrowheads="1"/>
          </p:cNvSpPr>
          <p:nvPr/>
        </p:nvSpPr>
        <p:spPr bwMode="auto">
          <a:xfrm>
            <a:off x="23625175" y="2074545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9" name="Text Box 152"/>
          <p:cNvSpPr txBox="1">
            <a:spLocks noChangeArrowheads="1"/>
          </p:cNvSpPr>
          <p:nvPr/>
        </p:nvSpPr>
        <p:spPr bwMode="auto">
          <a:xfrm>
            <a:off x="38742020" y="21715949"/>
            <a:ext cx="99234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solidFill>
                  <a:schemeClr val="tx2"/>
                </a:solidFill>
              </a:rPr>
              <a:t>Conclusions</a:t>
            </a:r>
          </a:p>
        </p:txBody>
      </p:sp>
      <p:sp>
        <p:nvSpPr>
          <p:cNvPr id="3091" name="Text Box 149"/>
          <p:cNvSpPr txBox="1">
            <a:spLocks noChangeArrowheads="1"/>
          </p:cNvSpPr>
          <p:nvPr/>
        </p:nvSpPr>
        <p:spPr bwMode="auto">
          <a:xfrm>
            <a:off x="13017500" y="5180931"/>
            <a:ext cx="121554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Methodology</a:t>
            </a:r>
          </a:p>
        </p:txBody>
      </p:sp>
      <p:sp>
        <p:nvSpPr>
          <p:cNvPr id="3100" name="TextBox 47"/>
          <p:cNvSpPr txBox="1">
            <a:spLocks noChangeArrowheads="1"/>
          </p:cNvSpPr>
          <p:nvPr/>
        </p:nvSpPr>
        <p:spPr bwMode="auto">
          <a:xfrm>
            <a:off x="13137844" y="16916747"/>
            <a:ext cx="12103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Results</a:t>
            </a:r>
          </a:p>
        </p:txBody>
      </p:sp>
      <p:sp>
        <p:nvSpPr>
          <p:cNvPr id="3109" name="Text Box 152"/>
          <p:cNvSpPr txBox="1">
            <a:spLocks noChangeArrowheads="1"/>
          </p:cNvSpPr>
          <p:nvPr/>
        </p:nvSpPr>
        <p:spPr bwMode="auto">
          <a:xfrm>
            <a:off x="38566725" y="5497513"/>
            <a:ext cx="9950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solidFill>
                  <a:schemeClr val="tx2"/>
                </a:solidFill>
              </a:rPr>
              <a:t>Results Cont.</a:t>
            </a:r>
          </a:p>
        </p:txBody>
      </p:sp>
      <p:sp>
        <p:nvSpPr>
          <p:cNvPr id="41" name="Text Box 148"/>
          <p:cNvSpPr txBox="1">
            <a:spLocks noChangeArrowheads="1"/>
          </p:cNvSpPr>
          <p:nvPr/>
        </p:nvSpPr>
        <p:spPr bwMode="auto">
          <a:xfrm>
            <a:off x="3072691" y="23802929"/>
            <a:ext cx="921807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A Raspberry Pi using a Low Energy Bluetooth USB nub will be able to detect nearby devices from a distance no greater than 40 feet.</a:t>
            </a:r>
            <a:endParaRPr lang="en-US" dirty="0"/>
          </a:p>
        </p:txBody>
      </p:sp>
      <p:sp>
        <p:nvSpPr>
          <p:cNvPr id="42" name="Text Box 148"/>
          <p:cNvSpPr txBox="1">
            <a:spLocks noChangeArrowheads="1"/>
          </p:cNvSpPr>
          <p:nvPr/>
        </p:nvSpPr>
        <p:spPr bwMode="auto">
          <a:xfrm>
            <a:off x="3613150" y="6391209"/>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3" name="Text Box 148"/>
          <p:cNvSpPr txBox="1">
            <a:spLocks noChangeArrowheads="1"/>
          </p:cNvSpPr>
          <p:nvPr/>
        </p:nvSpPr>
        <p:spPr bwMode="auto">
          <a:xfrm>
            <a:off x="13486731" y="5940551"/>
            <a:ext cx="11258676" cy="1092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The first step in determining the practical range was to establish a baseline and determine whether the direction of the Bluetooth nub mattered. These two were tested outdoors on flat ground. Then the Raspberry Pi was raised to a height of 4 feet, and the experiments were repeated using the ideal orientation of the nub. Placing the Raspberry Pi back on the ground, motion tests were performed by moving in a straight line with the </a:t>
            </a:r>
            <a:r>
              <a:rPr lang="en-US" dirty="0" err="1" smtClean="0"/>
              <a:t>cosest</a:t>
            </a:r>
            <a:r>
              <a:rPr lang="en-US" dirty="0" smtClean="0"/>
              <a:t> point being the measurement. Lastly, the first test was repeated inside, except with a wall placed between the two devices. It was tested moving each device away from the wall as well as moving both devices.</a:t>
            </a:r>
            <a:endParaRPr lang="en-US" dirty="0"/>
          </a:p>
        </p:txBody>
      </p:sp>
      <p:sp>
        <p:nvSpPr>
          <p:cNvPr id="44" name="Text Box 148"/>
          <p:cNvSpPr txBox="1">
            <a:spLocks noChangeArrowheads="1"/>
          </p:cNvSpPr>
          <p:nvPr/>
        </p:nvSpPr>
        <p:spPr bwMode="auto">
          <a:xfrm>
            <a:off x="39133462" y="6227332"/>
            <a:ext cx="9415059" cy="1431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dirty="0" smtClean="0"/>
              <a:t>When first determining the ideal orientation of the Bluetooth nub, it appeared as though 0o was ideal. Although 0o was the strongest, 180o turned out to be most consistent over the longest distance, making it the ideal orientation.</a:t>
            </a:r>
          </a:p>
          <a:p>
            <a:pPr eaLnBrk="1" hangingPunct="1"/>
            <a:endParaRPr lang="en-US" dirty="0"/>
          </a:p>
          <a:p>
            <a:pPr eaLnBrk="1" hangingPunct="1"/>
            <a:r>
              <a:rPr lang="en-US" dirty="0" smtClean="0"/>
              <a:t>When comparing the height of 0 feet and 4 feet, it became very apparent that a height of 4 feet greatly increased the range. A distance of 80 feet was the farthest that the available setup could test.</a:t>
            </a:r>
          </a:p>
          <a:p>
            <a:pPr eaLnBrk="1" hangingPunct="1"/>
            <a:endParaRPr lang="en-US" dirty="0"/>
          </a:p>
          <a:p>
            <a:pPr eaLnBrk="1" hangingPunct="1"/>
            <a:r>
              <a:rPr lang="en-US" dirty="0" smtClean="0"/>
              <a:t>With a wall placed between the two devices, very little difference was seen through 15 feet, but at distances greater than 15 feet, the signal was strongest by far when neither device was next to the wall.</a:t>
            </a:r>
            <a:endParaRPr lang="en-US" dirty="0"/>
          </a:p>
        </p:txBody>
      </p:sp>
      <p:sp>
        <p:nvSpPr>
          <p:cNvPr id="45" name="Text Box 148"/>
          <p:cNvSpPr txBox="1">
            <a:spLocks noChangeArrowheads="1"/>
          </p:cNvSpPr>
          <p:nvPr/>
        </p:nvSpPr>
        <p:spPr bwMode="auto">
          <a:xfrm>
            <a:off x="39461215" y="21918370"/>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3" name="Rectangle 2"/>
          <p:cNvSpPr/>
          <p:nvPr/>
        </p:nvSpPr>
        <p:spPr>
          <a:xfrm>
            <a:off x="3091895" y="6373440"/>
            <a:ext cx="9198870" cy="7540525"/>
          </a:xfrm>
          <a:prstGeom prst="rect">
            <a:avLst/>
          </a:prstGeom>
        </p:spPr>
        <p:txBody>
          <a:bodyPr wrap="square">
            <a:spAutoFit/>
          </a:bodyPr>
          <a:lstStyle/>
          <a:p>
            <a:r>
              <a:rPr lang="en-US" dirty="0"/>
              <a:t>Today’s world is booming with new technology from </a:t>
            </a:r>
            <a:r>
              <a:rPr lang="en-US" dirty="0" err="1"/>
              <a:t>wearables</a:t>
            </a:r>
            <a:r>
              <a:rPr lang="en-US" dirty="0"/>
              <a:t> to drones to technology-infused cars.  This multitude of technological advances is becoming so ingrained into our daily lives that our world requires a way to </a:t>
            </a:r>
            <a:r>
              <a:rPr lang="en-US" dirty="0" smtClean="0"/>
              <a:t>wirelessly </a:t>
            </a:r>
            <a:r>
              <a:rPr lang="en-US" dirty="0"/>
              <a:t>interconnect them. Bluetooth Low Energy may just be that system, but its practical range remains uncertain in many situations.</a:t>
            </a:r>
            <a:r>
              <a:rPr lang="en-US" dirty="0" smtClean="0">
                <a:effectLst/>
              </a:rPr>
              <a:t> </a:t>
            </a:r>
            <a:endParaRPr lang="en-US" dirty="0"/>
          </a:p>
        </p:txBody>
      </p:sp>
      <p:sp>
        <p:nvSpPr>
          <p:cNvPr id="5" name="Rectangle 4"/>
          <p:cNvSpPr/>
          <p:nvPr/>
        </p:nvSpPr>
        <p:spPr>
          <a:xfrm>
            <a:off x="39125603" y="22504326"/>
            <a:ext cx="9422920" cy="8217633"/>
          </a:xfrm>
          <a:prstGeom prst="rect">
            <a:avLst/>
          </a:prstGeom>
        </p:spPr>
        <p:txBody>
          <a:bodyPr wrap="square">
            <a:spAutoFit/>
          </a:bodyPr>
          <a:lstStyle/>
          <a:p>
            <a:r>
              <a:rPr lang="en-US" dirty="0" smtClean="0"/>
              <a:t>The goal </a:t>
            </a:r>
            <a:r>
              <a:rPr lang="en-US" dirty="0"/>
              <a:t>in this experiment was to determine the ideal setup for consistently detecting an iPhone using Bluetooth Low Energy and determine its range. </a:t>
            </a:r>
            <a:r>
              <a:rPr lang="en-US" dirty="0" smtClean="0"/>
              <a:t>When the results from all of the tests are combined, it was determined that the ideal indoor setup consisted of placing the Raspberry Pi at a height of 4 feet away from a wall with the Bluetooth nub facing away from the general location of the iPhone.</a:t>
            </a:r>
            <a:endParaRPr lang="en-US" dirty="0"/>
          </a:p>
        </p:txBody>
      </p:sp>
      <p:pic>
        <p:nvPicPr>
          <p:cNvPr id="6" name="Picture 5" descr="bluetooth-4-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8705" y="26867763"/>
            <a:ext cx="6731000" cy="3784600"/>
          </a:xfrm>
          <a:prstGeom prst="rect">
            <a:avLst/>
          </a:prstGeom>
        </p:spPr>
      </p:pic>
      <p:pic>
        <p:nvPicPr>
          <p:cNvPr id="7" name="Picture 6" descr="DistanceAt0ftWithRot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7290" y="17985295"/>
            <a:ext cx="7798775" cy="6391127"/>
          </a:xfrm>
          <a:prstGeom prst="rect">
            <a:avLst/>
          </a:prstGeom>
        </p:spPr>
      </p:pic>
      <p:pic>
        <p:nvPicPr>
          <p:cNvPr id="8" name="Picture 7" descr="RelativeRotationGrap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3058" y="24676624"/>
            <a:ext cx="7292520" cy="5927043"/>
          </a:xfrm>
          <a:prstGeom prst="rect">
            <a:avLst/>
          </a:prstGeom>
        </p:spPr>
      </p:pic>
      <p:pic>
        <p:nvPicPr>
          <p:cNvPr id="9" name="Picture 8" descr="DistanceAt4f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39578" y="5701484"/>
            <a:ext cx="9216856" cy="6338459"/>
          </a:xfrm>
          <a:prstGeom prst="rect">
            <a:avLst/>
          </a:prstGeom>
        </p:spPr>
      </p:pic>
      <p:pic>
        <p:nvPicPr>
          <p:cNvPr id="10" name="Picture 9" descr="Motion Trial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27790" y="13886293"/>
            <a:ext cx="9761440" cy="5983557"/>
          </a:xfrm>
          <a:prstGeom prst="rect">
            <a:avLst/>
          </a:prstGeom>
        </p:spPr>
      </p:pic>
      <p:sp>
        <p:nvSpPr>
          <p:cNvPr id="12" name="TextBox 11"/>
          <p:cNvSpPr txBox="1"/>
          <p:nvPr/>
        </p:nvSpPr>
        <p:spPr>
          <a:xfrm>
            <a:off x="13192086" y="18067242"/>
            <a:ext cx="4096924" cy="6186308"/>
          </a:xfrm>
          <a:prstGeom prst="rect">
            <a:avLst/>
          </a:prstGeom>
          <a:noFill/>
        </p:spPr>
        <p:txBody>
          <a:bodyPr wrap="square" rtlCol="0">
            <a:spAutoFit/>
          </a:bodyPr>
          <a:lstStyle/>
          <a:p>
            <a:r>
              <a:rPr lang="en-US" dirty="0" smtClean="0"/>
              <a:t>Graph 1:</a:t>
            </a:r>
          </a:p>
          <a:p>
            <a:r>
              <a:rPr lang="en-US" dirty="0" smtClean="0"/>
              <a:t>Distance tests at a height of 0 feet, with rotation trials.</a:t>
            </a:r>
          </a:p>
          <a:p>
            <a:r>
              <a:rPr lang="en-US" dirty="0" smtClean="0"/>
              <a:t>Trial A = 0</a:t>
            </a:r>
            <a:r>
              <a:rPr lang="en-US" baseline="30000" dirty="0" smtClean="0"/>
              <a:t>o</a:t>
            </a:r>
          </a:p>
          <a:p>
            <a:r>
              <a:rPr lang="en-US" dirty="0" smtClean="0"/>
              <a:t>Trial B = 90</a:t>
            </a:r>
            <a:r>
              <a:rPr lang="en-US" baseline="30000" dirty="0" smtClean="0"/>
              <a:t>o</a:t>
            </a:r>
          </a:p>
          <a:p>
            <a:r>
              <a:rPr lang="en-US" dirty="0" smtClean="0"/>
              <a:t>Trial C = 180</a:t>
            </a:r>
            <a:r>
              <a:rPr lang="en-US" baseline="30000" dirty="0" smtClean="0"/>
              <a:t>o</a:t>
            </a:r>
          </a:p>
          <a:p>
            <a:r>
              <a:rPr lang="en-US" dirty="0" smtClean="0"/>
              <a:t>Trial D = 270</a:t>
            </a:r>
            <a:r>
              <a:rPr lang="en-US" baseline="30000" dirty="0" smtClean="0"/>
              <a:t>o</a:t>
            </a:r>
            <a:endParaRPr lang="en-US" baseline="30000" dirty="0"/>
          </a:p>
        </p:txBody>
      </p:sp>
      <p:sp>
        <p:nvSpPr>
          <p:cNvPr id="57" name="TextBox 56"/>
          <p:cNvSpPr txBox="1"/>
          <p:nvPr/>
        </p:nvSpPr>
        <p:spPr>
          <a:xfrm>
            <a:off x="20771393" y="24774638"/>
            <a:ext cx="4577075" cy="5509200"/>
          </a:xfrm>
          <a:prstGeom prst="rect">
            <a:avLst/>
          </a:prstGeom>
          <a:noFill/>
        </p:spPr>
        <p:txBody>
          <a:bodyPr wrap="square" rtlCol="0">
            <a:spAutoFit/>
          </a:bodyPr>
          <a:lstStyle/>
          <a:p>
            <a:r>
              <a:rPr lang="en-US" dirty="0" smtClean="0"/>
              <a:t>Graph 2:</a:t>
            </a:r>
          </a:p>
          <a:p>
            <a:r>
              <a:rPr lang="en-US" dirty="0" smtClean="0"/>
              <a:t>Comparison of each rotation to the 0</a:t>
            </a:r>
            <a:r>
              <a:rPr lang="en-US" baseline="30000" dirty="0" smtClean="0"/>
              <a:t>o</a:t>
            </a:r>
            <a:r>
              <a:rPr lang="en-US" dirty="0" smtClean="0"/>
              <a:t> trial. Positive values refer to a greater number of times seen.</a:t>
            </a:r>
          </a:p>
        </p:txBody>
      </p:sp>
      <p:sp>
        <p:nvSpPr>
          <p:cNvPr id="13" name="TextBox 12"/>
          <p:cNvSpPr txBox="1"/>
          <p:nvPr/>
        </p:nvSpPr>
        <p:spPr>
          <a:xfrm>
            <a:off x="26138360" y="12208696"/>
            <a:ext cx="11840104" cy="1446550"/>
          </a:xfrm>
          <a:prstGeom prst="rect">
            <a:avLst/>
          </a:prstGeom>
          <a:noFill/>
        </p:spPr>
        <p:txBody>
          <a:bodyPr wrap="square" rtlCol="0">
            <a:spAutoFit/>
          </a:bodyPr>
          <a:lstStyle/>
          <a:p>
            <a:r>
              <a:rPr lang="en-US" dirty="0" smtClean="0"/>
              <a:t>Graph 3: Outdoor distance tests with the Raspberry Pi at a height of 4 feet.</a:t>
            </a:r>
            <a:endParaRPr lang="en-US" dirty="0"/>
          </a:p>
        </p:txBody>
      </p:sp>
      <p:sp>
        <p:nvSpPr>
          <p:cNvPr id="59" name="TextBox 58"/>
          <p:cNvSpPr txBox="1"/>
          <p:nvPr/>
        </p:nvSpPr>
        <p:spPr>
          <a:xfrm>
            <a:off x="26126882" y="20227095"/>
            <a:ext cx="11840104" cy="2123658"/>
          </a:xfrm>
          <a:prstGeom prst="rect">
            <a:avLst/>
          </a:prstGeom>
          <a:noFill/>
        </p:spPr>
        <p:txBody>
          <a:bodyPr wrap="square" rtlCol="0">
            <a:spAutoFit/>
          </a:bodyPr>
          <a:lstStyle/>
          <a:p>
            <a:r>
              <a:rPr lang="en-US" dirty="0" smtClean="0"/>
              <a:t>Graph 4: Outdoor motion trials with the Raspberry Pi on the ground and the iPhone 5 at waist height, at three different speeds.</a:t>
            </a:r>
            <a:endParaRPr lang="en-US" dirty="0"/>
          </a:p>
        </p:txBody>
      </p:sp>
      <p:pic>
        <p:nvPicPr>
          <p:cNvPr id="14" name="Picture 13" descr="InsideThroughAWal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23917" y="22532819"/>
            <a:ext cx="9802667" cy="5940470"/>
          </a:xfrm>
          <a:prstGeom prst="rect">
            <a:avLst/>
          </a:prstGeom>
        </p:spPr>
      </p:pic>
      <p:sp>
        <p:nvSpPr>
          <p:cNvPr id="61" name="TextBox 60"/>
          <p:cNvSpPr txBox="1"/>
          <p:nvPr/>
        </p:nvSpPr>
        <p:spPr>
          <a:xfrm>
            <a:off x="26138360" y="28555230"/>
            <a:ext cx="11840104" cy="2123658"/>
          </a:xfrm>
          <a:prstGeom prst="rect">
            <a:avLst/>
          </a:prstGeom>
          <a:noFill/>
        </p:spPr>
        <p:txBody>
          <a:bodyPr wrap="square" rtlCol="0">
            <a:spAutoFit/>
          </a:bodyPr>
          <a:lstStyle/>
          <a:p>
            <a:r>
              <a:rPr lang="en-US" dirty="0" smtClean="0"/>
              <a:t>Graph 5: Indoor trials with a wall between the iPhone 5 and the Raspberry Pi, moving the iPhone 5, Raspberry Pi, and both, respectively.</a:t>
            </a:r>
            <a:endParaRPr lang="en-US" dirty="0"/>
          </a:p>
        </p:txBody>
      </p:sp>
    </p:spTree>
  </p:cSld>
  <p:clrMapOvr>
    <a:masterClrMapping/>
  </p:clrMapOvr>
</p:sld>
</file>

<file path=ppt/theme/theme1.xml><?xml version="1.0" encoding="utf-8"?>
<a:theme xmlns:a="http://schemas.openxmlformats.org/drawingml/2006/main" name="Neon Frame">
  <a:themeElements>
    <a:clrScheme name="Custom 13">
      <a:dk1>
        <a:srgbClr val="808080"/>
      </a:dk1>
      <a:lt1>
        <a:srgbClr val="F8F8F8"/>
      </a:lt1>
      <a:dk2>
        <a:srgbClr val="000000"/>
      </a:dk2>
      <a:lt2>
        <a:srgbClr val="FFFFFF"/>
      </a:lt2>
      <a:accent1>
        <a:srgbClr val="F8F8F8"/>
      </a:accent1>
      <a:accent2>
        <a:srgbClr val="7F0000"/>
      </a:accent2>
      <a:accent3>
        <a:srgbClr val="AAAAAA"/>
      </a:accent3>
      <a:accent4>
        <a:srgbClr val="D4D4D4"/>
      </a:accent4>
      <a:accent5>
        <a:srgbClr val="F8F8F8"/>
      </a:accent5>
      <a:accent6>
        <a:srgbClr val="FFFFFF"/>
      </a:accent6>
      <a:hlink>
        <a:srgbClr val="7F0000"/>
      </a:hlink>
      <a:folHlink>
        <a:srgbClr val="FFFFFF"/>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0</TotalTime>
  <Words>610</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Tahoma</vt:lpstr>
      <vt:lpstr>GE Inspira Pitch</vt:lpstr>
      <vt:lpstr>Times New Roman</vt:lpstr>
      <vt:lpstr>Neon Frame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description>General Electric Company 2005</dc:description>
  <cp:lastModifiedBy/>
  <cp:revision>10</cp:revision>
  <cp:lastPrinted>2003-08-29T14:38:12Z</cp:lastPrinted>
  <dcterms:created xsi:type="dcterms:W3CDTF">2007-01-31T01:26:43Z</dcterms:created>
  <dcterms:modified xsi:type="dcterms:W3CDTF">2014-01-26T22:15:45Z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NumberOfSlides">
    <vt:i4>0</vt:i4>
  </property>
  <property fmtid="{D5CDD505-2E9C-101B-9397-08002B2CF9AE}" pid="4" name="RevisionCount">
    <vt:i4>1</vt:i4>
  </property>
</Properties>
</file>