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FD2"/>
    <a:srgbClr val="A5BACD"/>
    <a:srgbClr val="D6D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5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5905-2232-4298-8FDB-C6BD8E6B6678}" type="datetimeFigureOut">
              <a:rPr lang="en-US" smtClean="0"/>
              <a:t>22-Jan-21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9A79-865D-45EE-8A0B-8286AFAB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992" y="0"/>
            <a:ext cx="9144000" cy="801853"/>
          </a:xfrm>
        </p:spPr>
        <p:txBody>
          <a:bodyPr>
            <a:noAutofit/>
          </a:bodyPr>
          <a:lstStyle/>
          <a:p>
            <a:pPr>
              <a:tabLst>
                <a:tab pos="6627813" algn="l"/>
              </a:tabLst>
            </a:pPr>
            <a:r>
              <a:rPr lang="en-US" sz="4000" dirty="0" err="1"/>
              <a:t>NETool</a:t>
            </a:r>
            <a:r>
              <a:rPr lang="en-US" sz="4000" dirty="0"/>
              <a:t> opportunities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71691"/>
            <a:ext cx="121752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DFS (+ Digital Well Operations)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Light version (take PROSPER market share)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Clariti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Well completion schematic + well Head </a:t>
            </a:r>
            <a:r>
              <a:rPr lang="en-US" sz="1400" b="1" dirty="0" err="1"/>
              <a:t>Xmass</a:t>
            </a:r>
            <a:r>
              <a:rPr lang="en-US" sz="1400" b="1" dirty="0"/>
              <a:t>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Well completion import (excel, pdf)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Dynamic (material balance, dynamic reservoir pressure,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Gas/Water conning 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Sand production risks</a:t>
            </a:r>
            <a:endParaRPr lang="ru-RU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Correlation modifications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Multistage Fracturing (revive)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Reporting (pdf generate)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Add lithology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Add economics (look at </a:t>
            </a:r>
            <a:r>
              <a:rPr lang="en-US" sz="1400" dirty="0" err="1"/>
              <a:t>wellcost</a:t>
            </a:r>
            <a:r>
              <a:rPr lang="en-US" sz="1400" dirty="0"/>
              <a:t>? Aries?)</a:t>
            </a:r>
            <a:endParaRPr lang="ru-RU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Hydrating, methanol injection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Well interference (Res Simulation integration, ML)</a:t>
            </a:r>
            <a:endParaRPr lang="ru-RU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DTS, DAS (+ Well Integrity - https://tgtdiagnostics.com/)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Client – server (web, cloud)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Trainings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Novatek</a:t>
            </a:r>
            <a:r>
              <a:rPr lang="en-US" sz="1400" dirty="0"/>
              <a:t>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OSDU?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GIT repository for models?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Integration?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Nexus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Wellcat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DSWellplanning</a:t>
            </a:r>
            <a:endParaRPr lang="ru-RU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Pvt </a:t>
            </a:r>
            <a:r>
              <a:rPr lang="en-US" sz="1400" dirty="0" err="1"/>
              <a:t>eos</a:t>
            </a:r>
            <a:r>
              <a:rPr lang="en-US" sz="1400"/>
              <a:t> to BO</a:t>
            </a:r>
            <a:endParaRPr lang="ru-RU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Transforming our software to become an advisory tool,</a:t>
            </a:r>
            <a:r>
              <a:rPr lang="en-US" sz="1400" dirty="0"/>
              <a:t> we have good science in our tools but there is no focus on the end result that the client need which is; a decision to take</a:t>
            </a:r>
            <a:r>
              <a:rPr lang="en-US" sz="1400" b="1" dirty="0"/>
              <a:t> </a:t>
            </a:r>
            <a:r>
              <a:rPr lang="en-US" sz="1400" dirty="0"/>
              <a:t>in the asset</a:t>
            </a:r>
            <a:r>
              <a:rPr lang="ru-RU" sz="1400" dirty="0"/>
              <a:t> (</a:t>
            </a:r>
            <a:r>
              <a:rPr lang="en-US" sz="1400" dirty="0"/>
              <a:t>Mahmoud Bedewi</a:t>
            </a:r>
            <a:r>
              <a:rPr lang="ru-RU" sz="14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055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03D07-5594-4603-97CE-D51E8568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35" y="2228305"/>
            <a:ext cx="4550675" cy="3429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CDA0253-9CCC-4310-9174-4FD1E72F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800" dirty="0"/>
              <a:t>Well completion schematic + well Head </a:t>
            </a:r>
            <a:r>
              <a:rPr lang="en-US" sz="2800" dirty="0" err="1"/>
              <a:t>Xmass</a:t>
            </a:r>
            <a:r>
              <a:rPr lang="en-US" sz="2800" dirty="0"/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FC923-A800-417B-9A6D-97638D4B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8211"/>
            <a:ext cx="4550675" cy="34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7ADCF-9644-47A1-AEA4-A1C0C0EF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800" dirty="0"/>
              <a:t>Dynamic (material balance, dynamic reservoir pressure,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C77AF-4D6D-4B3A-BB61-D1340AE8757D}"/>
              </a:ext>
            </a:extLst>
          </p:cNvPr>
          <p:cNvSpPr txBox="1"/>
          <p:nvPr/>
        </p:nvSpPr>
        <p:spPr>
          <a:xfrm>
            <a:off x="905690" y="1793966"/>
            <a:ext cx="10589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P(t) - % decline or increase per timestep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  <a:p>
            <a:r>
              <a:rPr lang="en-US" dirty="0"/>
              <a:t>2) P = f(t) – plot (derived from reservoir simulation for example)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Extrapolation of historic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material balance of drainage area (may consider influx / outflux – adjacent producers, injectors, aquifer )</a:t>
            </a:r>
          </a:p>
        </p:txBody>
      </p:sp>
    </p:spTree>
    <p:extLst>
      <p:ext uri="{BB962C8B-B14F-4D97-AF65-F5344CB8AC3E}">
        <p14:creationId xmlns:p14="http://schemas.microsoft.com/office/powerpoint/2010/main" val="18208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D4EC-EB60-475C-A568-A7705D6B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"/>
            <a:ext cx="10515600" cy="1325563"/>
          </a:xfrm>
        </p:spPr>
        <p:txBody>
          <a:bodyPr/>
          <a:lstStyle/>
          <a:p>
            <a:r>
              <a:rPr lang="en-US" sz="2800" dirty="0"/>
              <a:t>Risks: Gas/Water conning, Sand production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CA1116B-B605-447D-9334-01A8618CF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6396" y="2791821"/>
            <a:ext cx="6286500" cy="994902"/>
          </a:xfrm>
          <a:prstGeom prst="rect">
            <a:avLst/>
          </a:prstGeom>
          <a:solidFill>
            <a:srgbClr val="2ED4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CA" sz="140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55E14F1-8161-4EBC-ABB0-3CA889D657F6}"/>
              </a:ext>
            </a:extLst>
          </p:cNvPr>
          <p:cNvSpPr>
            <a:spLocks noChangeAspect="1"/>
          </p:cNvSpPr>
          <p:nvPr/>
        </p:nvSpPr>
        <p:spPr bwMode="auto">
          <a:xfrm>
            <a:off x="1245738" y="2779809"/>
            <a:ext cx="2771775" cy="563563"/>
          </a:xfrm>
          <a:custGeom>
            <a:avLst/>
            <a:gdLst>
              <a:gd name="T0" fmla="*/ 2147483647 w 1736"/>
              <a:gd name="T1" fmla="*/ 2147483647 h 400"/>
              <a:gd name="T2" fmla="*/ 2147483647 w 1736"/>
              <a:gd name="T3" fmla="*/ 2147483647 h 400"/>
              <a:gd name="T4" fmla="*/ 2147483647 w 1736"/>
              <a:gd name="T5" fmla="*/ 2147483647 h 400"/>
              <a:gd name="T6" fmla="*/ 2147483647 w 1736"/>
              <a:gd name="T7" fmla="*/ 2147483647 h 400"/>
              <a:gd name="T8" fmla="*/ 2147483647 w 1736"/>
              <a:gd name="T9" fmla="*/ 2147483647 h 400"/>
              <a:gd name="T10" fmla="*/ 2147483647 w 1736"/>
              <a:gd name="T11" fmla="*/ 2147483647 h 400"/>
              <a:gd name="T12" fmla="*/ 2147483647 w 1736"/>
              <a:gd name="T13" fmla="*/ 2147483647 h 400"/>
              <a:gd name="T14" fmla="*/ 2147483647 w 1736"/>
              <a:gd name="T15" fmla="*/ 2147483647 h 400"/>
              <a:gd name="T16" fmla="*/ 2147483647 w 1736"/>
              <a:gd name="T17" fmla="*/ 2147483647 h 400"/>
              <a:gd name="T18" fmla="*/ 2147483647 w 1736"/>
              <a:gd name="T19" fmla="*/ 2147483647 h 400"/>
              <a:gd name="T20" fmla="*/ 2147483647 w 1736"/>
              <a:gd name="T21" fmla="*/ 2147483647 h 400"/>
              <a:gd name="T22" fmla="*/ 2147483647 w 1736"/>
              <a:gd name="T23" fmla="*/ 2147483647 h 400"/>
              <a:gd name="T24" fmla="*/ 2147483647 w 1736"/>
              <a:gd name="T25" fmla="*/ 2147483647 h 400"/>
              <a:gd name="T26" fmla="*/ 2147483647 w 1736"/>
              <a:gd name="T27" fmla="*/ 2147483647 h 400"/>
              <a:gd name="T28" fmla="*/ 2147483647 w 1736"/>
              <a:gd name="T29" fmla="*/ 2147483647 h 4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36"/>
              <a:gd name="T46" fmla="*/ 0 h 400"/>
              <a:gd name="T47" fmla="*/ 1736 w 1736"/>
              <a:gd name="T48" fmla="*/ 400 h 4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36" h="400">
                <a:moveTo>
                  <a:pt x="208" y="8"/>
                </a:moveTo>
                <a:cubicBezTo>
                  <a:pt x="0" y="16"/>
                  <a:pt x="272" y="32"/>
                  <a:pt x="304" y="56"/>
                </a:cubicBezTo>
                <a:cubicBezTo>
                  <a:pt x="336" y="80"/>
                  <a:pt x="368" y="112"/>
                  <a:pt x="400" y="152"/>
                </a:cubicBezTo>
                <a:cubicBezTo>
                  <a:pt x="432" y="192"/>
                  <a:pt x="472" y="264"/>
                  <a:pt x="496" y="296"/>
                </a:cubicBezTo>
                <a:cubicBezTo>
                  <a:pt x="520" y="328"/>
                  <a:pt x="528" y="328"/>
                  <a:pt x="544" y="344"/>
                </a:cubicBezTo>
                <a:cubicBezTo>
                  <a:pt x="560" y="360"/>
                  <a:pt x="576" y="384"/>
                  <a:pt x="592" y="392"/>
                </a:cubicBezTo>
                <a:cubicBezTo>
                  <a:pt x="608" y="400"/>
                  <a:pt x="616" y="400"/>
                  <a:pt x="640" y="392"/>
                </a:cubicBezTo>
                <a:cubicBezTo>
                  <a:pt x="664" y="384"/>
                  <a:pt x="712" y="360"/>
                  <a:pt x="736" y="344"/>
                </a:cubicBezTo>
                <a:cubicBezTo>
                  <a:pt x="760" y="328"/>
                  <a:pt x="760" y="320"/>
                  <a:pt x="784" y="296"/>
                </a:cubicBezTo>
                <a:cubicBezTo>
                  <a:pt x="808" y="272"/>
                  <a:pt x="848" y="224"/>
                  <a:pt x="880" y="200"/>
                </a:cubicBezTo>
                <a:cubicBezTo>
                  <a:pt x="912" y="176"/>
                  <a:pt x="936" y="168"/>
                  <a:pt x="976" y="152"/>
                </a:cubicBezTo>
                <a:cubicBezTo>
                  <a:pt x="1016" y="136"/>
                  <a:pt x="1064" y="120"/>
                  <a:pt x="1120" y="104"/>
                </a:cubicBezTo>
                <a:cubicBezTo>
                  <a:pt x="1176" y="88"/>
                  <a:pt x="1240" y="72"/>
                  <a:pt x="1312" y="56"/>
                </a:cubicBezTo>
                <a:cubicBezTo>
                  <a:pt x="1384" y="40"/>
                  <a:pt x="1736" y="16"/>
                  <a:pt x="1552" y="8"/>
                </a:cubicBezTo>
                <a:cubicBezTo>
                  <a:pt x="1368" y="0"/>
                  <a:pt x="416" y="0"/>
                  <a:pt x="208" y="8"/>
                </a:cubicBezTo>
                <a:close/>
              </a:path>
            </a:pathLst>
          </a:custGeom>
          <a:solidFill>
            <a:srgbClr val="FF656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155E04-A765-4101-B8FA-60C3B76FF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6396" y="2176351"/>
            <a:ext cx="6286500" cy="608013"/>
          </a:xfrm>
          <a:prstGeom prst="rect">
            <a:avLst/>
          </a:prstGeom>
          <a:solidFill>
            <a:srgbClr val="FF656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C0B3E2-1399-4762-90C7-0320A6910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6396" y="3797658"/>
            <a:ext cx="6286500" cy="5413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9214E85-C9B0-4CBD-90F3-D5839B0593F8}"/>
              </a:ext>
            </a:extLst>
          </p:cNvPr>
          <p:cNvSpPr>
            <a:spLocks noChangeAspect="1"/>
          </p:cNvSpPr>
          <p:nvPr/>
        </p:nvSpPr>
        <p:spPr bwMode="auto">
          <a:xfrm>
            <a:off x="1672904" y="3539726"/>
            <a:ext cx="2762024" cy="280851"/>
          </a:xfrm>
          <a:custGeom>
            <a:avLst/>
            <a:gdLst>
              <a:gd name="T0" fmla="*/ 2147483647 w 3400"/>
              <a:gd name="T1" fmla="*/ 2147483647 h 64"/>
              <a:gd name="T2" fmla="*/ 2147483647 w 3400"/>
              <a:gd name="T3" fmla="*/ 2147483647 h 64"/>
              <a:gd name="T4" fmla="*/ 2147483647 w 3400"/>
              <a:gd name="T5" fmla="*/ 2147483647 h 64"/>
              <a:gd name="T6" fmla="*/ 2147483647 w 3400"/>
              <a:gd name="T7" fmla="*/ 2147483647 h 64"/>
              <a:gd name="T8" fmla="*/ 2147483647 w 3400"/>
              <a:gd name="T9" fmla="*/ 2147483647 h 64"/>
              <a:gd name="T10" fmla="*/ 2147483647 w 3400"/>
              <a:gd name="T11" fmla="*/ 2147483647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00"/>
              <a:gd name="T19" fmla="*/ 0 h 64"/>
              <a:gd name="T20" fmla="*/ 3400 w 3400"/>
              <a:gd name="T21" fmla="*/ 64 h 64"/>
              <a:gd name="connsiteX0" fmla="*/ 587 w 8620"/>
              <a:gd name="connsiteY0" fmla="*/ 7744 h 8681"/>
              <a:gd name="connsiteX1" fmla="*/ 728 w 8620"/>
              <a:gd name="connsiteY1" fmla="*/ 244 h 8681"/>
              <a:gd name="connsiteX2" fmla="*/ 2152 w 8620"/>
              <a:gd name="connsiteY2" fmla="*/ 2954 h 8681"/>
              <a:gd name="connsiteX3" fmla="*/ 6375 w 8620"/>
              <a:gd name="connsiteY3" fmla="*/ 244 h 8681"/>
              <a:gd name="connsiteX4" fmla="*/ 8351 w 8620"/>
              <a:gd name="connsiteY4" fmla="*/ 7744 h 8681"/>
              <a:gd name="connsiteX5" fmla="*/ 587 w 8620"/>
              <a:gd name="connsiteY5" fmla="*/ 7744 h 8681"/>
              <a:gd name="connsiteX0" fmla="*/ 564 w 9882"/>
              <a:gd name="connsiteY0" fmla="*/ 8971 h 9748"/>
              <a:gd name="connsiteX1" fmla="*/ 1102 w 9882"/>
              <a:gd name="connsiteY1" fmla="*/ 5722 h 9748"/>
              <a:gd name="connsiteX2" fmla="*/ 2380 w 9882"/>
              <a:gd name="connsiteY2" fmla="*/ 3453 h 9748"/>
              <a:gd name="connsiteX3" fmla="*/ 7279 w 9882"/>
              <a:gd name="connsiteY3" fmla="*/ 331 h 9748"/>
              <a:gd name="connsiteX4" fmla="*/ 9571 w 9882"/>
              <a:gd name="connsiteY4" fmla="*/ 8971 h 9748"/>
              <a:gd name="connsiteX5" fmla="*/ 564 w 9882"/>
              <a:gd name="connsiteY5" fmla="*/ 8971 h 9748"/>
              <a:gd name="connsiteX0" fmla="*/ 571 w 9856"/>
              <a:gd name="connsiteY0" fmla="*/ 5708 h 6180"/>
              <a:gd name="connsiteX1" fmla="*/ 1115 w 9856"/>
              <a:gd name="connsiteY1" fmla="*/ 2375 h 6180"/>
              <a:gd name="connsiteX2" fmla="*/ 2408 w 9856"/>
              <a:gd name="connsiteY2" fmla="*/ 47 h 6180"/>
              <a:gd name="connsiteX3" fmla="*/ 6200 w 9856"/>
              <a:gd name="connsiteY3" fmla="*/ 1503 h 6180"/>
              <a:gd name="connsiteX4" fmla="*/ 9685 w 9856"/>
              <a:gd name="connsiteY4" fmla="*/ 5708 h 6180"/>
              <a:gd name="connsiteX5" fmla="*/ 571 w 9856"/>
              <a:gd name="connsiteY5" fmla="*/ 5708 h 6180"/>
              <a:gd name="connsiteX0" fmla="*/ 578 w 9999"/>
              <a:gd name="connsiteY0" fmla="*/ 14348 h 15112"/>
              <a:gd name="connsiteX1" fmla="*/ 1130 w 9999"/>
              <a:gd name="connsiteY1" fmla="*/ 8955 h 15112"/>
              <a:gd name="connsiteX2" fmla="*/ 2410 w 9999"/>
              <a:gd name="connsiteY2" fmla="*/ 7 h 15112"/>
              <a:gd name="connsiteX3" fmla="*/ 6290 w 9999"/>
              <a:gd name="connsiteY3" fmla="*/ 7544 h 15112"/>
              <a:gd name="connsiteX4" fmla="*/ 9826 w 9999"/>
              <a:gd name="connsiteY4" fmla="*/ 14348 h 15112"/>
              <a:gd name="connsiteX5" fmla="*/ 578 w 9999"/>
              <a:gd name="connsiteY5" fmla="*/ 14348 h 15112"/>
              <a:gd name="connsiteX0" fmla="*/ 719 w 10141"/>
              <a:gd name="connsiteY0" fmla="*/ 9489 h 10052"/>
              <a:gd name="connsiteX1" fmla="*/ 823 w 10141"/>
              <a:gd name="connsiteY1" fmla="*/ 4986 h 10052"/>
              <a:gd name="connsiteX2" fmla="*/ 2551 w 10141"/>
              <a:gd name="connsiteY2" fmla="*/ 0 h 10052"/>
              <a:gd name="connsiteX3" fmla="*/ 6432 w 10141"/>
              <a:gd name="connsiteY3" fmla="*/ 4987 h 10052"/>
              <a:gd name="connsiteX4" fmla="*/ 9968 w 10141"/>
              <a:gd name="connsiteY4" fmla="*/ 9489 h 10052"/>
              <a:gd name="connsiteX5" fmla="*/ 719 w 10141"/>
              <a:gd name="connsiteY5" fmla="*/ 9489 h 1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1" h="10052">
                <a:moveTo>
                  <a:pt x="719" y="9489"/>
                </a:moveTo>
                <a:cubicBezTo>
                  <a:pt x="-805" y="8738"/>
                  <a:pt x="518" y="6567"/>
                  <a:pt x="823" y="4986"/>
                </a:cubicBezTo>
                <a:cubicBezTo>
                  <a:pt x="1128" y="3404"/>
                  <a:pt x="1616" y="0"/>
                  <a:pt x="2551" y="0"/>
                </a:cubicBezTo>
                <a:cubicBezTo>
                  <a:pt x="3486" y="0"/>
                  <a:pt x="5140" y="3404"/>
                  <a:pt x="6432" y="4987"/>
                </a:cubicBezTo>
                <a:cubicBezTo>
                  <a:pt x="7720" y="6569"/>
                  <a:pt x="10919" y="8739"/>
                  <a:pt x="9968" y="9489"/>
                </a:cubicBezTo>
                <a:cubicBezTo>
                  <a:pt x="9016" y="10241"/>
                  <a:pt x="2243" y="10240"/>
                  <a:pt x="719" y="9489"/>
                </a:cubicBezTo>
                <a:close/>
              </a:path>
            </a:pathLst>
          </a:cu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56EB878-FCD1-4F93-860A-BF7798EE0D3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92952" y="3475396"/>
            <a:ext cx="513715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C700AA0-97B8-41F6-AA18-3E92B69FF4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5536" y="2500011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88B757E-246C-44ED-AA93-812A68B9B2D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49939" y="3790272"/>
            <a:ext cx="766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WOC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106B92E0-7A9F-496F-8117-6EA45EEDA5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746491" y="3475396"/>
            <a:ext cx="536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42862E73-1BD3-4D94-B3F7-A1F0D899EBD1}"/>
              </a:ext>
            </a:extLst>
          </p:cNvPr>
          <p:cNvSpPr>
            <a:spLocks noChangeAspect="1"/>
          </p:cNvSpPr>
          <p:nvPr/>
        </p:nvSpPr>
        <p:spPr bwMode="auto">
          <a:xfrm>
            <a:off x="640421" y="2627671"/>
            <a:ext cx="1565275" cy="847725"/>
          </a:xfrm>
          <a:custGeom>
            <a:avLst/>
            <a:gdLst>
              <a:gd name="T0" fmla="*/ 0 w 986"/>
              <a:gd name="T1" fmla="*/ 0 h 534"/>
              <a:gd name="T2" fmla="*/ 2147483647 w 986"/>
              <a:gd name="T3" fmla="*/ 2147483647 h 534"/>
              <a:gd name="T4" fmla="*/ 2147483647 w 986"/>
              <a:gd name="T5" fmla="*/ 2147483647 h 534"/>
              <a:gd name="T6" fmla="*/ 2147483647 w 986"/>
              <a:gd name="T7" fmla="*/ 2147483647 h 534"/>
              <a:gd name="T8" fmla="*/ 2147483647 w 986"/>
              <a:gd name="T9" fmla="*/ 2147483647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6"/>
              <a:gd name="T16" fmla="*/ 0 h 534"/>
              <a:gd name="T17" fmla="*/ 986 w 986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6" h="534">
                <a:moveTo>
                  <a:pt x="0" y="0"/>
                </a:moveTo>
                <a:cubicBezTo>
                  <a:pt x="16" y="26"/>
                  <a:pt x="62" y="102"/>
                  <a:pt x="98" y="152"/>
                </a:cubicBezTo>
                <a:cubicBezTo>
                  <a:pt x="134" y="202"/>
                  <a:pt x="149" y="245"/>
                  <a:pt x="216" y="298"/>
                </a:cubicBezTo>
                <a:cubicBezTo>
                  <a:pt x="283" y="351"/>
                  <a:pt x="372" y="432"/>
                  <a:pt x="500" y="471"/>
                </a:cubicBezTo>
                <a:cubicBezTo>
                  <a:pt x="628" y="510"/>
                  <a:pt x="885" y="521"/>
                  <a:pt x="986" y="534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852C3E-5BB8-41FA-8D0B-F5685B9CE945}"/>
              </a:ext>
            </a:extLst>
          </p:cNvPr>
          <p:cNvCxnSpPr>
            <a:cxnSpLocks/>
          </p:cNvCxnSpPr>
          <p:nvPr/>
        </p:nvCxnSpPr>
        <p:spPr>
          <a:xfrm>
            <a:off x="2234245" y="2779809"/>
            <a:ext cx="0" cy="563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18BD4F-7DAC-4467-ACC1-1A70304B2B25}"/>
              </a:ext>
            </a:extLst>
          </p:cNvPr>
          <p:cNvCxnSpPr>
            <a:cxnSpLocks/>
          </p:cNvCxnSpPr>
          <p:nvPr/>
        </p:nvCxnSpPr>
        <p:spPr>
          <a:xfrm>
            <a:off x="2447605" y="3515876"/>
            <a:ext cx="0" cy="304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86BC050-EDEB-4C39-B858-5BF495CEAE56}"/>
              </a:ext>
            </a:extLst>
          </p:cNvPr>
          <p:cNvSpPr/>
          <p:nvPr/>
        </p:nvSpPr>
        <p:spPr>
          <a:xfrm>
            <a:off x="2376618" y="3511806"/>
            <a:ext cx="1010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l-GR" sz="1400" dirty="0"/>
              <a:t>Δ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P critical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0E1611-CE74-4651-86B3-67BE33C03A77}"/>
              </a:ext>
            </a:extLst>
          </p:cNvPr>
          <p:cNvSpPr/>
          <p:nvPr/>
        </p:nvSpPr>
        <p:spPr>
          <a:xfrm>
            <a:off x="2205696" y="2961408"/>
            <a:ext cx="1010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l-GR" sz="1400" dirty="0"/>
              <a:t>Δ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P critical</a:t>
            </a:r>
            <a:endParaRPr lang="en-CA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901C2-40AF-425C-A75A-8BE01BBF686D}"/>
              </a:ext>
            </a:extLst>
          </p:cNvPr>
          <p:cNvSpPr txBox="1"/>
          <p:nvPr/>
        </p:nvSpPr>
        <p:spPr>
          <a:xfrm>
            <a:off x="8082442" y="2415259"/>
            <a:ext cx="265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free:  </a:t>
            </a:r>
            <a:r>
              <a:rPr lang="el-GR" dirty="0"/>
              <a:t>Δ</a:t>
            </a:r>
            <a:r>
              <a:rPr lang="en-GB" dirty="0"/>
              <a:t> P &lt; </a:t>
            </a:r>
            <a:r>
              <a:rPr lang="el-GR" dirty="0"/>
              <a:t>Δ</a:t>
            </a:r>
            <a:r>
              <a:rPr lang="en-GB" dirty="0"/>
              <a:t> P critical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6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8FF19E2-2F2B-4AC3-AFA5-08972499B1BC}"/>
              </a:ext>
            </a:extLst>
          </p:cNvPr>
          <p:cNvGrpSpPr/>
          <p:nvPr/>
        </p:nvGrpSpPr>
        <p:grpSpPr>
          <a:xfrm>
            <a:off x="704850" y="914400"/>
            <a:ext cx="10629900" cy="5486400"/>
            <a:chOff x="0" y="114300"/>
            <a:chExt cx="12192000" cy="6629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A8891F-B31F-43B8-95BD-77105B258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4300"/>
              <a:ext cx="12192000" cy="6629400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B28BA50-15CC-4B4E-AE8F-75742AE1350F}"/>
                </a:ext>
              </a:extLst>
            </p:cNvPr>
            <p:cNvSpPr/>
            <p:nvPr/>
          </p:nvSpPr>
          <p:spPr>
            <a:xfrm>
              <a:off x="1400057" y="1485900"/>
              <a:ext cx="9086968" cy="3627303"/>
            </a:xfrm>
            <a:prstGeom prst="roundRect">
              <a:avLst>
                <a:gd name="adj" fmla="val 2814"/>
              </a:avLst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E1C660-5D00-4EEA-A415-15E3E0E4BE28}"/>
                </a:ext>
              </a:extLst>
            </p:cNvPr>
            <p:cNvSpPr txBox="1"/>
            <p:nvPr/>
          </p:nvSpPr>
          <p:spPr>
            <a:xfrm>
              <a:off x="1535577" y="1570232"/>
              <a:ext cx="5576423" cy="345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Area for: </a:t>
              </a:r>
            </a:p>
            <a:p>
              <a:r>
                <a:rPr lang="en-US" dirty="0"/>
                <a:t>Chat bot</a:t>
              </a:r>
            </a:p>
            <a:p>
              <a:r>
                <a:rPr lang="en-US" dirty="0"/>
                <a:t>Knowledge base, FAQ, lessons learned</a:t>
              </a:r>
            </a:p>
            <a:p>
              <a:r>
                <a:rPr lang="en-US" dirty="0"/>
                <a:t>Feedback</a:t>
              </a:r>
            </a:p>
            <a:p>
              <a:r>
                <a:rPr lang="en-US" dirty="0" err="1"/>
                <a:t>Petrowiki</a:t>
              </a:r>
              <a:endParaRPr lang="en-US" dirty="0"/>
            </a:p>
            <a:p>
              <a:r>
                <a:rPr lang="en-US" dirty="0"/>
                <a:t>News, articles, announcements, (blog </a:t>
              </a:r>
              <a:r>
                <a:rPr lang="en-US" dirty="0">
                  <a:sym typeface="Wingdings" panose="05000000000000000000" pitchFamily="2" charset="2"/>
                </a:rPr>
                <a:t>)</a:t>
              </a:r>
              <a:endParaRPr lang="en-US" dirty="0"/>
            </a:p>
            <a:p>
              <a:r>
                <a:rPr lang="en-US" dirty="0"/>
                <a:t>How to workflows</a:t>
              </a:r>
            </a:p>
            <a:p>
              <a:r>
                <a:rPr lang="en-US" dirty="0"/>
                <a:t>Interactive courses</a:t>
              </a:r>
            </a:p>
            <a:p>
              <a:r>
                <a:rPr lang="en-US" dirty="0"/>
                <a:t>Model repository (or OSDU connect)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F0C994-209F-4472-907E-5FBE6EE01ED8}"/>
                </a:ext>
              </a:extLst>
            </p:cNvPr>
            <p:cNvSpPr/>
            <p:nvPr/>
          </p:nvSpPr>
          <p:spPr>
            <a:xfrm>
              <a:off x="1535577" y="1059182"/>
              <a:ext cx="775128" cy="264794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What’s new?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82F901-C88A-463F-8BC0-F5BE2549C2B7}"/>
                </a:ext>
              </a:extLst>
            </p:cNvPr>
            <p:cNvSpPr/>
            <p:nvPr/>
          </p:nvSpPr>
          <p:spPr>
            <a:xfrm>
              <a:off x="2454202" y="1059182"/>
              <a:ext cx="722133" cy="274318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Did you know?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8EEC76D-220C-4B5B-A1A1-C137FAFCA7C5}"/>
                </a:ext>
              </a:extLst>
            </p:cNvPr>
            <p:cNvSpPr/>
            <p:nvPr/>
          </p:nvSpPr>
          <p:spPr>
            <a:xfrm>
              <a:off x="3308927" y="1059182"/>
              <a:ext cx="798331" cy="264794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How to add pump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0403A94-A855-45D4-975C-F10F1579E771}"/>
                </a:ext>
              </a:extLst>
            </p:cNvPr>
            <p:cNvSpPr/>
            <p:nvPr/>
          </p:nvSpPr>
          <p:spPr>
            <a:xfrm>
              <a:off x="4261700" y="1059180"/>
              <a:ext cx="798331" cy="274319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How to add pump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DF8AE8-A23C-4A14-B9EA-DE35DAF22D68}"/>
                </a:ext>
              </a:extLst>
            </p:cNvPr>
            <p:cNvSpPr/>
            <p:nvPr/>
          </p:nvSpPr>
          <p:spPr>
            <a:xfrm>
              <a:off x="9570026" y="1049655"/>
              <a:ext cx="589756" cy="274320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C41C10-7920-47DD-BD64-7E760B6C0088}"/>
                </a:ext>
              </a:extLst>
            </p:cNvPr>
            <p:cNvSpPr/>
            <p:nvPr/>
          </p:nvSpPr>
          <p:spPr>
            <a:xfrm>
              <a:off x="9787425" y="1086667"/>
              <a:ext cx="124096" cy="118654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F31A020-2CA4-4EB9-8175-DC316B2BDB73}"/>
                </a:ext>
              </a:extLst>
            </p:cNvPr>
            <p:cNvSpPr/>
            <p:nvPr/>
          </p:nvSpPr>
          <p:spPr>
            <a:xfrm>
              <a:off x="9630126" y="1086667"/>
              <a:ext cx="124096" cy="118654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205A33-1BC3-4516-9680-3BE19E13650E}"/>
                </a:ext>
              </a:extLst>
            </p:cNvPr>
            <p:cNvSpPr/>
            <p:nvPr/>
          </p:nvSpPr>
          <p:spPr>
            <a:xfrm>
              <a:off x="9957717" y="1086667"/>
              <a:ext cx="124096" cy="118654"/>
            </a:xfrm>
            <a:prstGeom prst="roundRect">
              <a:avLst/>
            </a:prstGeom>
            <a:solidFill>
              <a:srgbClr val="AABF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4">
            <a:extLst>
              <a:ext uri="{FF2B5EF4-FFF2-40B4-BE49-F238E27FC236}">
                <a16:creationId xmlns:a16="http://schemas.microsoft.com/office/drawing/2014/main" id="{DE665FDC-1F5F-494F-9DA7-6366A725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sz="2800" dirty="0"/>
              <a:t>Client – server (web, cloud)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D0908B-D4A7-4EBE-BA8A-DB09597A14C8}"/>
              </a:ext>
            </a:extLst>
          </p:cNvPr>
          <p:cNvSpPr/>
          <p:nvPr/>
        </p:nvSpPr>
        <p:spPr>
          <a:xfrm>
            <a:off x="4029226" y="1277390"/>
            <a:ext cx="782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/>
              <a:t>Netool</a:t>
            </a:r>
            <a:r>
              <a:rPr lang="en-US" sz="1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390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2C2DE-44EA-42D4-B1BF-624E9FBF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1" y="800941"/>
            <a:ext cx="9869966" cy="52561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93CD8C4-ABD7-4770-8966-B16E86BB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sz="2800" dirty="0"/>
              <a:t>Client – server (web, cloud) architecture – DS 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9661-07CD-4E1E-80CC-9DFE51D7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522514"/>
            <a:ext cx="11022874" cy="5654449"/>
          </a:xfrm>
        </p:spPr>
        <p:txBody>
          <a:bodyPr/>
          <a:lstStyle/>
          <a:p>
            <a:r>
              <a:rPr lang="ru-RU" dirty="0"/>
              <a:t>есть ли у вас пакеты связанные с проектированием воздействия на пласт и ПЗС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364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NETool opportunities</vt:lpstr>
      <vt:lpstr>Well completion schematic + well Head Xmass tree</vt:lpstr>
      <vt:lpstr>Dynamic (material balance, dynamic reservoir pressure, etc)</vt:lpstr>
      <vt:lpstr>Risks: Gas/Water conning, Sand production </vt:lpstr>
      <vt:lpstr>Client – server (web, cloud) architecture </vt:lpstr>
      <vt:lpstr>Client – server (web, cloud) architecture – DS example </vt:lpstr>
      <vt:lpstr>PowerPoint Presentation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Netool revenue highlights</dc:title>
  <dc:creator>Vitaly Khoriakov</dc:creator>
  <cp:lastModifiedBy>Alexey Andreev</cp:lastModifiedBy>
  <cp:revision>51</cp:revision>
  <dcterms:created xsi:type="dcterms:W3CDTF">2021-01-08T17:31:19Z</dcterms:created>
  <dcterms:modified xsi:type="dcterms:W3CDTF">2021-01-22T06:50:07Z</dcterms:modified>
</cp:coreProperties>
</file>