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33"/>
  </p:notesMasterIdLst>
  <p:sldIdLst>
    <p:sldId id="256" r:id="rId2"/>
    <p:sldId id="257" r:id="rId3"/>
    <p:sldId id="258" r:id="rId4"/>
    <p:sldId id="277" r:id="rId5"/>
    <p:sldId id="278" r:id="rId6"/>
    <p:sldId id="284" r:id="rId7"/>
    <p:sldId id="286" r:id="rId8"/>
    <p:sldId id="285" r:id="rId9"/>
    <p:sldId id="279" r:id="rId10"/>
    <p:sldId id="280" r:id="rId11"/>
    <p:sldId id="276" r:id="rId12"/>
    <p:sldId id="272" r:id="rId13"/>
    <p:sldId id="273" r:id="rId14"/>
    <p:sldId id="282" r:id="rId15"/>
    <p:sldId id="281" r:id="rId16"/>
    <p:sldId id="283" r:id="rId17"/>
    <p:sldId id="259" r:id="rId18"/>
    <p:sldId id="260" r:id="rId19"/>
    <p:sldId id="261" r:id="rId20"/>
    <p:sldId id="262" r:id="rId21"/>
    <p:sldId id="263" r:id="rId22"/>
    <p:sldId id="264" r:id="rId23"/>
    <p:sldId id="265" r:id="rId24"/>
    <p:sldId id="266" r:id="rId25"/>
    <p:sldId id="274" r:id="rId26"/>
    <p:sldId id="275" r:id="rId27"/>
    <p:sldId id="267" r:id="rId28"/>
    <p:sldId id="268" r:id="rId29"/>
    <p:sldId id="269" r:id="rId30"/>
    <p:sldId id="271" r:id="rId31"/>
    <p:sldId id="27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05527-64ED-4130-A6E0-8F7B4E24A169}" type="datetimeFigureOut">
              <a:rPr lang="en-US" smtClean="0"/>
              <a:t>7/25/2019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DB96C-DB3A-49CC-81FA-F33A3F83DDFC}" type="slidenum">
              <a:rPr lang="en-US" smtClean="0"/>
              <a:t>‹#›</a:t>
            </a:fld>
            <a:endParaRPr lang="en-US"/>
          </a:p>
        </p:txBody>
      </p:sp>
    </p:spTree>
    <p:extLst>
      <p:ext uri="{BB962C8B-B14F-4D97-AF65-F5344CB8AC3E}">
        <p14:creationId xmlns:p14="http://schemas.microsoft.com/office/powerpoint/2010/main" val="219643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71D604-00C6-44AE-B1CB-82117D6264B3}" type="datetime1">
              <a:rPr lang="en-US" smtClean="0"/>
              <a:t>7/25/2019</a:t>
            </a:fld>
            <a:endParaRPr lang="en-US" dirty="0"/>
          </a:p>
        </p:txBody>
      </p:sp>
      <p:sp>
        <p:nvSpPr>
          <p:cNvPr id="5" name="Footer Placeholder 4"/>
          <p:cNvSpPr>
            <a:spLocks noGrp="1"/>
          </p:cNvSpPr>
          <p:nvPr>
            <p:ph type="ftr" sz="quarter" idx="11"/>
          </p:nvPr>
        </p:nvSpPr>
        <p:spPr/>
        <p:txBody>
          <a:bodyPr/>
          <a:lstStyle/>
          <a:p>
            <a:r>
              <a:rPr lang="en-US" smtClean="0"/>
              <a:t>By, Madhumathi Velusamy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06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8DF72-7D33-431C-B657-A824CC9BEF1E}" type="datetime1">
              <a:rPr lang="en-US" smtClean="0"/>
              <a:t>7/25/2019</a:t>
            </a:fld>
            <a:endParaRPr lang="en-US" dirty="0"/>
          </a:p>
        </p:txBody>
      </p:sp>
      <p:sp>
        <p:nvSpPr>
          <p:cNvPr id="5" name="Footer Placeholder 4"/>
          <p:cNvSpPr>
            <a:spLocks noGrp="1"/>
          </p:cNvSpPr>
          <p:nvPr>
            <p:ph type="ftr" sz="quarter" idx="11"/>
          </p:nvPr>
        </p:nvSpPr>
        <p:spPr/>
        <p:txBody>
          <a:bodyPr/>
          <a:lstStyle/>
          <a:p>
            <a:r>
              <a:rPr lang="en-US" smtClean="0"/>
              <a:t>By, Madhumathi Velusamy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972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426604-8CCE-46F7-BBEC-F98DFD14F70F}" type="datetime1">
              <a:rPr lang="en-US" smtClean="0"/>
              <a:t>7/25/2019</a:t>
            </a:fld>
            <a:endParaRPr lang="en-US" dirty="0"/>
          </a:p>
        </p:txBody>
      </p:sp>
      <p:sp>
        <p:nvSpPr>
          <p:cNvPr id="5" name="Footer Placeholder 4"/>
          <p:cNvSpPr>
            <a:spLocks noGrp="1"/>
          </p:cNvSpPr>
          <p:nvPr>
            <p:ph type="ftr" sz="quarter" idx="11"/>
          </p:nvPr>
        </p:nvSpPr>
        <p:spPr/>
        <p:txBody>
          <a:bodyPr/>
          <a:lstStyle/>
          <a:p>
            <a:r>
              <a:rPr lang="en-US" smtClean="0"/>
              <a:t>By, Madhumathi Velusamy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5814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CD5CA3-2632-47D1-9F77-A127EF53DFF1}" type="datetime1">
              <a:rPr lang="en-US" smtClean="0"/>
              <a:t>7/25/2019</a:t>
            </a:fld>
            <a:endParaRPr lang="en-US" dirty="0"/>
          </a:p>
        </p:txBody>
      </p:sp>
      <p:sp>
        <p:nvSpPr>
          <p:cNvPr id="5" name="Footer Placeholder 4"/>
          <p:cNvSpPr>
            <a:spLocks noGrp="1"/>
          </p:cNvSpPr>
          <p:nvPr>
            <p:ph type="ftr" sz="quarter" idx="11"/>
          </p:nvPr>
        </p:nvSpPr>
        <p:spPr/>
        <p:txBody>
          <a:bodyPr/>
          <a:lstStyle/>
          <a:p>
            <a:r>
              <a:rPr lang="en-US" smtClean="0"/>
              <a:t>By, Madhumathi Velusamy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385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F89C84-48C4-4F69-928C-2EA5D22FB6A1}" type="datetime1">
              <a:rPr lang="en-US" smtClean="0"/>
              <a:t>7/25/2019</a:t>
            </a:fld>
            <a:endParaRPr lang="en-US" dirty="0"/>
          </a:p>
        </p:txBody>
      </p:sp>
      <p:sp>
        <p:nvSpPr>
          <p:cNvPr id="5" name="Footer Placeholder 4"/>
          <p:cNvSpPr>
            <a:spLocks noGrp="1"/>
          </p:cNvSpPr>
          <p:nvPr>
            <p:ph type="ftr" sz="quarter" idx="11"/>
          </p:nvPr>
        </p:nvSpPr>
        <p:spPr/>
        <p:txBody>
          <a:bodyPr/>
          <a:lstStyle/>
          <a:p>
            <a:r>
              <a:rPr lang="en-US" smtClean="0"/>
              <a:t>By, Madhumathi Velusamy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61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027422-B4DA-47E6-A10F-7BC95FFF1569}" type="datetime1">
              <a:rPr lang="en-US" smtClean="0"/>
              <a:t>7/25/2019</a:t>
            </a:fld>
            <a:endParaRPr lang="en-US" dirty="0"/>
          </a:p>
        </p:txBody>
      </p:sp>
      <p:sp>
        <p:nvSpPr>
          <p:cNvPr id="6" name="Footer Placeholder 5"/>
          <p:cNvSpPr>
            <a:spLocks noGrp="1"/>
          </p:cNvSpPr>
          <p:nvPr>
            <p:ph type="ftr" sz="quarter" idx="11"/>
          </p:nvPr>
        </p:nvSpPr>
        <p:spPr/>
        <p:txBody>
          <a:bodyPr/>
          <a:lstStyle/>
          <a:p>
            <a:r>
              <a:rPr lang="en-US" smtClean="0"/>
              <a:t>By, Madhumathi Velusamy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62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5B19DF-25AD-4EBB-AC47-0ADE5E8C09F8}" type="datetime1">
              <a:rPr lang="en-US" smtClean="0"/>
              <a:t>7/25/2019</a:t>
            </a:fld>
            <a:endParaRPr lang="en-US" dirty="0"/>
          </a:p>
        </p:txBody>
      </p:sp>
      <p:sp>
        <p:nvSpPr>
          <p:cNvPr id="8" name="Footer Placeholder 7"/>
          <p:cNvSpPr>
            <a:spLocks noGrp="1"/>
          </p:cNvSpPr>
          <p:nvPr>
            <p:ph type="ftr" sz="quarter" idx="11"/>
          </p:nvPr>
        </p:nvSpPr>
        <p:spPr/>
        <p:txBody>
          <a:bodyPr/>
          <a:lstStyle/>
          <a:p>
            <a:r>
              <a:rPr lang="en-US" smtClean="0"/>
              <a:t>By, Madhumathi Velusamy</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3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5F0961-B7B0-465C-A8A9-29FA0505CF7B}" type="datetime1">
              <a:rPr lang="en-US" smtClean="0"/>
              <a:t>7/25/2019</a:t>
            </a:fld>
            <a:endParaRPr lang="en-US" dirty="0"/>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31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90866A-F1A3-451B-B5C2-DD0452648CFD}" type="datetime1">
              <a:rPr lang="en-US" smtClean="0"/>
              <a:t>7/25/2019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By, Madhumathi Velusamy</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10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4D3A7E-F64F-4201-9B5E-A2317FF9C17C}" type="datetime1">
              <a:rPr lang="en-US" smtClean="0"/>
              <a:t>7/25/2019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By, Madhumathi Velusamy</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26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1F26A2-A9B6-43AF-8D61-B6B11BAAB6CE}" type="datetime1">
              <a:rPr lang="en-US" smtClean="0"/>
              <a:t>7/25/2019</a:t>
            </a:fld>
            <a:endParaRPr lang="en-US" dirty="0"/>
          </a:p>
        </p:txBody>
      </p:sp>
      <p:sp>
        <p:nvSpPr>
          <p:cNvPr id="6" name="Footer Placeholder 5"/>
          <p:cNvSpPr>
            <a:spLocks noGrp="1"/>
          </p:cNvSpPr>
          <p:nvPr>
            <p:ph type="ftr" sz="quarter" idx="11"/>
          </p:nvPr>
        </p:nvSpPr>
        <p:spPr/>
        <p:txBody>
          <a:bodyPr/>
          <a:lstStyle/>
          <a:p>
            <a:r>
              <a:rPr lang="en-US" smtClean="0"/>
              <a:t>By, Madhumathi Velusamy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84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639975-D5C6-49B4-B164-D4A73B68A352}" type="datetime1">
              <a:rPr lang="en-US" smtClean="0"/>
              <a:t>7/25/2019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By, Madhumathi Velusamy</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21369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Graphics using C++</a:t>
            </a:r>
            <a:endParaRPr lang="en-US" dirty="0"/>
          </a:p>
        </p:txBody>
      </p:sp>
      <p:sp>
        <p:nvSpPr>
          <p:cNvPr id="3" name="Subtitle 2"/>
          <p:cNvSpPr>
            <a:spLocks noGrp="1"/>
          </p:cNvSpPr>
          <p:nvPr>
            <p:ph type="subTitle" idx="1"/>
          </p:nvPr>
        </p:nvSpPr>
        <p:spPr/>
        <p:txBody>
          <a:bodyPr/>
          <a:lstStyle/>
          <a:p>
            <a:r>
              <a:rPr lang="en-US" dirty="0" smtClean="0"/>
              <a:t>Make the world animations</a:t>
            </a:r>
            <a:endParaRPr lang="en-US" dirty="0"/>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45" y="329372"/>
            <a:ext cx="4762500" cy="310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64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Operators in C++</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Operators are special type of functions, that takes one or more arguments and produces a new value. For example : addition (+), </a:t>
            </a:r>
            <a:r>
              <a:rPr lang="en-US" dirty="0" err="1"/>
              <a:t>substraction</a:t>
            </a:r>
            <a:r>
              <a:rPr lang="en-US" dirty="0"/>
              <a:t> (-), multiplication (*) </a:t>
            </a:r>
            <a:r>
              <a:rPr lang="en-US" dirty="0" err="1"/>
              <a:t>etc</a:t>
            </a:r>
            <a:r>
              <a:rPr lang="en-US" dirty="0"/>
              <a:t>, are all operators. Operators are used to perform various operations on variables and constants</a:t>
            </a:r>
            <a:r>
              <a:rPr lang="en-US" dirty="0" smtClean="0"/>
              <a:t>.</a:t>
            </a:r>
          </a:p>
          <a:p>
            <a:endParaRPr lang="en-US" dirty="0"/>
          </a:p>
        </p:txBody>
      </p:sp>
      <p:sp>
        <p:nvSpPr>
          <p:cNvPr id="5" name="Footer Placeholder 4"/>
          <p:cNvSpPr>
            <a:spLocks noGrp="1"/>
          </p:cNvSpPr>
          <p:nvPr>
            <p:ph type="ftr" sz="quarter" idx="11"/>
          </p:nvPr>
        </p:nvSpPr>
        <p:spPr/>
        <p:txBody>
          <a:bodyPr/>
          <a:lstStyle/>
          <a:p>
            <a:r>
              <a:rPr lang="en-US" smtClean="0"/>
              <a:t>By, Madhumathi Velusamy</a:t>
            </a:r>
            <a:endParaRPr lang="en-US" dirty="0"/>
          </a:p>
        </p:txBody>
      </p:sp>
      <p:pic>
        <p:nvPicPr>
          <p:cNvPr id="4" name="Picture 3"/>
          <p:cNvPicPr>
            <a:picLocks noChangeAspect="1"/>
          </p:cNvPicPr>
          <p:nvPr/>
        </p:nvPicPr>
        <p:blipFill>
          <a:blip r:embed="rId2"/>
          <a:stretch>
            <a:fillRect/>
          </a:stretch>
        </p:blipFill>
        <p:spPr>
          <a:xfrm>
            <a:off x="3451136" y="3481320"/>
            <a:ext cx="6191250" cy="2857500"/>
          </a:xfrm>
          <a:prstGeom prst="rect">
            <a:avLst/>
          </a:prstGeom>
        </p:spPr>
      </p:pic>
    </p:spTree>
    <p:extLst>
      <p:ext uri="{BB962C8B-B14F-4D97-AF65-F5344CB8AC3E}">
        <p14:creationId xmlns:p14="http://schemas.microsoft.com/office/powerpoint/2010/main" val="1341840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Services </a:t>
            </a:r>
          </a:p>
        </p:txBody>
      </p:sp>
      <p:sp>
        <p:nvSpPr>
          <p:cNvPr id="3" name="Content Placeholder 2"/>
          <p:cNvSpPr>
            <a:spLocks noGrp="1"/>
          </p:cNvSpPr>
          <p:nvPr>
            <p:ph idx="1"/>
          </p:nvPr>
        </p:nvSpPr>
        <p:spPr/>
        <p:txBody>
          <a:bodyPr/>
          <a:lstStyle/>
          <a:p>
            <a:r>
              <a:rPr lang="en-US" dirty="0"/>
              <a:t>The C++ standard libraries provide an extensive set of input/output </a:t>
            </a:r>
            <a:r>
              <a:rPr lang="en-US" dirty="0" smtClean="0"/>
              <a:t>capabilities.</a:t>
            </a:r>
          </a:p>
          <a:p>
            <a:r>
              <a:rPr lang="en-US" dirty="0"/>
              <a:t>C++ I/O occurs in streams, which are sequences of bytes</a:t>
            </a:r>
            <a:r>
              <a:rPr lang="en-US" dirty="0" smtClean="0"/>
              <a:t>.</a:t>
            </a:r>
          </a:p>
          <a:p>
            <a:pPr lvl="1"/>
            <a:r>
              <a:rPr lang="en-US" dirty="0" smtClean="0"/>
              <a:t>Input streams</a:t>
            </a:r>
          </a:p>
          <a:p>
            <a:pPr lvl="2"/>
            <a:r>
              <a:rPr lang="en-US" dirty="0"/>
              <a:t>If bytes flow from a device like a keyboard, a disk drive, or a network connection etc. to main memory, this is called input </a:t>
            </a:r>
            <a:r>
              <a:rPr lang="en-US" dirty="0" smtClean="0"/>
              <a:t>operation. </a:t>
            </a:r>
            <a:r>
              <a:rPr lang="en-US" dirty="0" err="1" smtClean="0"/>
              <a:t>Eg</a:t>
            </a:r>
            <a:r>
              <a:rPr lang="en-US" dirty="0" smtClean="0"/>
              <a:t>: </a:t>
            </a:r>
            <a:r>
              <a:rPr lang="en-US" dirty="0" err="1" smtClean="0"/>
              <a:t>cin</a:t>
            </a:r>
            <a:endParaRPr lang="en-US" dirty="0" smtClean="0"/>
          </a:p>
          <a:p>
            <a:pPr lvl="1"/>
            <a:r>
              <a:rPr lang="en-US" dirty="0" smtClean="0"/>
              <a:t>Output operation</a:t>
            </a:r>
          </a:p>
          <a:p>
            <a:pPr lvl="2"/>
            <a:r>
              <a:rPr lang="en-US" dirty="0"/>
              <a:t>if bytes flow from main memory to a device like a display screen, a printer, a disk drive, or a network connection, etc., this is called output operation</a:t>
            </a:r>
            <a:r>
              <a:rPr lang="en-US" dirty="0" smtClean="0"/>
              <a:t>. </a:t>
            </a:r>
            <a:r>
              <a:rPr lang="en-US" dirty="0" err="1" smtClean="0"/>
              <a:t>Eg</a:t>
            </a:r>
            <a:r>
              <a:rPr lang="en-US" dirty="0" smtClean="0"/>
              <a:t>: </a:t>
            </a:r>
            <a:r>
              <a:rPr lang="en-US" dirty="0" err="1" smtClean="0"/>
              <a:t>cout,cerr,clog</a:t>
            </a:r>
            <a:endParaRPr lang="en-US" dirty="0" smtClean="0"/>
          </a:p>
          <a:p>
            <a:r>
              <a:rPr lang="en-US" dirty="0" smtClean="0"/>
              <a:t>Header files</a:t>
            </a:r>
          </a:p>
          <a:p>
            <a:r>
              <a:rPr lang="en-US" dirty="0" smtClean="0"/>
              <a:t>Using Namespace </a:t>
            </a:r>
            <a:r>
              <a:rPr lang="en-US" dirty="0" err="1" smtClean="0"/>
              <a:t>std</a:t>
            </a:r>
            <a:endParaRPr lang="en-US" dirty="0" smtClean="0"/>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403903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Static Keyword</a:t>
            </a:r>
            <a:br>
              <a:rPr lang="en-US" b="1" dirty="0"/>
            </a:br>
            <a:r>
              <a:rPr lang="en-US" dirty="0"/>
              <a:t/>
            </a:r>
            <a:br>
              <a:rPr lang="en-US" dirty="0"/>
            </a:br>
            <a:endParaRPr lang="en-US" dirty="0"/>
          </a:p>
        </p:txBody>
      </p:sp>
      <p:sp>
        <p:nvSpPr>
          <p:cNvPr id="3" name="Content Placeholder 2"/>
          <p:cNvSpPr>
            <a:spLocks noGrp="1"/>
          </p:cNvSpPr>
          <p:nvPr>
            <p:ph idx="1"/>
          </p:nvPr>
        </p:nvSpPr>
        <p:spPr>
          <a:xfrm>
            <a:off x="1097280" y="1737360"/>
            <a:ext cx="8915400" cy="3777622"/>
          </a:xfrm>
        </p:spPr>
        <p:txBody>
          <a:bodyPr/>
          <a:lstStyle/>
          <a:p>
            <a:r>
              <a:rPr lang="en-US" dirty="0"/>
              <a:t>Static is a keyword in C++ used to give special characteristics to an element. Static elements are allocated storage only once in a program lifetime in static storage area. And they have a scope till the program lifetime. Static Keyword can be used with following,</a:t>
            </a:r>
          </a:p>
          <a:p>
            <a:pPr lvl="1"/>
            <a:r>
              <a:rPr lang="en-US" dirty="0"/>
              <a:t>Static variable in functions</a:t>
            </a:r>
          </a:p>
          <a:p>
            <a:pPr lvl="1"/>
            <a:r>
              <a:rPr lang="en-US" dirty="0"/>
              <a:t>Static Class Objects</a:t>
            </a:r>
          </a:p>
          <a:p>
            <a:pPr lvl="1"/>
            <a:r>
              <a:rPr lang="en-US" dirty="0"/>
              <a:t>Static member Variable in class</a:t>
            </a:r>
          </a:p>
          <a:p>
            <a:pPr lvl="1"/>
            <a:r>
              <a:rPr lang="en-US" dirty="0"/>
              <a:t>Static Methods in </a:t>
            </a:r>
            <a:r>
              <a:rPr lang="en-US" dirty="0" smtClean="0"/>
              <a:t>class.</a:t>
            </a:r>
          </a:p>
          <a:p>
            <a:pPr lvl="1"/>
            <a:endParaRPr lang="en-US" dirty="0"/>
          </a:p>
          <a:p>
            <a:endParaRPr lang="en-US" dirty="0"/>
          </a:p>
        </p:txBody>
      </p:sp>
      <p:sp>
        <p:nvSpPr>
          <p:cNvPr id="5" name="Footer Placeholder 4"/>
          <p:cNvSpPr>
            <a:spLocks noGrp="1"/>
          </p:cNvSpPr>
          <p:nvPr>
            <p:ph type="ftr" sz="quarter" idx="11"/>
          </p:nvPr>
        </p:nvSpPr>
        <p:spPr/>
        <p:txBody>
          <a:bodyPr/>
          <a:lstStyle/>
          <a:p>
            <a:r>
              <a:rPr lang="en-US" smtClean="0"/>
              <a:t>By, Madhumathi Velusamy</a:t>
            </a:r>
            <a:endParaRPr lang="en-US" dirty="0"/>
          </a:p>
        </p:txBody>
      </p:sp>
      <p:pic>
        <p:nvPicPr>
          <p:cNvPr id="4" name="Picture 3"/>
          <p:cNvPicPr>
            <a:picLocks noChangeAspect="1"/>
          </p:cNvPicPr>
          <p:nvPr/>
        </p:nvPicPr>
        <p:blipFill>
          <a:blip r:embed="rId2"/>
          <a:stretch>
            <a:fillRect/>
          </a:stretch>
        </p:blipFill>
        <p:spPr>
          <a:xfrm>
            <a:off x="6369516" y="2755237"/>
            <a:ext cx="3176856" cy="2621253"/>
          </a:xfrm>
          <a:prstGeom prst="rect">
            <a:avLst/>
          </a:prstGeom>
        </p:spPr>
      </p:pic>
    </p:spTree>
    <p:extLst>
      <p:ext uri="{BB962C8B-B14F-4D97-AF65-F5344CB8AC3E}">
        <p14:creationId xmlns:p14="http://schemas.microsoft.com/office/powerpoint/2010/main" val="1816450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Const</a:t>
            </a:r>
            <a:r>
              <a:rPr lang="en-US" b="1" dirty="0"/>
              <a:t> Keyword</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Constant is something that doesn't change. In C and C++ we use the keyword </a:t>
            </a:r>
            <a:r>
              <a:rPr lang="en-US" dirty="0" err="1"/>
              <a:t>const</a:t>
            </a:r>
            <a:r>
              <a:rPr lang="en-US" dirty="0"/>
              <a:t> to make program elements constant. </a:t>
            </a:r>
            <a:r>
              <a:rPr lang="en-US" dirty="0" err="1"/>
              <a:t>const</a:t>
            </a:r>
            <a:r>
              <a:rPr lang="en-US" dirty="0"/>
              <a:t> keyword can be used in many contexts in a C++ program</a:t>
            </a:r>
            <a:r>
              <a:rPr lang="en-US" dirty="0" smtClean="0"/>
              <a:t>.</a:t>
            </a:r>
          </a:p>
          <a:p>
            <a:r>
              <a:rPr lang="en-US" dirty="0" smtClean="0"/>
              <a:t> </a:t>
            </a:r>
            <a:r>
              <a:rPr lang="en-US" dirty="0"/>
              <a:t>It can be used with</a:t>
            </a:r>
            <a:r>
              <a:rPr lang="en-US" dirty="0" smtClean="0"/>
              <a:t>:</a:t>
            </a:r>
            <a:endParaRPr lang="en-US" dirty="0"/>
          </a:p>
          <a:p>
            <a:pPr lvl="1"/>
            <a:r>
              <a:rPr lang="en-US" dirty="0"/>
              <a:t>Variables</a:t>
            </a:r>
          </a:p>
          <a:p>
            <a:pPr lvl="1"/>
            <a:r>
              <a:rPr lang="en-US" dirty="0"/>
              <a:t>Pointers</a:t>
            </a:r>
          </a:p>
          <a:p>
            <a:pPr lvl="1"/>
            <a:r>
              <a:rPr lang="en-US" dirty="0"/>
              <a:t>Function arguments and return types</a:t>
            </a:r>
          </a:p>
          <a:p>
            <a:pPr lvl="1"/>
            <a:r>
              <a:rPr lang="en-US" dirty="0"/>
              <a:t>Class Data members</a:t>
            </a:r>
          </a:p>
          <a:p>
            <a:pPr lvl="1"/>
            <a:r>
              <a:rPr lang="en-US" dirty="0"/>
              <a:t>Class Member functions</a:t>
            </a:r>
          </a:p>
          <a:p>
            <a:pPr lvl="1"/>
            <a:r>
              <a:rPr lang="en-US" dirty="0"/>
              <a:t>Objects</a:t>
            </a:r>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19083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and Looping</a:t>
            </a:r>
            <a:endParaRPr lang="en-US" dirty="0"/>
          </a:p>
        </p:txBody>
      </p:sp>
      <p:sp>
        <p:nvSpPr>
          <p:cNvPr id="3" name="Content Placeholder 2"/>
          <p:cNvSpPr>
            <a:spLocks noGrp="1"/>
          </p:cNvSpPr>
          <p:nvPr>
            <p:ph idx="1"/>
          </p:nvPr>
        </p:nvSpPr>
        <p:spPr/>
        <p:txBody>
          <a:bodyPr/>
          <a:lstStyle/>
          <a:p>
            <a:r>
              <a:rPr lang="en-US" dirty="0" smtClean="0"/>
              <a:t>IF, Else if, Nested if</a:t>
            </a:r>
          </a:p>
          <a:p>
            <a:r>
              <a:rPr lang="en-US" dirty="0" smtClean="0"/>
              <a:t>Switch</a:t>
            </a:r>
          </a:p>
          <a:p>
            <a:r>
              <a:rPr lang="en-US" dirty="0" smtClean="0"/>
              <a:t>While</a:t>
            </a:r>
          </a:p>
          <a:p>
            <a:r>
              <a:rPr lang="en-US" dirty="0" smtClean="0"/>
              <a:t>Do while</a:t>
            </a:r>
          </a:p>
          <a:p>
            <a:r>
              <a:rPr lang="en-US" dirty="0" smtClean="0"/>
              <a:t>For</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308505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Arrays</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 the array, which stores a fixed-size sequential collection of elements of the same type. </a:t>
            </a:r>
            <a:endParaRPr lang="en-US" dirty="0" smtClean="0"/>
          </a:p>
          <a:p>
            <a:r>
              <a:rPr lang="en-US" dirty="0"/>
              <a:t>Declaring </a:t>
            </a:r>
            <a:r>
              <a:rPr lang="en-US" dirty="0" smtClean="0"/>
              <a:t>Arrays</a:t>
            </a:r>
          </a:p>
          <a:p>
            <a:pPr lvl="1"/>
            <a:r>
              <a:rPr lang="en-US" dirty="0" smtClean="0"/>
              <a:t>datatype </a:t>
            </a:r>
            <a:r>
              <a:rPr lang="en-US" dirty="0" err="1"/>
              <a:t>arrayName</a:t>
            </a:r>
            <a:r>
              <a:rPr lang="en-US" dirty="0"/>
              <a:t> [ </a:t>
            </a:r>
            <a:r>
              <a:rPr lang="en-US" dirty="0" err="1"/>
              <a:t>arraySize</a:t>
            </a:r>
            <a:r>
              <a:rPr lang="en-US" dirty="0"/>
              <a:t> </a:t>
            </a:r>
            <a:r>
              <a:rPr lang="en-US" dirty="0" smtClean="0"/>
              <a:t>];</a:t>
            </a:r>
          </a:p>
          <a:p>
            <a:r>
              <a:rPr lang="en-US" dirty="0"/>
              <a:t>Initializing Arrays</a:t>
            </a:r>
          </a:p>
          <a:p>
            <a:pPr lvl="1"/>
            <a:r>
              <a:rPr lang="en-US" dirty="0" err="1" smtClean="0"/>
              <a:t>Int</a:t>
            </a:r>
            <a:r>
              <a:rPr lang="en-US" dirty="0" smtClean="0"/>
              <a:t> array[5] ={2,4,6,8,10};</a:t>
            </a:r>
          </a:p>
          <a:p>
            <a:r>
              <a:rPr lang="en-US" dirty="0"/>
              <a:t>Accessing Array Elements</a:t>
            </a:r>
          </a:p>
          <a:p>
            <a:pPr lvl="1"/>
            <a:r>
              <a:rPr lang="en-US" dirty="0" err="1" smtClean="0"/>
              <a:t>Int</a:t>
            </a:r>
            <a:r>
              <a:rPr lang="en-US" dirty="0" smtClean="0"/>
              <a:t> </a:t>
            </a:r>
            <a:r>
              <a:rPr lang="en-US" dirty="0" err="1" smtClean="0"/>
              <a:t>array_va</a:t>
            </a:r>
            <a:r>
              <a:rPr lang="en-US" dirty="0" smtClean="0"/>
              <a:t>=array[2];</a:t>
            </a:r>
            <a:r>
              <a:rPr lang="en-US" dirty="0"/>
              <a:t/>
            </a:r>
            <a:br>
              <a:rPr lang="en-US" dirty="0"/>
            </a:br>
            <a:endParaRPr lang="en-US" dirty="0" smtClean="0"/>
          </a:p>
        </p:txBody>
      </p:sp>
      <p:sp>
        <p:nvSpPr>
          <p:cNvPr id="6" name="Footer Placeholder 5"/>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1156786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A function is a group of statements that together perform a task</a:t>
            </a:r>
            <a:r>
              <a:rPr lang="en-US" dirty="0" smtClean="0"/>
              <a:t>.</a:t>
            </a:r>
          </a:p>
          <a:p>
            <a:pPr lvl="1"/>
            <a:r>
              <a:rPr lang="en-US" dirty="0"/>
              <a:t>Function </a:t>
            </a:r>
            <a:r>
              <a:rPr lang="en-US" dirty="0" smtClean="0"/>
              <a:t>Declarations</a:t>
            </a:r>
          </a:p>
          <a:p>
            <a:pPr lvl="1"/>
            <a:r>
              <a:rPr lang="en-US" dirty="0" smtClean="0"/>
              <a:t>Function definition</a:t>
            </a:r>
          </a:p>
          <a:p>
            <a:pPr lvl="1"/>
            <a:r>
              <a:rPr lang="en-US" dirty="0"/>
              <a:t>Calling a </a:t>
            </a:r>
            <a:r>
              <a:rPr lang="en-US" dirty="0" smtClean="0"/>
              <a:t>Function</a:t>
            </a:r>
          </a:p>
          <a:p>
            <a:pPr lvl="1"/>
            <a:r>
              <a:rPr lang="en-US" dirty="0"/>
              <a:t>Function </a:t>
            </a:r>
            <a:r>
              <a:rPr lang="en-US" dirty="0" smtClean="0"/>
              <a:t>Arguments</a:t>
            </a:r>
          </a:p>
          <a:p>
            <a:pPr lvl="1"/>
            <a:r>
              <a:rPr lang="en-US" dirty="0"/>
              <a:t>Default Values for </a:t>
            </a:r>
            <a:r>
              <a:rPr lang="en-US" dirty="0" smtClean="0"/>
              <a:t>Parameters</a:t>
            </a:r>
          </a:p>
          <a:p>
            <a:pPr lvl="1"/>
            <a:r>
              <a:rPr lang="en-US" dirty="0" smtClean="0"/>
              <a:t>Call by value</a:t>
            </a:r>
          </a:p>
          <a:p>
            <a:pPr lvl="1"/>
            <a:r>
              <a:rPr lang="en-US" dirty="0" smtClean="0"/>
              <a:t>Call by reference</a:t>
            </a:r>
            <a:r>
              <a:rPr lang="en-US" dirty="0"/>
              <a:t/>
            </a:r>
            <a:br>
              <a:rPr lang="en-US" dirty="0"/>
            </a:br>
            <a:r>
              <a:rPr lang="en-US" dirty="0"/>
              <a:t/>
            </a:r>
            <a:br>
              <a:rPr lang="en-US" dirty="0"/>
            </a:b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2319171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Object Oriented Programming</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Object Oriented programming is a programming style that is associated with the concept of Class, Objects and various other concepts revolving around these two, like Inheritance, Polymorphism, Abstraction, Encapsulation etc.</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292" y="3571473"/>
            <a:ext cx="5715000" cy="2857500"/>
          </a:xfrm>
          <a:prstGeom prst="rect">
            <a:avLst/>
          </a:prstGeom>
        </p:spPr>
      </p:pic>
    </p:spTree>
    <p:extLst>
      <p:ext uri="{BB962C8B-B14F-4D97-AF65-F5344CB8AC3E}">
        <p14:creationId xmlns:p14="http://schemas.microsoft.com/office/powerpoint/2010/main" val="645835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a:t>
            </a:r>
            <a:endParaRPr lang="en-US" b="1" dirty="0"/>
          </a:p>
        </p:txBody>
      </p:sp>
      <p:sp>
        <p:nvSpPr>
          <p:cNvPr id="3" name="Content Placeholder 2"/>
          <p:cNvSpPr>
            <a:spLocks noGrp="1"/>
          </p:cNvSpPr>
          <p:nvPr>
            <p:ph idx="1"/>
          </p:nvPr>
        </p:nvSpPr>
        <p:spPr/>
        <p:txBody>
          <a:bodyPr/>
          <a:lstStyle/>
          <a:p>
            <a:r>
              <a:rPr lang="en-US" dirty="0"/>
              <a:t>In object-oriented programming, a class is an extensible program-code-template for creating objects, providing initial values for state and implementations of </a:t>
            </a:r>
            <a:r>
              <a:rPr lang="en-US" dirty="0" smtClean="0"/>
              <a:t>behavior.</a:t>
            </a:r>
          </a:p>
          <a:p>
            <a:endParaRPr lang="en-US" dirty="0"/>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447" y="2743053"/>
            <a:ext cx="6805991" cy="3234415"/>
          </a:xfrm>
          <a:prstGeom prst="rect">
            <a:avLst/>
          </a:prstGeom>
        </p:spPr>
      </p:pic>
    </p:spTree>
    <p:extLst>
      <p:ext uri="{BB962C8B-B14F-4D97-AF65-F5344CB8AC3E}">
        <p14:creationId xmlns:p14="http://schemas.microsoft.com/office/powerpoint/2010/main" val="2217258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Objects</a:t>
            </a:r>
            <a:endParaRPr lang="en-US" b="1" dirty="0"/>
          </a:p>
        </p:txBody>
      </p:sp>
      <p:sp>
        <p:nvSpPr>
          <p:cNvPr id="3" name="Content Placeholder 2"/>
          <p:cNvSpPr>
            <a:spLocks noGrp="1"/>
          </p:cNvSpPr>
          <p:nvPr>
            <p:ph idx="1"/>
          </p:nvPr>
        </p:nvSpPr>
        <p:spPr/>
        <p:txBody>
          <a:bodyPr/>
          <a:lstStyle/>
          <a:p>
            <a:r>
              <a:rPr lang="en-US" dirty="0"/>
              <a:t>Objects are the basic unit of OOP. They are instances of class, which have data members and uses </a:t>
            </a:r>
            <a:r>
              <a:rPr lang="en-US" dirty="0" smtClean="0"/>
              <a:t>various </a:t>
            </a:r>
            <a:r>
              <a:rPr lang="en-US" dirty="0"/>
              <a:t>member functions to perform tasks</a:t>
            </a:r>
            <a:r>
              <a:rPr lang="en-US" dirty="0" smtClean="0"/>
              <a:t>.</a:t>
            </a:r>
          </a:p>
          <a:p>
            <a:endParaRPr lang="en-US" dirty="0"/>
          </a:p>
        </p:txBody>
      </p:sp>
      <p:sp>
        <p:nvSpPr>
          <p:cNvPr id="5" name="Footer Placeholder 4"/>
          <p:cNvSpPr>
            <a:spLocks noGrp="1"/>
          </p:cNvSpPr>
          <p:nvPr>
            <p:ph type="ftr" sz="quarter" idx="11"/>
          </p:nvPr>
        </p:nvSpPr>
        <p:spPr/>
        <p:txBody>
          <a:bodyPr/>
          <a:lstStyle/>
          <a:p>
            <a:r>
              <a:rPr lang="en-US" smtClean="0"/>
              <a:t>By, Madhumathi Velusamy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438" y="2639156"/>
            <a:ext cx="4561335" cy="3338312"/>
          </a:xfrm>
          <a:prstGeom prst="rect">
            <a:avLst/>
          </a:prstGeom>
        </p:spPr>
      </p:pic>
    </p:spTree>
    <p:extLst>
      <p:ext uri="{BB962C8B-B14F-4D97-AF65-F5344CB8AC3E}">
        <p14:creationId xmlns:p14="http://schemas.microsoft.com/office/powerpoint/2010/main" val="354478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C++</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C++, as we all know is an extension to C language and was developed by Bjarne </a:t>
            </a:r>
            <a:r>
              <a:rPr lang="en-US" dirty="0" err="1"/>
              <a:t>stroustrup</a:t>
            </a:r>
            <a:r>
              <a:rPr lang="en-US" dirty="0"/>
              <a:t> at bell labs. C++ is an intermediate level language, as it comprises a confirmation of both high level and low level language features. C++ is a statically typed, free form, </a:t>
            </a:r>
            <a:r>
              <a:rPr lang="en-US" dirty="0" err="1"/>
              <a:t>multiparadigm</a:t>
            </a:r>
            <a:r>
              <a:rPr lang="en-US" dirty="0"/>
              <a:t>, compiled general-purpose language.</a:t>
            </a:r>
          </a:p>
          <a:p>
            <a:endParaRPr lang="en-US" dirty="0"/>
          </a:p>
          <a:p>
            <a:r>
              <a:rPr lang="en-US" dirty="0"/>
              <a:t>C++ is an Object Oriented Programming language but is not purely Object Oriented. Its features like Friend and Virtual, violate some of the very important OOPS features, rendering this language unworthy of being called completely Object Oriented. Its a middle level language.</a:t>
            </a:r>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1048443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Abstraction</a:t>
            </a:r>
            <a:endParaRPr lang="en-US" dirty="0"/>
          </a:p>
        </p:txBody>
      </p:sp>
      <p:sp>
        <p:nvSpPr>
          <p:cNvPr id="3" name="Content Placeholder 2"/>
          <p:cNvSpPr>
            <a:spLocks noGrp="1"/>
          </p:cNvSpPr>
          <p:nvPr>
            <p:ph idx="1"/>
          </p:nvPr>
        </p:nvSpPr>
        <p:spPr/>
        <p:txBody>
          <a:bodyPr/>
          <a:lstStyle/>
          <a:p>
            <a:r>
              <a:rPr lang="en-US" dirty="0"/>
              <a:t>Abstraction refers to showing only the essential features of the application and hiding the details</a:t>
            </a:r>
            <a:r>
              <a:rPr lang="en-US" dirty="0" smtClean="0"/>
              <a:t>.</a:t>
            </a:r>
          </a:p>
          <a:p>
            <a:endParaRPr lang="en-US" dirty="0"/>
          </a:p>
        </p:txBody>
      </p:sp>
      <p:sp>
        <p:nvSpPr>
          <p:cNvPr id="5" name="Footer Placeholder 4"/>
          <p:cNvSpPr>
            <a:spLocks noGrp="1"/>
          </p:cNvSpPr>
          <p:nvPr>
            <p:ph type="ftr" sz="quarter" idx="11"/>
          </p:nvPr>
        </p:nvSpPr>
        <p:spPr/>
        <p:txBody>
          <a:bodyPr/>
          <a:lstStyle/>
          <a:p>
            <a:r>
              <a:rPr lang="en-US" smtClean="0"/>
              <a:t>By, Madhumathi Velusamy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113" y="3227297"/>
            <a:ext cx="6490952" cy="2912525"/>
          </a:xfrm>
          <a:prstGeom prst="rect">
            <a:avLst/>
          </a:prstGeom>
        </p:spPr>
      </p:pic>
    </p:spTree>
    <p:extLst>
      <p:ext uri="{BB962C8B-B14F-4D97-AF65-F5344CB8AC3E}">
        <p14:creationId xmlns:p14="http://schemas.microsoft.com/office/powerpoint/2010/main" val="1883408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Encapsulation</a:t>
            </a:r>
          </a:p>
        </p:txBody>
      </p:sp>
      <p:sp>
        <p:nvSpPr>
          <p:cNvPr id="3" name="Content Placeholder 2"/>
          <p:cNvSpPr>
            <a:spLocks noGrp="1"/>
          </p:cNvSpPr>
          <p:nvPr>
            <p:ph idx="1"/>
          </p:nvPr>
        </p:nvSpPr>
        <p:spPr/>
        <p:txBody>
          <a:bodyPr/>
          <a:lstStyle/>
          <a:p>
            <a:r>
              <a:rPr lang="en-US" dirty="0"/>
              <a:t>Encapsulation is all about binding the data variables and functions together in </a:t>
            </a:r>
            <a:r>
              <a:rPr lang="en-US" dirty="0" smtClean="0"/>
              <a:t>class.</a:t>
            </a:r>
          </a:p>
          <a:p>
            <a:endParaRPr lang="en-US" dirty="0"/>
          </a:p>
        </p:txBody>
      </p:sp>
      <p:sp>
        <p:nvSpPr>
          <p:cNvPr id="5" name="Footer Placeholder 4"/>
          <p:cNvSpPr>
            <a:spLocks noGrp="1"/>
          </p:cNvSpPr>
          <p:nvPr>
            <p:ph type="ftr" sz="quarter" idx="11"/>
          </p:nvPr>
        </p:nvSpPr>
        <p:spPr/>
        <p:txBody>
          <a:bodyPr/>
          <a:lstStyle/>
          <a:p>
            <a:r>
              <a:rPr lang="en-US" smtClean="0"/>
              <a:t>By, Madhumathi Velusamy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193422"/>
            <a:ext cx="7899400" cy="2946400"/>
          </a:xfrm>
          <a:prstGeom prst="rect">
            <a:avLst/>
          </a:prstGeom>
        </p:spPr>
      </p:pic>
    </p:spTree>
    <p:extLst>
      <p:ext uri="{BB962C8B-B14F-4D97-AF65-F5344CB8AC3E}">
        <p14:creationId xmlns:p14="http://schemas.microsoft.com/office/powerpoint/2010/main" val="958135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41751"/>
          </a:xfrm>
        </p:spPr>
        <p:txBody>
          <a:bodyPr>
            <a:normAutofit fontScale="90000"/>
          </a:bodyPr>
          <a:lstStyle/>
          <a:p>
            <a:r>
              <a:rPr lang="en-US" b="1" dirty="0"/>
              <a:t>Inheritance</a:t>
            </a:r>
            <a:br>
              <a:rPr lang="en-US" b="1" dirty="0"/>
            </a:br>
            <a:endParaRPr lang="en-US" dirty="0"/>
          </a:p>
        </p:txBody>
      </p:sp>
      <p:sp>
        <p:nvSpPr>
          <p:cNvPr id="3" name="Content Placeholder 2"/>
          <p:cNvSpPr>
            <a:spLocks noGrp="1"/>
          </p:cNvSpPr>
          <p:nvPr>
            <p:ph idx="1"/>
          </p:nvPr>
        </p:nvSpPr>
        <p:spPr>
          <a:xfrm>
            <a:off x="1418338" y="1186178"/>
            <a:ext cx="8915400" cy="3777622"/>
          </a:xfrm>
        </p:spPr>
        <p:txBody>
          <a:bodyPr/>
          <a:lstStyle/>
          <a:p>
            <a:r>
              <a:rPr lang="en-US" dirty="0"/>
              <a:t>D</a:t>
            </a:r>
            <a:r>
              <a:rPr lang="en-US" dirty="0" smtClean="0"/>
              <a:t>erive </a:t>
            </a:r>
            <a:r>
              <a:rPr lang="en-US" dirty="0"/>
              <a:t>a new class from the existing class. The derived class inherits the features of the base class (existing class</a:t>
            </a:r>
            <a:r>
              <a:rPr lang="en-US" dirty="0" smtClean="0"/>
              <a:t>).</a:t>
            </a:r>
          </a:p>
          <a:p>
            <a:endParaRPr lang="en-US" dirty="0"/>
          </a:p>
        </p:txBody>
      </p:sp>
      <p:sp>
        <p:nvSpPr>
          <p:cNvPr id="5" name="Footer Placeholder 4"/>
          <p:cNvSpPr>
            <a:spLocks noGrp="1"/>
          </p:cNvSpPr>
          <p:nvPr>
            <p:ph type="ftr" sz="quarter" idx="11"/>
          </p:nvPr>
        </p:nvSpPr>
        <p:spPr/>
        <p:txBody>
          <a:bodyPr/>
          <a:lstStyle/>
          <a:p>
            <a:r>
              <a:rPr lang="en-US" smtClean="0"/>
              <a:t>By, Madhumathi Velusamy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511" y="2104951"/>
            <a:ext cx="9563100" cy="3915178"/>
          </a:xfrm>
          <a:prstGeom prst="rect">
            <a:avLst/>
          </a:prstGeom>
        </p:spPr>
      </p:pic>
    </p:spTree>
    <p:extLst>
      <p:ext uri="{BB962C8B-B14F-4D97-AF65-F5344CB8AC3E}">
        <p14:creationId xmlns:p14="http://schemas.microsoft.com/office/powerpoint/2010/main" val="3600054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Polymorphism</a:t>
            </a:r>
            <a:br>
              <a:rPr lang="en-US" b="1" dirty="0"/>
            </a:br>
            <a:endParaRPr lang="en-US" dirty="0"/>
          </a:p>
        </p:txBody>
      </p:sp>
      <p:sp>
        <p:nvSpPr>
          <p:cNvPr id="3" name="Content Placeholder 2"/>
          <p:cNvSpPr>
            <a:spLocks noGrp="1"/>
          </p:cNvSpPr>
          <p:nvPr>
            <p:ph idx="1"/>
          </p:nvPr>
        </p:nvSpPr>
        <p:spPr>
          <a:xfrm>
            <a:off x="2070410" y="1161796"/>
            <a:ext cx="8915400" cy="3777622"/>
          </a:xfrm>
        </p:spPr>
        <p:txBody>
          <a:bodyPr/>
          <a:lstStyle/>
          <a:p>
            <a:r>
              <a:rPr lang="en-US" dirty="0" smtClean="0"/>
              <a:t>Create </a:t>
            </a:r>
            <a:r>
              <a:rPr lang="en-US" dirty="0"/>
              <a:t>functions with same name but different arguments, which will perform different actions. That means, functions with same name, but functioning in different ways</a:t>
            </a:r>
            <a:r>
              <a:rPr lang="en-US" dirty="0" smtClean="0"/>
              <a:t>.</a:t>
            </a:r>
          </a:p>
          <a:p>
            <a:endParaRPr lang="en-US" dirty="0"/>
          </a:p>
        </p:txBody>
      </p:sp>
      <p:sp>
        <p:nvSpPr>
          <p:cNvPr id="5" name="Footer Placeholder 4"/>
          <p:cNvSpPr>
            <a:spLocks noGrp="1"/>
          </p:cNvSpPr>
          <p:nvPr>
            <p:ph type="ftr" sz="quarter" idx="11"/>
          </p:nvPr>
        </p:nvSpPr>
        <p:spPr/>
        <p:txBody>
          <a:bodyPr/>
          <a:lstStyle/>
          <a:p>
            <a:r>
              <a:rPr lang="en-US" smtClean="0"/>
              <a:t>By, Madhumathi Velusamy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299" y="2138298"/>
            <a:ext cx="6801924" cy="3676313"/>
          </a:xfrm>
          <a:prstGeom prst="rect">
            <a:avLst/>
          </a:prstGeom>
        </p:spPr>
      </p:pic>
    </p:spTree>
    <p:extLst>
      <p:ext uri="{BB962C8B-B14F-4D97-AF65-F5344CB8AC3E}">
        <p14:creationId xmlns:p14="http://schemas.microsoft.com/office/powerpoint/2010/main" val="3774100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overloading</a:t>
            </a:r>
          </a:p>
        </p:txBody>
      </p:sp>
      <p:sp>
        <p:nvSpPr>
          <p:cNvPr id="3" name="Content Placeholder 2"/>
          <p:cNvSpPr>
            <a:spLocks noGrp="1"/>
          </p:cNvSpPr>
          <p:nvPr>
            <p:ph idx="1"/>
          </p:nvPr>
        </p:nvSpPr>
        <p:spPr/>
        <p:txBody>
          <a:bodyPr/>
          <a:lstStyle/>
          <a:p>
            <a:r>
              <a:rPr lang="en-US" dirty="0"/>
              <a:t>Two or more functions having same name but different argument(s) are known as overloaded functions.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521" y="3101058"/>
            <a:ext cx="6597606" cy="3209590"/>
          </a:xfrm>
          <a:prstGeom prst="rect">
            <a:avLst/>
          </a:prstGeom>
        </p:spPr>
      </p:pic>
    </p:spTree>
    <p:extLst>
      <p:ext uri="{BB962C8B-B14F-4D97-AF65-F5344CB8AC3E}">
        <p14:creationId xmlns:p14="http://schemas.microsoft.com/office/powerpoint/2010/main" val="342458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Constructors</a:t>
            </a:r>
            <a:br>
              <a:rPr lang="en-US" b="1" dirty="0"/>
            </a:br>
            <a:endParaRPr lang="en-US" dirty="0"/>
          </a:p>
        </p:txBody>
      </p:sp>
      <p:sp>
        <p:nvSpPr>
          <p:cNvPr id="3" name="Content Placeholder 2"/>
          <p:cNvSpPr>
            <a:spLocks noGrp="1"/>
          </p:cNvSpPr>
          <p:nvPr>
            <p:ph idx="1"/>
          </p:nvPr>
        </p:nvSpPr>
        <p:spPr>
          <a:xfrm>
            <a:off x="2393269" y="1164005"/>
            <a:ext cx="8915400" cy="3777622"/>
          </a:xfrm>
        </p:spPr>
        <p:txBody>
          <a:bodyPr/>
          <a:lstStyle/>
          <a:p>
            <a:r>
              <a:rPr lang="en-US" dirty="0"/>
              <a:t>Constructors are special class functions which performs initialization of every object. The Compiler calls the Constructor whenever an object is created. Constructors </a:t>
            </a:r>
            <a:r>
              <a:rPr lang="en-US" dirty="0" err="1"/>
              <a:t>iitialize</a:t>
            </a:r>
            <a:r>
              <a:rPr lang="en-US" dirty="0"/>
              <a:t> values to object members after storage is allocated to the </a:t>
            </a:r>
            <a:r>
              <a:rPr lang="en-US" dirty="0" smtClean="0"/>
              <a:t>object.</a:t>
            </a:r>
          </a:p>
          <a:p>
            <a:endParaRPr lang="en-US" dirty="0"/>
          </a:p>
        </p:txBody>
      </p:sp>
      <p:sp>
        <p:nvSpPr>
          <p:cNvPr id="6" name="Footer Placeholder 5"/>
          <p:cNvSpPr>
            <a:spLocks noGrp="1"/>
          </p:cNvSpPr>
          <p:nvPr>
            <p:ph type="ftr" sz="quarter" idx="11"/>
          </p:nvPr>
        </p:nvSpPr>
        <p:spPr/>
        <p:txBody>
          <a:bodyPr/>
          <a:lstStyle/>
          <a:p>
            <a:r>
              <a:rPr lang="en-US" smtClean="0"/>
              <a:t>By, Madhumathi Velusamy</a:t>
            </a:r>
            <a:endParaRPr lang="en-US" dirty="0"/>
          </a:p>
        </p:txBody>
      </p:sp>
      <p:pic>
        <p:nvPicPr>
          <p:cNvPr id="4" name="Picture 3"/>
          <p:cNvPicPr>
            <a:picLocks noChangeAspect="1"/>
          </p:cNvPicPr>
          <p:nvPr/>
        </p:nvPicPr>
        <p:blipFill>
          <a:blip r:embed="rId2"/>
          <a:stretch>
            <a:fillRect/>
          </a:stretch>
        </p:blipFill>
        <p:spPr>
          <a:xfrm>
            <a:off x="2138372" y="2366517"/>
            <a:ext cx="3095625" cy="3746163"/>
          </a:xfrm>
          <a:prstGeom prst="rect">
            <a:avLst/>
          </a:prstGeom>
        </p:spPr>
      </p:pic>
      <p:pic>
        <p:nvPicPr>
          <p:cNvPr id="5" name="Picture 4"/>
          <p:cNvPicPr>
            <a:picLocks noChangeAspect="1"/>
          </p:cNvPicPr>
          <p:nvPr/>
        </p:nvPicPr>
        <p:blipFill>
          <a:blip r:embed="rId3"/>
          <a:stretch>
            <a:fillRect/>
          </a:stretch>
        </p:blipFill>
        <p:spPr>
          <a:xfrm>
            <a:off x="6478743" y="2366517"/>
            <a:ext cx="3585180" cy="3617376"/>
          </a:xfrm>
          <a:prstGeom prst="rect">
            <a:avLst/>
          </a:prstGeom>
        </p:spPr>
      </p:pic>
    </p:spTree>
    <p:extLst>
      <p:ext uri="{BB962C8B-B14F-4D97-AF65-F5344CB8AC3E}">
        <p14:creationId xmlns:p14="http://schemas.microsoft.com/office/powerpoint/2010/main" val="2068163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Destructors</a:t>
            </a:r>
            <a:br>
              <a:rPr lang="en-US" b="1" dirty="0"/>
            </a:br>
            <a:endParaRPr lang="en-US" dirty="0"/>
          </a:p>
        </p:txBody>
      </p:sp>
      <p:sp>
        <p:nvSpPr>
          <p:cNvPr id="3" name="Content Placeholder 2"/>
          <p:cNvSpPr>
            <a:spLocks noGrp="1"/>
          </p:cNvSpPr>
          <p:nvPr>
            <p:ph idx="1"/>
          </p:nvPr>
        </p:nvSpPr>
        <p:spPr>
          <a:xfrm>
            <a:off x="2318756" y="1264555"/>
            <a:ext cx="8915400" cy="4724400"/>
          </a:xfrm>
        </p:spPr>
        <p:txBody>
          <a:bodyPr>
            <a:normAutofit/>
          </a:bodyPr>
          <a:lstStyle/>
          <a:p>
            <a:r>
              <a:rPr lang="en-US" dirty="0"/>
              <a:t>Destructor is a special class function which destroys the object as soon as the scope of object ends. The destructor is called automatically by the compiler when the object goes out of scope.</a:t>
            </a:r>
          </a:p>
          <a:p>
            <a:endParaRPr lang="en-US" dirty="0"/>
          </a:p>
          <a:p>
            <a:r>
              <a:rPr lang="en-US" dirty="0"/>
              <a:t>The syntax for destructor is same as that for the constructor, the class name is used for the name of destructor, with a </a:t>
            </a:r>
            <a:r>
              <a:rPr lang="en-US" b="1" dirty="0"/>
              <a:t>tilde ~ sign </a:t>
            </a:r>
            <a:r>
              <a:rPr lang="en-US" dirty="0"/>
              <a:t>as prefix to it</a:t>
            </a:r>
            <a:r>
              <a:rPr lang="en-US" dirty="0" smtClean="0"/>
              <a:t>.</a:t>
            </a:r>
            <a:endParaRPr lang="en-US" dirty="0"/>
          </a:p>
          <a:p>
            <a:pPr marL="800100" lvl="2" indent="0">
              <a:buNone/>
            </a:pPr>
            <a:r>
              <a:rPr lang="en-US" dirty="0">
                <a:solidFill>
                  <a:srgbClr val="FF0000"/>
                </a:solidFill>
              </a:rPr>
              <a:t>class A</a:t>
            </a:r>
          </a:p>
          <a:p>
            <a:pPr marL="800100" lvl="2" indent="0">
              <a:buNone/>
            </a:pPr>
            <a:r>
              <a:rPr lang="en-US" dirty="0">
                <a:solidFill>
                  <a:srgbClr val="FF0000"/>
                </a:solidFill>
              </a:rPr>
              <a:t>{</a:t>
            </a:r>
          </a:p>
          <a:p>
            <a:pPr marL="800100" lvl="2" indent="0">
              <a:buNone/>
            </a:pPr>
            <a:r>
              <a:rPr lang="en-US" dirty="0">
                <a:solidFill>
                  <a:srgbClr val="FF0000"/>
                </a:solidFill>
              </a:rPr>
              <a:t> public:</a:t>
            </a:r>
          </a:p>
          <a:p>
            <a:pPr marL="800100" lvl="2" indent="0">
              <a:buNone/>
            </a:pPr>
            <a:r>
              <a:rPr lang="en-US" dirty="0">
                <a:solidFill>
                  <a:srgbClr val="FF0000"/>
                </a:solidFill>
              </a:rPr>
              <a:t> ~A();</a:t>
            </a:r>
          </a:p>
          <a:p>
            <a:pPr marL="800100" lvl="2" indent="0">
              <a:buNone/>
            </a:pPr>
            <a:r>
              <a:rPr lang="en-US" dirty="0">
                <a:solidFill>
                  <a:srgbClr val="FF0000"/>
                </a:solidFill>
              </a:rPr>
              <a:t>};</a:t>
            </a:r>
          </a:p>
          <a:p>
            <a:r>
              <a:rPr lang="en-US" dirty="0"/>
              <a:t>Destructors will never have any arguments.</a:t>
            </a:r>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2774576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Exception Handling</a:t>
            </a:r>
            <a:br>
              <a:rPr lang="en-US" b="1" dirty="0"/>
            </a:br>
            <a:r>
              <a:rPr lang="en-US" dirty="0"/>
              <a:t/>
            </a:r>
            <a:br>
              <a:rPr lang="en-US" dirty="0"/>
            </a:br>
            <a:endParaRPr lang="en-US" dirty="0"/>
          </a:p>
        </p:txBody>
      </p:sp>
      <p:sp>
        <p:nvSpPr>
          <p:cNvPr id="3" name="Content Placeholder 2"/>
          <p:cNvSpPr>
            <a:spLocks noGrp="1"/>
          </p:cNvSpPr>
          <p:nvPr>
            <p:ph idx="1"/>
          </p:nvPr>
        </p:nvSpPr>
        <p:spPr>
          <a:xfrm>
            <a:off x="2303365" y="1264555"/>
            <a:ext cx="8915400" cy="3777622"/>
          </a:xfrm>
        </p:spPr>
        <p:txBody>
          <a:bodyPr/>
          <a:lstStyle/>
          <a:p>
            <a:r>
              <a:rPr lang="en-US" dirty="0"/>
              <a:t>Exception handling is a feature of OOP, to handle unresolved exceptions or errors produced at runtime</a:t>
            </a:r>
            <a:r>
              <a:rPr lang="en-US" dirty="0" smtClean="0"/>
              <a:t>.</a:t>
            </a:r>
          </a:p>
          <a:p>
            <a:endParaRPr lang="en-US" dirty="0"/>
          </a:p>
        </p:txBody>
      </p:sp>
      <p:sp>
        <p:nvSpPr>
          <p:cNvPr id="6" name="Footer Placeholder 5"/>
          <p:cNvSpPr>
            <a:spLocks noGrp="1"/>
          </p:cNvSpPr>
          <p:nvPr>
            <p:ph type="ftr" sz="quarter" idx="11"/>
          </p:nvPr>
        </p:nvSpPr>
        <p:spPr/>
        <p:txBody>
          <a:bodyPr/>
          <a:lstStyle/>
          <a:p>
            <a:r>
              <a:rPr lang="en-US" smtClean="0"/>
              <a:t>By, Madhumathi Velusamy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374" y="2098183"/>
            <a:ext cx="3567031" cy="4263980"/>
          </a:xfrm>
          <a:prstGeom prst="rect">
            <a:avLst/>
          </a:prstGeom>
        </p:spPr>
      </p:pic>
      <p:pic>
        <p:nvPicPr>
          <p:cNvPr id="5" name="Picture 4"/>
          <p:cNvPicPr>
            <a:picLocks noChangeAspect="1"/>
          </p:cNvPicPr>
          <p:nvPr/>
        </p:nvPicPr>
        <p:blipFill>
          <a:blip r:embed="rId3"/>
          <a:stretch>
            <a:fillRect/>
          </a:stretch>
        </p:blipFill>
        <p:spPr>
          <a:xfrm>
            <a:off x="7048768" y="2098183"/>
            <a:ext cx="3609975" cy="4263980"/>
          </a:xfrm>
          <a:prstGeom prst="rect">
            <a:avLst/>
          </a:prstGeom>
        </p:spPr>
      </p:pic>
    </p:spTree>
    <p:extLst>
      <p:ext uri="{BB962C8B-B14F-4D97-AF65-F5344CB8AC3E}">
        <p14:creationId xmlns:p14="http://schemas.microsoft.com/office/powerpoint/2010/main" val="1989498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Multithreading in C++</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Multithreading means two or more threads runs concurrently and each thread handles different tasks . </a:t>
            </a:r>
            <a:endParaRPr lang="en-US" dirty="0" smtClean="0"/>
          </a:p>
          <a:p>
            <a:r>
              <a:rPr lang="en-US" b="1" dirty="0" smtClean="0"/>
              <a:t>Example : </a:t>
            </a:r>
            <a:r>
              <a:rPr lang="en-US" b="1" dirty="0"/>
              <a:t>FB   </a:t>
            </a:r>
            <a:r>
              <a:rPr lang="en-US" dirty="0"/>
              <a:t>When you login to Facebook page you can see live videos, you can comment or hit a like simultaneously. While you are commenting it will check for your spelling mistakes</a:t>
            </a:r>
            <a:r>
              <a:rPr lang="en-US" dirty="0" smtClean="0"/>
              <a:t>.</a:t>
            </a:r>
          </a:p>
          <a:p>
            <a:r>
              <a:rPr lang="en-US" dirty="0"/>
              <a:t>There are various uses of multithreading are:</a:t>
            </a:r>
          </a:p>
          <a:p>
            <a:pPr lvl="1"/>
            <a:r>
              <a:rPr lang="en-US" dirty="0"/>
              <a:t>Better resource utilization.</a:t>
            </a:r>
          </a:p>
          <a:p>
            <a:pPr lvl="1"/>
            <a:r>
              <a:rPr lang="en-US" dirty="0"/>
              <a:t>Simpler program design.</a:t>
            </a:r>
          </a:p>
          <a:p>
            <a:pPr lvl="1"/>
            <a:r>
              <a:rPr lang="en-US" dirty="0"/>
              <a:t>More responsive programs.</a:t>
            </a:r>
          </a:p>
          <a:p>
            <a:r>
              <a:rPr lang="en-US" dirty="0" smtClean="0"/>
              <a:t> </a:t>
            </a:r>
            <a:r>
              <a:rPr lang="en-US" b="1" dirty="0" smtClean="0"/>
              <a:t>Thread  </a:t>
            </a:r>
            <a:r>
              <a:rPr lang="en-US" dirty="0" err="1" smtClean="0"/>
              <a:t>Thread</a:t>
            </a:r>
            <a:r>
              <a:rPr lang="en-US" dirty="0" smtClean="0"/>
              <a:t> </a:t>
            </a:r>
            <a:r>
              <a:rPr lang="en-US" dirty="0"/>
              <a:t>is generally referred as light weight process. Each thread executes different parts of a program. Each thread shares memory, file descriptors and other system resources.</a:t>
            </a:r>
          </a:p>
          <a:p>
            <a:endParaRPr lang="en-US" dirty="0"/>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388531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Threads </a:t>
            </a:r>
            <a:br>
              <a:rPr lang="en-US" b="1" dirty="0"/>
            </a:br>
            <a:endParaRPr lang="en-US" dirty="0"/>
          </a:p>
        </p:txBody>
      </p:sp>
      <p:sp>
        <p:nvSpPr>
          <p:cNvPr id="3" name="Content Placeholder 2"/>
          <p:cNvSpPr>
            <a:spLocks noGrp="1"/>
          </p:cNvSpPr>
          <p:nvPr>
            <p:ph idx="1"/>
          </p:nvPr>
        </p:nvSpPr>
        <p:spPr>
          <a:xfrm>
            <a:off x="2589212" y="2133599"/>
            <a:ext cx="8915400" cy="4164169"/>
          </a:xfrm>
        </p:spPr>
        <p:txBody>
          <a:bodyPr>
            <a:normAutofit/>
          </a:bodyPr>
          <a:lstStyle/>
          <a:p>
            <a:r>
              <a:rPr lang="en-US" dirty="0" err="1"/>
              <a:t>pthread_create</a:t>
            </a:r>
            <a:r>
              <a:rPr lang="en-US" dirty="0"/>
              <a:t>() - It creates a new thread.</a:t>
            </a:r>
          </a:p>
          <a:p>
            <a:r>
              <a:rPr lang="en-US" dirty="0"/>
              <a:t>Syntax: </a:t>
            </a:r>
            <a:r>
              <a:rPr lang="en-US" dirty="0" err="1"/>
              <a:t>pthread_create</a:t>
            </a:r>
            <a:r>
              <a:rPr lang="en-US" dirty="0"/>
              <a:t>(</a:t>
            </a:r>
            <a:r>
              <a:rPr lang="en-US" dirty="0" err="1"/>
              <a:t>threadID,attr,start_routine,arg</a:t>
            </a:r>
            <a:r>
              <a:rPr lang="en-US" dirty="0" smtClean="0"/>
              <a:t>)</a:t>
            </a:r>
            <a:endParaRPr lang="en-US" dirty="0"/>
          </a:p>
          <a:p>
            <a:r>
              <a:rPr lang="en-US" dirty="0" err="1"/>
              <a:t>ThreadID</a:t>
            </a:r>
            <a:r>
              <a:rPr lang="en-US" dirty="0"/>
              <a:t> - unique identifier for each thread. </a:t>
            </a:r>
            <a:r>
              <a:rPr lang="en-US" dirty="0" err="1"/>
              <a:t>ThreadID</a:t>
            </a:r>
            <a:r>
              <a:rPr lang="en-US" dirty="0"/>
              <a:t> compared with other thread using </a:t>
            </a:r>
            <a:r>
              <a:rPr lang="en-US" dirty="0" err="1"/>
              <a:t>pthread_equal</a:t>
            </a:r>
            <a:r>
              <a:rPr lang="en-US" dirty="0"/>
              <a:t>().</a:t>
            </a:r>
          </a:p>
          <a:p>
            <a:r>
              <a:rPr lang="en-US" dirty="0" err="1"/>
              <a:t>attr</a:t>
            </a:r>
            <a:r>
              <a:rPr lang="en-US" dirty="0"/>
              <a:t> - Attribute object that may be used to set thread attributes. It controls interaction of thread with rest of the program.</a:t>
            </a:r>
          </a:p>
          <a:p>
            <a:r>
              <a:rPr lang="en-US" dirty="0" err="1"/>
              <a:t>start_routine</a:t>
            </a:r>
            <a:r>
              <a:rPr lang="en-US" dirty="0"/>
              <a:t> - The C++ routine that the thread will execute once it is created.</a:t>
            </a:r>
          </a:p>
          <a:p>
            <a:r>
              <a:rPr lang="en-US" dirty="0" err="1"/>
              <a:t>arg</a:t>
            </a:r>
            <a:r>
              <a:rPr lang="en-US" dirty="0"/>
              <a:t> - Single argument must be passed by reference as a pointer cast of type void. If no argument is to be passed, null can be used.</a:t>
            </a:r>
          </a:p>
          <a:p>
            <a:r>
              <a:rPr lang="en-US" dirty="0" err="1"/>
              <a:t>pthread_exit</a:t>
            </a:r>
            <a:r>
              <a:rPr lang="en-US" dirty="0"/>
              <a:t>() - It is used to terminate a thread.</a:t>
            </a:r>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299560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40860"/>
          </a:xfrm>
        </p:spPr>
        <p:txBody>
          <a:bodyPr>
            <a:normAutofit fontScale="90000"/>
          </a:bodyPr>
          <a:lstStyle/>
          <a:p>
            <a:r>
              <a:rPr lang="en-US" b="1" dirty="0"/>
              <a:t>Benefits of C++ over C </a:t>
            </a:r>
            <a:r>
              <a:rPr lang="en-US" b="1" dirty="0" smtClean="0"/>
              <a:t>Language</a:t>
            </a:r>
            <a:endParaRPr lang="en-US" dirty="0"/>
          </a:p>
        </p:txBody>
      </p:sp>
      <p:sp>
        <p:nvSpPr>
          <p:cNvPr id="3" name="Content Placeholder 2"/>
          <p:cNvSpPr>
            <a:spLocks noGrp="1"/>
          </p:cNvSpPr>
          <p:nvPr>
            <p:ph idx="1"/>
          </p:nvPr>
        </p:nvSpPr>
        <p:spPr>
          <a:xfrm>
            <a:off x="1260056" y="1045028"/>
            <a:ext cx="9340961" cy="4301544"/>
          </a:xfrm>
        </p:spPr>
        <p:txBody>
          <a:bodyPr>
            <a:noAutofit/>
          </a:bodyPr>
          <a:lstStyle/>
          <a:p>
            <a:r>
              <a:rPr lang="en-US" sz="1600" dirty="0"/>
              <a:t>The major difference being OOPS concept, C++ is an object oriented language whereas C language is a procedural language. Apart form this there are many other features of C++ which gives this language an upper hand on C </a:t>
            </a:r>
            <a:r>
              <a:rPr lang="en-US" sz="1600" dirty="0" err="1"/>
              <a:t>laguage</a:t>
            </a:r>
            <a:r>
              <a:rPr lang="en-US" sz="1600" dirty="0" smtClean="0"/>
              <a:t>.</a:t>
            </a:r>
            <a:endParaRPr lang="en-US" sz="1600" dirty="0"/>
          </a:p>
          <a:p>
            <a:r>
              <a:rPr lang="en-US" sz="1600" dirty="0"/>
              <a:t>Following features of C++ makes it a stronger language than C</a:t>
            </a:r>
            <a:r>
              <a:rPr lang="en-US" sz="1600" dirty="0" smtClean="0"/>
              <a:t>,</a:t>
            </a:r>
            <a:endParaRPr lang="en-US" sz="1600" dirty="0"/>
          </a:p>
          <a:p>
            <a:r>
              <a:rPr lang="en-US" sz="1600" dirty="0"/>
              <a:t>There is Stronger Type Checking in C++.</a:t>
            </a:r>
          </a:p>
          <a:p>
            <a:r>
              <a:rPr lang="en-US" sz="1600" dirty="0"/>
              <a:t>All the OOPS features in C++ like Abstraction, Encapsulation, Inheritance </a:t>
            </a:r>
            <a:r>
              <a:rPr lang="en-US" sz="1600" dirty="0" err="1"/>
              <a:t>etc</a:t>
            </a:r>
            <a:r>
              <a:rPr lang="en-US" sz="1600" dirty="0"/>
              <a:t> makes it more worthy and useful for programmers.</a:t>
            </a:r>
          </a:p>
          <a:p>
            <a:r>
              <a:rPr lang="en-US" sz="1600" dirty="0"/>
              <a:t>C++ supports and allows user defined operators (</a:t>
            </a:r>
            <a:r>
              <a:rPr lang="en-US" sz="1600" dirty="0" err="1"/>
              <a:t>i.e</a:t>
            </a:r>
            <a:r>
              <a:rPr lang="en-US" sz="1600" dirty="0"/>
              <a:t> Operator Overloading) and function overloading is also supported in it.</a:t>
            </a:r>
          </a:p>
          <a:p>
            <a:r>
              <a:rPr lang="en-US" sz="1600" dirty="0"/>
              <a:t>Exception Handling is there in C++.</a:t>
            </a:r>
          </a:p>
          <a:p>
            <a:r>
              <a:rPr lang="en-US" sz="1600" dirty="0"/>
              <a:t>The Concept of Virtual functions and also Constructors and Destructors for Objects.</a:t>
            </a:r>
          </a:p>
          <a:p>
            <a:r>
              <a:rPr lang="en-US" sz="1600" dirty="0"/>
              <a:t>Inline Functions in C++ instead of Macros in C language. Inline functions make complete function body act like Macro, safely.</a:t>
            </a:r>
          </a:p>
          <a:p>
            <a:r>
              <a:rPr lang="en-US" sz="1600" dirty="0"/>
              <a:t>Variables can be declared anywhere in the program in C++, but must be declared before they are used.</a:t>
            </a:r>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3339432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2666" y="211921"/>
            <a:ext cx="9710671" cy="6247864"/>
          </a:xfrm>
          <a:prstGeom prst="rect">
            <a:avLst/>
          </a:prstGeom>
          <a:noFill/>
        </p:spPr>
        <p:txBody>
          <a:bodyPr wrap="square" rtlCol="0">
            <a:spAutoFit/>
          </a:bodyPr>
          <a:lstStyle/>
          <a:p>
            <a:r>
              <a:rPr lang="en-US" sz="1600" dirty="0"/>
              <a:t>#include &lt;</a:t>
            </a:r>
            <a:r>
              <a:rPr lang="en-US" sz="1600" dirty="0" err="1"/>
              <a:t>iostream</a:t>
            </a:r>
            <a:r>
              <a:rPr lang="en-US" sz="1600" dirty="0" smtClean="0"/>
              <a:t>&gt;</a:t>
            </a:r>
          </a:p>
          <a:p>
            <a:r>
              <a:rPr lang="en-US" sz="1600" dirty="0" smtClean="0"/>
              <a:t>#</a:t>
            </a:r>
            <a:r>
              <a:rPr lang="en-US" sz="1600" dirty="0"/>
              <a:t>include &lt;</a:t>
            </a:r>
            <a:r>
              <a:rPr lang="en-US" sz="1600" dirty="0" err="1"/>
              <a:t>iostream</a:t>
            </a:r>
            <a:r>
              <a:rPr lang="en-US" sz="1600" dirty="0" smtClean="0"/>
              <a:t>&gt;</a:t>
            </a:r>
          </a:p>
          <a:p>
            <a:r>
              <a:rPr lang="en-US" sz="1600" dirty="0" smtClean="0"/>
              <a:t>#</a:t>
            </a:r>
            <a:r>
              <a:rPr lang="en-US" sz="1600" dirty="0"/>
              <a:t>include &lt;</a:t>
            </a:r>
            <a:r>
              <a:rPr lang="en-US" sz="1600" dirty="0" err="1"/>
              <a:t>cstdlib</a:t>
            </a:r>
            <a:r>
              <a:rPr lang="en-US" sz="1600" dirty="0" smtClean="0"/>
              <a:t>&gt;</a:t>
            </a:r>
          </a:p>
          <a:p>
            <a:r>
              <a:rPr lang="en-US" sz="1600" dirty="0" smtClean="0"/>
              <a:t>#</a:t>
            </a:r>
            <a:r>
              <a:rPr lang="en-US" sz="1600" dirty="0"/>
              <a:t>include &lt;</a:t>
            </a:r>
            <a:r>
              <a:rPr lang="en-US" sz="1600" dirty="0" err="1"/>
              <a:t>pthread.h</a:t>
            </a:r>
            <a:r>
              <a:rPr lang="en-US" sz="1600" dirty="0" smtClean="0"/>
              <a:t>&gt;</a:t>
            </a:r>
          </a:p>
          <a:p>
            <a:r>
              <a:rPr lang="en-US" sz="1600" dirty="0" smtClean="0"/>
              <a:t>using </a:t>
            </a:r>
            <a:r>
              <a:rPr lang="en-US" sz="1600" dirty="0"/>
              <a:t>namespace </a:t>
            </a:r>
            <a:r>
              <a:rPr lang="en-US" sz="1600" dirty="0" err="1"/>
              <a:t>std</a:t>
            </a:r>
            <a:r>
              <a:rPr lang="en-US" sz="1600" dirty="0" smtClean="0"/>
              <a:t>;</a:t>
            </a:r>
          </a:p>
          <a:p>
            <a:r>
              <a:rPr lang="en-US" sz="1600" dirty="0" smtClean="0"/>
              <a:t>#</a:t>
            </a:r>
            <a:r>
              <a:rPr lang="en-US" sz="1600" dirty="0"/>
              <a:t>define NUM_THREADS </a:t>
            </a:r>
            <a:r>
              <a:rPr lang="en-US" sz="1600" dirty="0" smtClean="0"/>
              <a:t>5</a:t>
            </a:r>
          </a:p>
          <a:p>
            <a:r>
              <a:rPr lang="en-US" sz="1600" dirty="0" smtClean="0"/>
              <a:t>void </a:t>
            </a:r>
            <a:r>
              <a:rPr lang="en-US" sz="1600" dirty="0"/>
              <a:t>*</a:t>
            </a:r>
            <a:r>
              <a:rPr lang="en-US" sz="1600" dirty="0" err="1"/>
              <a:t>PrintHello</a:t>
            </a:r>
            <a:r>
              <a:rPr lang="en-US" sz="1600" dirty="0"/>
              <a:t>(void *</a:t>
            </a:r>
            <a:r>
              <a:rPr lang="en-US" sz="1600" dirty="0" err="1"/>
              <a:t>threadid</a:t>
            </a:r>
            <a:r>
              <a:rPr lang="en-US" sz="1600" dirty="0" smtClean="0"/>
              <a:t>)</a:t>
            </a:r>
          </a:p>
          <a:p>
            <a:r>
              <a:rPr lang="en-US" sz="1600" dirty="0" smtClean="0"/>
              <a:t> </a:t>
            </a:r>
            <a:r>
              <a:rPr lang="en-US" sz="1600" dirty="0"/>
              <a:t>{   </a:t>
            </a:r>
            <a:endParaRPr lang="en-US" sz="1600" dirty="0" smtClean="0"/>
          </a:p>
          <a:p>
            <a:r>
              <a:rPr lang="en-US" sz="1600" dirty="0" smtClean="0"/>
              <a:t>long </a:t>
            </a:r>
            <a:r>
              <a:rPr lang="en-US" sz="1600" dirty="0" err="1"/>
              <a:t>tid</a:t>
            </a:r>
            <a:r>
              <a:rPr lang="en-US" sz="1600" dirty="0"/>
              <a:t>;  </a:t>
            </a:r>
            <a:endParaRPr lang="en-US" sz="1600" dirty="0" smtClean="0"/>
          </a:p>
          <a:p>
            <a:r>
              <a:rPr lang="en-US" sz="1600" dirty="0" smtClean="0"/>
              <a:t> </a:t>
            </a:r>
            <a:r>
              <a:rPr lang="en-US" sz="1600" dirty="0" err="1"/>
              <a:t>tid</a:t>
            </a:r>
            <a:r>
              <a:rPr lang="en-US" sz="1600" dirty="0"/>
              <a:t> = (long)</a:t>
            </a:r>
            <a:r>
              <a:rPr lang="en-US" sz="1600" dirty="0" err="1"/>
              <a:t>threadid</a:t>
            </a:r>
            <a:r>
              <a:rPr lang="en-US" sz="1600" dirty="0"/>
              <a:t>;  </a:t>
            </a:r>
            <a:endParaRPr lang="en-US" sz="1600" dirty="0" smtClean="0"/>
          </a:p>
          <a:p>
            <a:r>
              <a:rPr lang="en-US" sz="1600" dirty="0" smtClean="0"/>
              <a:t> </a:t>
            </a:r>
            <a:r>
              <a:rPr lang="en-US" sz="1600" dirty="0" err="1"/>
              <a:t>cout</a:t>
            </a:r>
            <a:r>
              <a:rPr lang="en-US" sz="1600" dirty="0"/>
              <a:t> &lt;&lt; "Hello World! Thread ID, " &lt;&lt; </a:t>
            </a:r>
            <a:r>
              <a:rPr lang="en-US" sz="1600" dirty="0" err="1"/>
              <a:t>tid</a:t>
            </a:r>
            <a:r>
              <a:rPr lang="en-US" sz="1600" dirty="0"/>
              <a:t> &lt;&lt; </a:t>
            </a:r>
            <a:r>
              <a:rPr lang="en-US" sz="1600" dirty="0" err="1"/>
              <a:t>endl</a:t>
            </a:r>
            <a:r>
              <a:rPr lang="en-US" sz="1600" dirty="0"/>
              <a:t>;  </a:t>
            </a:r>
            <a:endParaRPr lang="en-US" sz="1600" dirty="0" smtClean="0"/>
          </a:p>
          <a:p>
            <a:r>
              <a:rPr lang="en-US" sz="1600" dirty="0" smtClean="0"/>
              <a:t> </a:t>
            </a:r>
            <a:r>
              <a:rPr lang="en-US" sz="1600" dirty="0" err="1"/>
              <a:t>pthread_exit</a:t>
            </a:r>
            <a:r>
              <a:rPr lang="en-US" sz="1600" dirty="0"/>
              <a:t>(NULL</a:t>
            </a:r>
            <a:r>
              <a:rPr lang="en-US" sz="1600" dirty="0" smtClean="0"/>
              <a:t>);</a:t>
            </a:r>
          </a:p>
          <a:p>
            <a:r>
              <a:rPr lang="en-US" sz="1600" dirty="0" smtClean="0"/>
              <a:t>}</a:t>
            </a:r>
          </a:p>
          <a:p>
            <a:r>
              <a:rPr lang="en-US" sz="1600" dirty="0" err="1" smtClean="0"/>
              <a:t>int</a:t>
            </a:r>
            <a:r>
              <a:rPr lang="en-US" sz="1600" dirty="0" smtClean="0"/>
              <a:t> </a:t>
            </a:r>
            <a:r>
              <a:rPr lang="en-US" sz="1600" dirty="0"/>
              <a:t>main () { </a:t>
            </a:r>
            <a:endParaRPr lang="en-US" sz="1600" dirty="0" smtClean="0"/>
          </a:p>
          <a:p>
            <a:r>
              <a:rPr lang="en-US" sz="1600" dirty="0" smtClean="0"/>
              <a:t>  </a:t>
            </a:r>
            <a:r>
              <a:rPr lang="en-US" sz="1600" dirty="0" err="1"/>
              <a:t>pthread_t</a:t>
            </a:r>
            <a:r>
              <a:rPr lang="en-US" sz="1600" dirty="0"/>
              <a:t> threads[NUM_THREADS];   </a:t>
            </a:r>
            <a:endParaRPr lang="en-US" sz="1600" dirty="0" smtClean="0"/>
          </a:p>
          <a:p>
            <a:r>
              <a:rPr lang="en-US" sz="1600" dirty="0" err="1" smtClean="0"/>
              <a:t>int</a:t>
            </a:r>
            <a:r>
              <a:rPr lang="en-US" sz="1600" dirty="0" smtClean="0"/>
              <a:t> </a:t>
            </a:r>
            <a:r>
              <a:rPr lang="en-US" sz="1600" dirty="0" err="1"/>
              <a:t>rc</a:t>
            </a:r>
            <a:r>
              <a:rPr lang="en-US" sz="1600" dirty="0"/>
              <a:t>;   </a:t>
            </a:r>
            <a:r>
              <a:rPr lang="en-US" sz="1600" dirty="0" err="1"/>
              <a:t>int</a:t>
            </a:r>
            <a:r>
              <a:rPr lang="en-US" sz="1600" dirty="0"/>
              <a:t> </a:t>
            </a:r>
            <a:r>
              <a:rPr lang="en-US" sz="1600" dirty="0" err="1"/>
              <a:t>i</a:t>
            </a:r>
            <a:r>
              <a:rPr lang="en-US" sz="1600" dirty="0"/>
              <a:t>;     </a:t>
            </a:r>
            <a:endParaRPr lang="en-US" sz="1600" dirty="0" smtClean="0"/>
          </a:p>
          <a:p>
            <a:r>
              <a:rPr lang="en-US" sz="1600" dirty="0" smtClean="0"/>
              <a:t> </a:t>
            </a:r>
            <a:r>
              <a:rPr lang="en-US" sz="1600" dirty="0"/>
              <a:t>for( </a:t>
            </a:r>
            <a:r>
              <a:rPr lang="en-US" sz="1600" dirty="0" err="1"/>
              <a:t>i</a:t>
            </a:r>
            <a:r>
              <a:rPr lang="en-US" sz="1600" dirty="0"/>
              <a:t> = 0; </a:t>
            </a:r>
            <a:r>
              <a:rPr lang="en-US" sz="1600" dirty="0" err="1"/>
              <a:t>i</a:t>
            </a:r>
            <a:r>
              <a:rPr lang="en-US" sz="1600" dirty="0"/>
              <a:t> &lt; NUM_THREADS; </a:t>
            </a:r>
            <a:r>
              <a:rPr lang="en-US" sz="1600" dirty="0" err="1"/>
              <a:t>i</a:t>
            </a:r>
            <a:r>
              <a:rPr lang="en-US" sz="1600" dirty="0"/>
              <a:t>++ ) { </a:t>
            </a:r>
            <a:endParaRPr lang="en-US" sz="1600" dirty="0" smtClean="0"/>
          </a:p>
          <a:p>
            <a:r>
              <a:rPr lang="en-US" sz="1600" dirty="0" smtClean="0"/>
              <a:t>     </a:t>
            </a:r>
            <a:r>
              <a:rPr lang="en-US" sz="1600" dirty="0" err="1"/>
              <a:t>cout</a:t>
            </a:r>
            <a:r>
              <a:rPr lang="en-US" sz="1600" dirty="0"/>
              <a:t> &lt;&lt; "main() : creating thread, " &lt;&lt; </a:t>
            </a:r>
            <a:r>
              <a:rPr lang="en-US" sz="1600" dirty="0" err="1"/>
              <a:t>i</a:t>
            </a:r>
            <a:r>
              <a:rPr lang="en-US" sz="1600" dirty="0"/>
              <a:t> &lt;&lt; </a:t>
            </a:r>
            <a:r>
              <a:rPr lang="en-US" sz="1600" dirty="0" err="1"/>
              <a:t>endl</a:t>
            </a:r>
            <a:r>
              <a:rPr lang="en-US" sz="1600" dirty="0"/>
              <a:t>; </a:t>
            </a:r>
            <a:endParaRPr lang="en-US" sz="1600" dirty="0" smtClean="0"/>
          </a:p>
          <a:p>
            <a:r>
              <a:rPr lang="en-US" sz="1600" dirty="0" smtClean="0"/>
              <a:t>     </a:t>
            </a:r>
            <a:r>
              <a:rPr lang="en-US" sz="1600" dirty="0" err="1"/>
              <a:t>rc</a:t>
            </a:r>
            <a:r>
              <a:rPr lang="en-US" sz="1600" dirty="0"/>
              <a:t> = </a:t>
            </a:r>
            <a:r>
              <a:rPr lang="en-US" sz="1600" dirty="0" err="1"/>
              <a:t>pthread_create</a:t>
            </a:r>
            <a:r>
              <a:rPr lang="en-US" sz="1600" dirty="0"/>
              <a:t>(&amp;threads[</a:t>
            </a:r>
            <a:r>
              <a:rPr lang="en-US" sz="1600" dirty="0" err="1"/>
              <a:t>i</a:t>
            </a:r>
            <a:r>
              <a:rPr lang="en-US" sz="1600" dirty="0"/>
              <a:t>], NULL, </a:t>
            </a:r>
            <a:r>
              <a:rPr lang="en-US" sz="1600" dirty="0" err="1"/>
              <a:t>PrintHello</a:t>
            </a:r>
            <a:r>
              <a:rPr lang="en-US" sz="1600" dirty="0"/>
              <a:t>, (void *)</a:t>
            </a:r>
            <a:r>
              <a:rPr lang="en-US" sz="1600" dirty="0" err="1"/>
              <a:t>i</a:t>
            </a:r>
            <a:r>
              <a:rPr lang="en-US" sz="1600" dirty="0"/>
              <a:t>);   </a:t>
            </a:r>
            <a:endParaRPr lang="en-US" sz="1600" dirty="0" smtClean="0"/>
          </a:p>
          <a:p>
            <a:r>
              <a:rPr lang="en-US" sz="1600" dirty="0" smtClean="0"/>
              <a:t>         </a:t>
            </a:r>
            <a:r>
              <a:rPr lang="en-US" sz="1600" dirty="0"/>
              <a:t>if (</a:t>
            </a:r>
            <a:r>
              <a:rPr lang="en-US" sz="1600" dirty="0" err="1"/>
              <a:t>rc</a:t>
            </a:r>
            <a:r>
              <a:rPr lang="en-US" sz="1600" dirty="0"/>
              <a:t>) {      </a:t>
            </a:r>
            <a:endParaRPr lang="en-US" sz="1600" dirty="0" smtClean="0"/>
          </a:p>
          <a:p>
            <a:r>
              <a:rPr lang="en-US" sz="1600" dirty="0" smtClean="0"/>
              <a:t>   </a:t>
            </a:r>
            <a:r>
              <a:rPr lang="en-US" sz="1600" dirty="0" err="1"/>
              <a:t>cout</a:t>
            </a:r>
            <a:r>
              <a:rPr lang="en-US" sz="1600" dirty="0"/>
              <a:t> &lt;&lt; "</a:t>
            </a:r>
            <a:r>
              <a:rPr lang="en-US" sz="1600" dirty="0" err="1"/>
              <a:t>Error:unable</a:t>
            </a:r>
            <a:r>
              <a:rPr lang="en-US" sz="1600" dirty="0"/>
              <a:t> to create thread," &lt;&lt; </a:t>
            </a:r>
            <a:r>
              <a:rPr lang="en-US" sz="1600" dirty="0" err="1"/>
              <a:t>rc</a:t>
            </a:r>
            <a:r>
              <a:rPr lang="en-US" sz="1600" dirty="0"/>
              <a:t> &lt;&lt; </a:t>
            </a:r>
            <a:r>
              <a:rPr lang="en-US" sz="1600" dirty="0" err="1"/>
              <a:t>endl</a:t>
            </a:r>
            <a:r>
              <a:rPr lang="en-US" sz="1600" dirty="0"/>
              <a:t>;       </a:t>
            </a:r>
            <a:endParaRPr lang="en-US" sz="1600" dirty="0" smtClean="0"/>
          </a:p>
          <a:p>
            <a:r>
              <a:rPr lang="en-US" sz="1600" dirty="0" smtClean="0"/>
              <a:t>  </a:t>
            </a:r>
            <a:r>
              <a:rPr lang="en-US" sz="1600" dirty="0"/>
              <a:t>exit(-1);   </a:t>
            </a:r>
            <a:endParaRPr lang="en-US" sz="1600" dirty="0" smtClean="0"/>
          </a:p>
          <a:p>
            <a:r>
              <a:rPr lang="en-US" sz="1600" dirty="0" smtClean="0"/>
              <a:t>   </a:t>
            </a:r>
            <a:r>
              <a:rPr lang="en-US" sz="1600" dirty="0"/>
              <a:t>}   }   </a:t>
            </a:r>
            <a:endParaRPr lang="en-US" sz="1600" dirty="0" smtClean="0"/>
          </a:p>
          <a:p>
            <a:r>
              <a:rPr lang="en-US" sz="1600" dirty="0" err="1" smtClean="0"/>
              <a:t>pthread_exit</a:t>
            </a:r>
            <a:r>
              <a:rPr lang="en-US" sz="1600" dirty="0" smtClean="0"/>
              <a:t>(NULL);</a:t>
            </a:r>
          </a:p>
          <a:p>
            <a:r>
              <a:rPr lang="en-US" sz="1600" dirty="0" smtClean="0"/>
              <a:t>}</a:t>
            </a:r>
            <a:endParaRPr lang="en-US" sz="1600" dirty="0"/>
          </a:p>
        </p:txBody>
      </p:sp>
      <p:sp>
        <p:nvSpPr>
          <p:cNvPr id="2" name="Footer Placeholder 1"/>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1187959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3528811" y="1998617"/>
            <a:ext cx="4772853" cy="3526419"/>
          </a:xfrm>
          <a:prstGeom prst="rect">
            <a:avLst/>
          </a:prstGeom>
        </p:spPr>
      </p:pic>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2144483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Types in C</a:t>
            </a:r>
            <a:r>
              <a:rPr lang="en-US" b="1" dirty="0" smtClean="0"/>
              <a:t>++</a:t>
            </a:r>
            <a:endParaRPr lang="en-US" dirty="0"/>
          </a:p>
        </p:txBody>
      </p:sp>
      <p:sp>
        <p:nvSpPr>
          <p:cNvPr id="3" name="Content Placeholder 2"/>
          <p:cNvSpPr>
            <a:spLocks noGrp="1"/>
          </p:cNvSpPr>
          <p:nvPr>
            <p:ph idx="1"/>
          </p:nvPr>
        </p:nvSpPr>
        <p:spPr/>
        <p:txBody>
          <a:bodyPr>
            <a:normAutofit/>
          </a:bodyPr>
          <a:lstStyle/>
          <a:p>
            <a:r>
              <a:rPr lang="en-US" b="1" dirty="0"/>
              <a:t>Basic Built in types</a:t>
            </a:r>
          </a:p>
          <a:p>
            <a:pPr lvl="1"/>
            <a:r>
              <a:rPr lang="en-US" dirty="0"/>
              <a:t>char	for character storage ( 1 byte )</a:t>
            </a:r>
          </a:p>
          <a:p>
            <a:pPr lvl="1"/>
            <a:r>
              <a:rPr lang="en-US" dirty="0" err="1"/>
              <a:t>int</a:t>
            </a:r>
            <a:r>
              <a:rPr lang="en-US" dirty="0"/>
              <a:t>	for integral number ( 2 bytes )</a:t>
            </a:r>
          </a:p>
          <a:p>
            <a:pPr lvl="1"/>
            <a:r>
              <a:rPr lang="en-US" dirty="0"/>
              <a:t>float	single precision floating point ( 4 bytes )</a:t>
            </a:r>
          </a:p>
          <a:p>
            <a:pPr lvl="1"/>
            <a:r>
              <a:rPr lang="en-US" dirty="0"/>
              <a:t>double	double precision floating point numbers ( 8 bytes </a:t>
            </a:r>
            <a:r>
              <a:rPr lang="en-US" dirty="0" smtClean="0"/>
              <a:t>)</a:t>
            </a:r>
          </a:p>
          <a:p>
            <a:pPr lvl="1"/>
            <a:r>
              <a:rPr lang="en-US" dirty="0"/>
              <a:t>void	Without any </a:t>
            </a:r>
            <a:r>
              <a:rPr lang="en-US" dirty="0" smtClean="0"/>
              <a:t>Value</a:t>
            </a:r>
          </a:p>
          <a:p>
            <a:r>
              <a:rPr lang="en-US" b="1" dirty="0"/>
              <a:t>Modifiers</a:t>
            </a:r>
          </a:p>
          <a:p>
            <a:pPr lvl="1"/>
            <a:r>
              <a:rPr lang="en-US" dirty="0"/>
              <a:t>long</a:t>
            </a:r>
          </a:p>
          <a:p>
            <a:pPr lvl="1"/>
            <a:r>
              <a:rPr lang="en-US" dirty="0"/>
              <a:t>short</a:t>
            </a:r>
          </a:p>
          <a:p>
            <a:pPr lvl="1"/>
            <a:r>
              <a:rPr lang="en-US" dirty="0"/>
              <a:t>signed</a:t>
            </a:r>
          </a:p>
          <a:p>
            <a:pPr lvl="1"/>
            <a:r>
              <a:rPr lang="en-US" dirty="0"/>
              <a:t>unsigned</a:t>
            </a:r>
          </a:p>
          <a:p>
            <a:pPr marL="457200" lvl="1" indent="0">
              <a:buNone/>
            </a:pPr>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357849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a:t>
            </a:r>
            <a:br>
              <a:rPr lang="en-US" b="1" dirty="0"/>
            </a:br>
            <a:endParaRPr lang="en-US" dirty="0"/>
          </a:p>
        </p:txBody>
      </p:sp>
      <p:sp>
        <p:nvSpPr>
          <p:cNvPr id="3" name="Content Placeholder 2"/>
          <p:cNvSpPr>
            <a:spLocks noGrp="1"/>
          </p:cNvSpPr>
          <p:nvPr>
            <p:ph idx="1"/>
          </p:nvPr>
        </p:nvSpPr>
        <p:spPr/>
        <p:txBody>
          <a:bodyPr/>
          <a:lstStyle/>
          <a:p>
            <a:r>
              <a:rPr lang="en-US" dirty="0"/>
              <a:t>Variable are used in C++, where we need storage for any value, which will change in program. Variable can be declared in multiple ways each with different </a:t>
            </a:r>
            <a:r>
              <a:rPr lang="en-US" dirty="0" smtClean="0"/>
              <a:t>memory </a:t>
            </a:r>
            <a:r>
              <a:rPr lang="en-US" dirty="0"/>
              <a:t>requirements and functioning. </a:t>
            </a: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Madhumathi Velusamy</a:t>
            </a:r>
            <a:endParaRPr lang="en-US" dirty="0"/>
          </a:p>
        </p:txBody>
      </p:sp>
      <p:pic>
        <p:nvPicPr>
          <p:cNvPr id="4" name="Picture 3"/>
          <p:cNvPicPr>
            <a:picLocks noChangeAspect="1"/>
          </p:cNvPicPr>
          <p:nvPr/>
        </p:nvPicPr>
        <p:blipFill>
          <a:blip r:embed="rId2"/>
          <a:stretch>
            <a:fillRect/>
          </a:stretch>
        </p:blipFill>
        <p:spPr>
          <a:xfrm>
            <a:off x="3528140" y="3282322"/>
            <a:ext cx="5238750" cy="2857500"/>
          </a:xfrm>
          <a:prstGeom prst="rect">
            <a:avLst/>
          </a:prstGeom>
        </p:spPr>
      </p:pic>
    </p:spTree>
    <p:extLst>
      <p:ext uri="{BB962C8B-B14F-4D97-AF65-F5344CB8AC3E}">
        <p14:creationId xmlns:p14="http://schemas.microsoft.com/office/powerpoint/2010/main" val="374619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in C++</a:t>
            </a:r>
            <a:endParaRPr lang="en-US" dirty="0"/>
          </a:p>
        </p:txBody>
      </p:sp>
      <p:sp>
        <p:nvSpPr>
          <p:cNvPr id="3" name="Content Placeholder 2"/>
          <p:cNvSpPr>
            <a:spLocks noGrp="1"/>
          </p:cNvSpPr>
          <p:nvPr>
            <p:ph idx="1"/>
          </p:nvPr>
        </p:nvSpPr>
        <p:spPr/>
        <p:txBody>
          <a:bodyPr/>
          <a:lstStyle/>
          <a:p>
            <a:pPr lvl="0"/>
            <a:r>
              <a:rPr lang="en-US" dirty="0"/>
              <a:t>A string is a sequence of character</a:t>
            </a:r>
          </a:p>
          <a:p>
            <a:pPr lvl="0"/>
            <a:r>
              <a:rPr lang="en-US" dirty="0"/>
              <a:t>C++ does not support built-in string type</a:t>
            </a:r>
          </a:p>
          <a:p>
            <a:pPr lvl="0"/>
            <a:r>
              <a:rPr lang="en-US" dirty="0"/>
              <a:t>Syntax: char string[] = “Hello C++”;</a:t>
            </a:r>
          </a:p>
          <a:p>
            <a:pPr lvl="0"/>
            <a:r>
              <a:rPr lang="en-US" dirty="0"/>
              <a:t>The one-dimensional array of characters are called strings.</a:t>
            </a:r>
          </a:p>
          <a:p>
            <a:pPr lvl="0"/>
            <a:r>
              <a:rPr lang="en-US" dirty="0"/>
              <a:t>This is terminated by a null character </a:t>
            </a:r>
            <a:r>
              <a:rPr lang="en-US" i="1" dirty="0"/>
              <a:t>\0</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93166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string</a:t>
            </a:r>
            <a:br>
              <a:rPr lang="en-US" dirty="0"/>
            </a:br>
            <a:endParaRPr lang="en-US" dirty="0"/>
          </a:p>
        </p:txBody>
      </p:sp>
      <p:sp>
        <p:nvSpPr>
          <p:cNvPr id="3" name="Content Placeholder 2"/>
          <p:cNvSpPr>
            <a:spLocks noGrp="1"/>
          </p:cNvSpPr>
          <p:nvPr>
            <p:ph idx="1"/>
          </p:nvPr>
        </p:nvSpPr>
        <p:spPr/>
        <p:txBody>
          <a:bodyPr/>
          <a:lstStyle/>
          <a:p>
            <a:pPr lvl="0"/>
            <a:r>
              <a:rPr lang="en-US" dirty="0" err="1"/>
              <a:t>strcpy</a:t>
            </a:r>
            <a:r>
              <a:rPr lang="en-US" dirty="0"/>
              <a:t>(str1, str2): Copies string str2 into string str1.</a:t>
            </a:r>
          </a:p>
          <a:p>
            <a:pPr lvl="0"/>
            <a:r>
              <a:rPr lang="en-US" dirty="0" err="1"/>
              <a:t>strcat</a:t>
            </a:r>
            <a:r>
              <a:rPr lang="en-US" dirty="0"/>
              <a:t>(str1, str2): Concatenates string str2 onto the end of string str1.</a:t>
            </a:r>
          </a:p>
          <a:p>
            <a:pPr lvl="0"/>
            <a:r>
              <a:rPr lang="en-US" dirty="0" err="1"/>
              <a:t>strlen</a:t>
            </a:r>
            <a:r>
              <a:rPr lang="en-US" dirty="0"/>
              <a:t>(str1): Returns the length of string str1.</a:t>
            </a:r>
          </a:p>
          <a:p>
            <a:pPr lvl="0"/>
            <a:r>
              <a:rPr lang="en-US" dirty="0" err="1"/>
              <a:t>strcmp</a:t>
            </a:r>
            <a:r>
              <a:rPr lang="en-US" dirty="0"/>
              <a:t>(str1, str2): Returns 0 if str1 and str2 are the same; less than 0 if str1&lt;str2; greater than 0 if str1&gt;str2.</a:t>
            </a:r>
          </a:p>
          <a:p>
            <a:pPr lvl="0"/>
            <a:r>
              <a:rPr lang="en-US" dirty="0" err="1"/>
              <a:t>strchr</a:t>
            </a:r>
            <a:r>
              <a:rPr lang="en-US" dirty="0"/>
              <a:t>(str1, </a:t>
            </a:r>
            <a:r>
              <a:rPr lang="en-US" dirty="0" err="1"/>
              <a:t>ch</a:t>
            </a:r>
            <a:r>
              <a:rPr lang="en-US" dirty="0"/>
              <a:t>): Returns a pointer to the first occurrence of character </a:t>
            </a:r>
            <a:r>
              <a:rPr lang="en-US" dirty="0" err="1"/>
              <a:t>ch</a:t>
            </a:r>
            <a:r>
              <a:rPr lang="en-US" dirty="0"/>
              <a:t> in string str1.</a:t>
            </a:r>
          </a:p>
          <a:p>
            <a:pPr lvl="0"/>
            <a:r>
              <a:rPr lang="en-US" dirty="0" err="1"/>
              <a:t>strstr</a:t>
            </a:r>
            <a:r>
              <a:rPr lang="en-US" dirty="0"/>
              <a:t>(str1, str2): Returns a pointer to the first occurrence of string str2 in string str1.</a:t>
            </a:r>
          </a:p>
          <a:p>
            <a:endParaRPr lang="en-US" dirty="0"/>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403637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559131"/>
          </a:xfrm>
        </p:spPr>
        <p:txBody>
          <a:bodyPr>
            <a:normAutofit fontScale="90000"/>
          </a:bodyPr>
          <a:lstStyle/>
          <a:p>
            <a:r>
              <a:rPr lang="en-US" dirty="0"/>
              <a:t>Important functions supported in string</a:t>
            </a:r>
            <a:br>
              <a:rPr lang="en-US" dirty="0"/>
            </a:br>
            <a:r>
              <a:rPr lang="en-US" dirty="0"/>
              <a:t>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append(): This function appends a part of a string to another string</a:t>
            </a:r>
          </a:p>
          <a:p>
            <a:pPr lvl="0"/>
            <a:r>
              <a:rPr lang="en-US" dirty="0"/>
              <a:t>assign():This function assigns a partial string</a:t>
            </a:r>
          </a:p>
          <a:p>
            <a:pPr lvl="0"/>
            <a:r>
              <a:rPr lang="en-US" dirty="0"/>
              <a:t>at(): This function obtains the character stored at a specified location</a:t>
            </a:r>
          </a:p>
          <a:p>
            <a:pPr lvl="0"/>
            <a:r>
              <a:rPr lang="en-US" dirty="0"/>
              <a:t>begin(): This function returns a reference to the start of the string</a:t>
            </a:r>
          </a:p>
          <a:p>
            <a:pPr lvl="0"/>
            <a:r>
              <a:rPr lang="en-US" dirty="0"/>
              <a:t>capacity(): This function gives the total element that can be stored</a:t>
            </a:r>
          </a:p>
          <a:p>
            <a:pPr lvl="0"/>
            <a:r>
              <a:rPr lang="en-US" dirty="0"/>
              <a:t>compare(): This function compares a string against the invoking string</a:t>
            </a:r>
          </a:p>
          <a:p>
            <a:pPr lvl="0"/>
            <a:r>
              <a:rPr lang="en-US" dirty="0"/>
              <a:t>empty(): This function returns true if the string is empty</a:t>
            </a:r>
          </a:p>
          <a:p>
            <a:pPr lvl="0"/>
            <a:r>
              <a:rPr lang="en-US" dirty="0"/>
              <a:t>end(): This function returns a reference to the end of the string</a:t>
            </a:r>
          </a:p>
          <a:p>
            <a:pPr lvl="0"/>
            <a:r>
              <a:rPr lang="en-US" dirty="0"/>
              <a:t>erase(): This function removes character as specified</a:t>
            </a:r>
          </a:p>
          <a:p>
            <a:pPr lvl="0"/>
            <a:r>
              <a:rPr lang="en-US" dirty="0"/>
              <a:t>find(): This function searches for the occurrence of a specified substring</a:t>
            </a:r>
          </a:p>
          <a:p>
            <a:pPr lvl="0"/>
            <a:r>
              <a:rPr lang="en-US" dirty="0"/>
              <a:t>length(): It gives the size of a string or the number of elements of a string</a:t>
            </a:r>
          </a:p>
          <a:p>
            <a:pPr lvl="0"/>
            <a:r>
              <a:rPr lang="en-US" dirty="0"/>
              <a:t>swap(): This function swaps the given string with the invoking one</a:t>
            </a:r>
          </a:p>
          <a:p>
            <a:endParaRPr lang="en-US" dirty="0"/>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337211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of Variables</a:t>
            </a:r>
            <a:br>
              <a:rPr lang="en-US" b="1" dirty="0"/>
            </a:br>
            <a:endParaRPr lang="en-US" dirty="0"/>
          </a:p>
        </p:txBody>
      </p:sp>
      <p:sp>
        <p:nvSpPr>
          <p:cNvPr id="3" name="Content Placeholder 2"/>
          <p:cNvSpPr>
            <a:spLocks noGrp="1"/>
          </p:cNvSpPr>
          <p:nvPr>
            <p:ph idx="1"/>
          </p:nvPr>
        </p:nvSpPr>
        <p:spPr/>
        <p:txBody>
          <a:bodyPr/>
          <a:lstStyle/>
          <a:p>
            <a:r>
              <a:rPr lang="en-US" dirty="0"/>
              <a:t>Global Variables</a:t>
            </a:r>
          </a:p>
          <a:p>
            <a:r>
              <a:rPr lang="en-US" dirty="0"/>
              <a:t>Local variables</a:t>
            </a:r>
          </a:p>
          <a:p>
            <a:r>
              <a:rPr lang="en-US" dirty="0" smtClean="0"/>
              <a:t>Static -</a:t>
            </a:r>
            <a:r>
              <a:rPr lang="en-US" dirty="0"/>
              <a:t>These variables holds their value between function calls.</a:t>
            </a:r>
            <a:endParaRPr lang="en-US" dirty="0" smtClean="0"/>
          </a:p>
          <a:p>
            <a:r>
              <a:rPr lang="en-US" dirty="0"/>
              <a:t>Final - Once initialized, its value cant be changed</a:t>
            </a:r>
            <a:r>
              <a:rPr lang="en-US" dirty="0" smtClean="0"/>
              <a:t>.</a:t>
            </a:r>
          </a:p>
          <a:p>
            <a:r>
              <a:rPr lang="en-US" dirty="0" err="1" smtClean="0"/>
              <a:t>const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Madhumathi Velusamy</a:t>
            </a:r>
            <a:endParaRPr lang="en-US" dirty="0"/>
          </a:p>
        </p:txBody>
      </p:sp>
    </p:spTree>
    <p:extLst>
      <p:ext uri="{BB962C8B-B14F-4D97-AF65-F5344CB8AC3E}">
        <p14:creationId xmlns:p14="http://schemas.microsoft.com/office/powerpoint/2010/main" val="204229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188</TotalTime>
  <Words>1885</Words>
  <Application>Microsoft Office PowerPoint</Application>
  <PresentationFormat>Widescreen</PresentationFormat>
  <Paragraphs>214</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Calibri Light</vt:lpstr>
      <vt:lpstr>Retrospect</vt:lpstr>
      <vt:lpstr>Graphics using C++</vt:lpstr>
      <vt:lpstr>Introduction to C++  </vt:lpstr>
      <vt:lpstr>Benefits of C++ over C Language</vt:lpstr>
      <vt:lpstr>Data Types in C++</vt:lpstr>
      <vt:lpstr>Variables </vt:lpstr>
      <vt:lpstr>String in C++</vt:lpstr>
      <vt:lpstr>Manipulating string </vt:lpstr>
      <vt:lpstr>Important functions supported in string   </vt:lpstr>
      <vt:lpstr>Scope of Variables </vt:lpstr>
      <vt:lpstr>Operators in C++  </vt:lpstr>
      <vt:lpstr>I/O Services </vt:lpstr>
      <vt:lpstr>Static Keyword  </vt:lpstr>
      <vt:lpstr>Const Keyword  </vt:lpstr>
      <vt:lpstr>Conditional and Looping</vt:lpstr>
      <vt:lpstr>C++ Arrays  </vt:lpstr>
      <vt:lpstr>Functions</vt:lpstr>
      <vt:lpstr>Object Oriented Programming  </vt:lpstr>
      <vt:lpstr>Class</vt:lpstr>
      <vt:lpstr>Objects</vt:lpstr>
      <vt:lpstr>Abstraction</vt:lpstr>
      <vt:lpstr>Encapsulation</vt:lpstr>
      <vt:lpstr>Inheritance </vt:lpstr>
      <vt:lpstr>Polymorphism </vt:lpstr>
      <vt:lpstr>Function overloading</vt:lpstr>
      <vt:lpstr>Constructors </vt:lpstr>
      <vt:lpstr>Destructors </vt:lpstr>
      <vt:lpstr>Exception Handling  </vt:lpstr>
      <vt:lpstr>Multithreading in C++  </vt:lpstr>
      <vt:lpstr>Creating Threads  </vt:lpstr>
      <vt:lpstr>PowerPoint Presentation</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Graphics using C++</dc:title>
  <dc:creator>Velusamy, Madhumathi (Cognizant)</dc:creator>
  <cp:lastModifiedBy>Velusamy, Madhumathi (Cognizant)</cp:lastModifiedBy>
  <cp:revision>30</cp:revision>
  <dcterms:created xsi:type="dcterms:W3CDTF">2018-09-06T12:27:10Z</dcterms:created>
  <dcterms:modified xsi:type="dcterms:W3CDTF">2019-07-25T11:02:24Z</dcterms:modified>
</cp:coreProperties>
</file>