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7"/>
  </p:notesMasterIdLst>
  <p:sldIdLst>
    <p:sldId id="269" r:id="rId2"/>
    <p:sldId id="256" r:id="rId3"/>
    <p:sldId id="258" r:id="rId4"/>
    <p:sldId id="257" r:id="rId5"/>
    <p:sldId id="286" r:id="rId6"/>
    <p:sldId id="259" r:id="rId7"/>
    <p:sldId id="260" r:id="rId8"/>
    <p:sldId id="261" r:id="rId9"/>
    <p:sldId id="262" r:id="rId10"/>
    <p:sldId id="263" r:id="rId11"/>
    <p:sldId id="287" r:id="rId12"/>
    <p:sldId id="264" r:id="rId13"/>
    <p:sldId id="288" r:id="rId14"/>
    <p:sldId id="265" r:id="rId15"/>
    <p:sldId id="289" r:id="rId16"/>
    <p:sldId id="266" r:id="rId17"/>
    <p:sldId id="267" r:id="rId18"/>
    <p:sldId id="290" r:id="rId19"/>
    <p:sldId id="268"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74" y="-2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779D85-3137-4E73-BBFE-EE100838C623}" type="datetimeFigureOut">
              <a:rPr lang="en-US" smtClean="0"/>
              <a:pPr/>
              <a:t>21-Feb-18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1A9F14-483E-46A0-AAAD-9F7CC1F4DDB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1A9F14-483E-46A0-AAAD-9F7CC1F4DDB9}"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C7083744-ADB2-42AA-B116-EA320249885F}" type="datetimeFigureOut">
              <a:rPr lang="en-US" smtClean="0"/>
              <a:pPr/>
              <a:t>21-Feb-18</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65B53703-2B87-49F1-961C-98578DCECB82}"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083744-ADB2-42AA-B116-EA320249885F}" type="datetimeFigureOut">
              <a:rPr lang="en-US" smtClean="0"/>
              <a:pPr/>
              <a:t>21-Feb-18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5B53703-2B87-49F1-961C-98578DCECB8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083744-ADB2-42AA-B116-EA320249885F}" type="datetimeFigureOut">
              <a:rPr lang="en-US" smtClean="0"/>
              <a:pPr/>
              <a:t>21-Feb-18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5B53703-2B87-49F1-961C-98578DCECB8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083744-ADB2-42AA-B116-EA320249885F}" type="datetimeFigureOut">
              <a:rPr lang="en-US" smtClean="0"/>
              <a:pPr/>
              <a:t>21-Feb-18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5B53703-2B87-49F1-961C-98578DCECB8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7083744-ADB2-42AA-B116-EA320249885F}" type="datetimeFigureOut">
              <a:rPr lang="en-US" smtClean="0"/>
              <a:pPr/>
              <a:t>21-Feb-18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5B53703-2B87-49F1-961C-98578DCECB82}"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7083744-ADB2-42AA-B116-EA320249885F}" type="datetimeFigureOut">
              <a:rPr lang="en-US" smtClean="0"/>
              <a:pPr/>
              <a:t>21-Feb-18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5B53703-2B87-49F1-961C-98578DCECB8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7083744-ADB2-42AA-B116-EA320249885F}" type="datetimeFigureOut">
              <a:rPr lang="en-US" smtClean="0"/>
              <a:pPr/>
              <a:t>21-Feb-18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5B53703-2B87-49F1-961C-98578DCECB8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7083744-ADB2-42AA-B116-EA320249885F}" type="datetimeFigureOut">
              <a:rPr lang="en-US" smtClean="0"/>
              <a:pPr/>
              <a:t>21-Feb-18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5B53703-2B87-49F1-961C-98578DCECB8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7083744-ADB2-42AA-B116-EA320249885F}" type="datetimeFigureOut">
              <a:rPr lang="en-US" smtClean="0"/>
              <a:pPr/>
              <a:t>21-Feb-18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5B53703-2B87-49F1-961C-98578DCECB82}"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7083744-ADB2-42AA-B116-EA320249885F}" type="datetimeFigureOut">
              <a:rPr lang="en-US" smtClean="0"/>
              <a:pPr/>
              <a:t>21-Feb-18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5B53703-2B87-49F1-961C-98578DCECB8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C7083744-ADB2-42AA-B116-EA320249885F}" type="datetimeFigureOut">
              <a:rPr lang="en-US" smtClean="0"/>
              <a:pPr/>
              <a:t>21-Feb-18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5B53703-2B87-49F1-961C-98578DCECB82}"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7083744-ADB2-42AA-B116-EA320249885F}" type="datetimeFigureOut">
              <a:rPr lang="en-US" smtClean="0"/>
              <a:pPr/>
              <a:t>21-Feb-18</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5B53703-2B87-49F1-961C-98578DCECB82}"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ideo" Target="file:///C:\Users\opensource\Downloads\What%20Is%20Blockchain%20-%20What%20Is%20Bitcoin%20-%20Blockchain%20Technology%20-%20Blockchain%20Tutorial%20-%20Edureka.mp4"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github.com/ethereum/go-ethereu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en.wikipedia.org/wiki/Blockchain" TargetMode="External"/><Relationship Id="rId7" Type="http://schemas.openxmlformats.org/officeDocument/2006/relationships/image" Target="../media/image35.jpeg"/><Relationship Id="rId2" Type="http://schemas.openxmlformats.org/officeDocument/2006/relationships/hyperlink" Target="https://blockchain.info/" TargetMode="External"/><Relationship Id="rId1" Type="http://schemas.openxmlformats.org/officeDocument/2006/relationships/slideLayout" Target="../slideLayouts/slideLayout2.xml"/><Relationship Id="rId6" Type="http://schemas.openxmlformats.org/officeDocument/2006/relationships/hyperlink" Target="https://www.edureka.co/blog/blockchain-tutorial/" TargetMode="External"/><Relationship Id="rId5" Type="http://schemas.openxmlformats.org/officeDocument/2006/relationships/hyperlink" Target="https://www.forbes.com/sites/bernardmarr/2018/01/10/blockchain-is-changing-our-world-here-are-the-best-practical-examples-of-how-it-is-used-in-2018/2/" TargetMode="External"/><Relationship Id="rId4" Type="http://schemas.openxmlformats.org/officeDocument/2006/relationships/hyperlink" Target="https://hackernoon.com/learn-blockchains-by-building-one-117428612f46"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C:\Users\opensource\AppData\Local\Microsoft\Windows\INetCache\IE\2CEYGFXA\welcome_banner_by_kmygraphic-d7a459j[1].gif"/>
          <p:cNvPicPr>
            <a:picLocks noGrp="1" noChangeAspect="1" noChangeArrowheads="1" noCrop="1"/>
          </p:cNvPicPr>
          <p:nvPr>
            <p:ph idx="1"/>
          </p:nvPr>
        </p:nvPicPr>
        <p:blipFill>
          <a:blip r:embed="rId2" cstate="print"/>
          <a:srcRect/>
          <a:stretch>
            <a:fillRect/>
          </a:stretch>
        </p:blipFill>
        <p:spPr bwMode="auto">
          <a:xfrm>
            <a:off x="2362200" y="304800"/>
            <a:ext cx="5334000" cy="1981200"/>
          </a:xfrm>
          <a:prstGeom prst="rect">
            <a:avLst/>
          </a:prstGeom>
          <a:noFill/>
        </p:spPr>
      </p:pic>
      <p:sp>
        <p:nvSpPr>
          <p:cNvPr id="5" name="Rectangle 4"/>
          <p:cNvSpPr/>
          <p:nvPr/>
        </p:nvSpPr>
        <p:spPr>
          <a:xfrm>
            <a:off x="2743200" y="3048000"/>
            <a:ext cx="5045548" cy="2585323"/>
          </a:xfrm>
          <a:prstGeom prst="rect">
            <a:avLst/>
          </a:prstGeom>
          <a:noFill/>
        </p:spPr>
        <p:txBody>
          <a:bodyPr wrap="non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By,</a:t>
            </a:r>
          </a:p>
          <a:p>
            <a:pPr algn="ctr"/>
            <a:r>
              <a:rPr lang="en-US" sz="5400" b="1" cap="none" spc="0" dirty="0" err="1"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Madhumathi</a:t>
            </a: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 V,</a:t>
            </a:r>
          </a:p>
          <a:p>
            <a:pPr algn="ctr"/>
            <a:r>
              <a:rPr lang="en-US" sz="5400" b="1" dirty="0" err="1"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KGiSL</a:t>
            </a:r>
            <a:r>
              <a:rPr lang="en-US" sz="5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 IAS</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219200" y="2362200"/>
            <a:ext cx="7498080" cy="1371600"/>
          </a:xfrm>
        </p:spPr>
        <p:txBody>
          <a:bodyPr>
            <a:normAutofit fontScale="90000"/>
          </a:bodyPr>
          <a:lstStyle/>
          <a:p>
            <a:r>
              <a:rPr lang="en-US" b="1" dirty="0" smtClean="0"/>
              <a:t>How does </a:t>
            </a:r>
            <a:r>
              <a:rPr lang="en-US" b="1" dirty="0" err="1" smtClean="0"/>
              <a:t>Blockchain</a:t>
            </a:r>
            <a:r>
              <a:rPr lang="en-US" b="1" dirty="0" smtClean="0"/>
              <a:t> solve these issues?</a:t>
            </a: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blockchain"/>
          <p:cNvPicPr>
            <a:picLocks noChangeAspect="1" noChangeArrowheads="1"/>
          </p:cNvPicPr>
          <p:nvPr/>
        </p:nvPicPr>
        <p:blipFill>
          <a:blip r:embed="rId2" cstate="print"/>
          <a:srcRect/>
          <a:stretch>
            <a:fillRect/>
          </a:stretch>
        </p:blipFill>
        <p:spPr bwMode="auto">
          <a:xfrm>
            <a:off x="1219200" y="533400"/>
            <a:ext cx="7010400" cy="4876800"/>
          </a:xfrm>
          <a:prstGeom prst="rect">
            <a:avLst/>
          </a:prstGeom>
          <a:noFill/>
        </p:spPr>
      </p:pic>
    </p:spTree>
  </p:cSld>
  <p:clrMapOvr>
    <a:masterClrMapping/>
  </p:clrMapOvr>
  <p:transition>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1.Decentralized System</a:t>
            </a:r>
            <a:endParaRPr lang="en-US" dirty="0"/>
          </a:p>
        </p:txBody>
      </p:sp>
      <p:pic>
        <p:nvPicPr>
          <p:cNvPr id="21506" name="Picture 2" descr="Image result for Decentralized System"/>
          <p:cNvPicPr>
            <a:picLocks noChangeAspect="1" noChangeArrowheads="1"/>
          </p:cNvPicPr>
          <p:nvPr/>
        </p:nvPicPr>
        <p:blipFill>
          <a:blip r:embed="rId2" cstate="print"/>
          <a:srcRect/>
          <a:stretch>
            <a:fillRect/>
          </a:stretch>
        </p:blipFill>
        <p:spPr bwMode="auto">
          <a:xfrm>
            <a:off x="1219200" y="1143000"/>
            <a:ext cx="7696200" cy="4962526"/>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295400" y="838200"/>
            <a:ext cx="7498080" cy="5029200"/>
          </a:xfrm>
        </p:spPr>
        <p:txBody>
          <a:bodyPr>
            <a:normAutofit lnSpcReduction="10000"/>
          </a:bodyPr>
          <a:lstStyle/>
          <a:p>
            <a:r>
              <a:rPr lang="en-US" dirty="0" smtClean="0">
                <a:latin typeface="Times New Roman" pitchFamily="18" charset="0"/>
                <a:cs typeface="Times New Roman" pitchFamily="18" charset="0"/>
              </a:rPr>
              <a:t>The Block chain system follows a decentralized approach when compared to banks and financial organizations which are controlled and governed by Central or Federal Authorities. Here, everyone who is part of the system becomes equally responsible for  the growth and downfall of the system. Rather than one single entity holding the power, everyone who is involved with the system holds some power.</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a:t>
            </a:r>
            <a:r>
              <a:rPr lang="en-US" b="1" dirty="0" smtClean="0"/>
              <a:t> Public Ledgers</a:t>
            </a:r>
            <a:endParaRPr lang="en-US" dirty="0"/>
          </a:p>
        </p:txBody>
      </p:sp>
      <p:pic>
        <p:nvPicPr>
          <p:cNvPr id="20482" name="Picture 2" descr="Image result for Public Ledgers"/>
          <p:cNvPicPr>
            <a:picLocks noChangeAspect="1" noChangeArrowheads="1"/>
          </p:cNvPicPr>
          <p:nvPr/>
        </p:nvPicPr>
        <p:blipFill>
          <a:blip r:embed="rId2" cstate="print"/>
          <a:srcRect/>
          <a:stretch>
            <a:fillRect/>
          </a:stretch>
        </p:blipFill>
        <p:spPr bwMode="auto">
          <a:xfrm>
            <a:off x="1752600" y="1676400"/>
            <a:ext cx="6096000" cy="41910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435608" y="1447800"/>
            <a:ext cx="7498080" cy="4800600"/>
          </a:xfrm>
        </p:spPr>
        <p:txBody>
          <a:bodyPr>
            <a:normAutofit fontScale="92500" lnSpcReduction="10000"/>
          </a:bodyPr>
          <a:lstStyle/>
          <a:p>
            <a:r>
              <a:rPr lang="en-US" dirty="0" smtClean="0">
                <a:latin typeface="Times New Roman" pitchFamily="18" charset="0"/>
                <a:cs typeface="Times New Roman" pitchFamily="18" charset="0"/>
              </a:rPr>
              <a:t>The ledger which holds the details of all transactions which happen on the </a:t>
            </a:r>
            <a:r>
              <a:rPr lang="en-US" dirty="0" err="1" smtClean="0">
                <a:latin typeface="Times New Roman" pitchFamily="18" charset="0"/>
                <a:cs typeface="Times New Roman" pitchFamily="18" charset="0"/>
              </a:rPr>
              <a:t>Blockchain</a:t>
            </a:r>
            <a:r>
              <a:rPr lang="en-US" dirty="0" smtClean="0">
                <a:latin typeface="Times New Roman" pitchFamily="18" charset="0"/>
                <a:cs typeface="Times New Roman" pitchFamily="18" charset="0"/>
              </a:rPr>
              <a:t>, is open and completely accessible to everyone who is associated with the system. Once you join the </a:t>
            </a:r>
            <a:r>
              <a:rPr lang="en-US" dirty="0" err="1" smtClean="0">
                <a:latin typeface="Times New Roman" pitchFamily="18" charset="0"/>
                <a:cs typeface="Times New Roman" pitchFamily="18" charset="0"/>
              </a:rPr>
              <a:t>Blockchain</a:t>
            </a:r>
            <a:r>
              <a:rPr lang="en-US" dirty="0" smtClean="0">
                <a:latin typeface="Times New Roman" pitchFamily="18" charset="0"/>
                <a:cs typeface="Times New Roman" pitchFamily="18" charset="0"/>
              </a:rPr>
              <a:t> network, then you can download the complete list of transaction since its initiation. Even though the complete ledger is publicly accessible, the details of the people involved in the transactions remains completely anonymous.</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3.Verification of Every Individual Transaction</a:t>
            </a:r>
            <a:endParaRPr lang="en-US" dirty="0"/>
          </a:p>
        </p:txBody>
      </p:sp>
      <p:sp>
        <p:nvSpPr>
          <p:cNvPr id="3" name="Content Placeholder 2"/>
          <p:cNvSpPr>
            <a:spLocks noGrp="1"/>
          </p:cNvSpPr>
          <p:nvPr>
            <p:ph idx="1"/>
          </p:nvPr>
        </p:nvSpPr>
        <p:spPr>
          <a:xfrm>
            <a:off x="1371600" y="1905000"/>
            <a:ext cx="7498080" cy="4800600"/>
          </a:xfrm>
        </p:spPr>
        <p:txBody>
          <a:bodyPr>
            <a:normAutofit/>
          </a:bodyPr>
          <a:lstStyle/>
          <a:p>
            <a:r>
              <a:rPr lang="en-US" dirty="0" smtClean="0">
                <a:latin typeface="Times New Roman" pitchFamily="18" charset="0"/>
                <a:cs typeface="Times New Roman" pitchFamily="18" charset="0"/>
              </a:rPr>
              <a:t>Every single transaction is verified by cross-checking the ledger and the validation signal of the transaction is sent after a few minutes. Through the usage of several complex encryption and hashing algorithm, the issue of double spending is eliminated.</a:t>
            </a:r>
          </a:p>
        </p:txBody>
      </p:sp>
      <p:sp>
        <p:nvSpPr>
          <p:cNvPr id="19458" name="AutoShape 2" descr="Image result for Verification Transa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9466" name="Picture 10" descr="Related image"/>
          <p:cNvPicPr>
            <a:picLocks noChangeAspect="1" noChangeArrowheads="1"/>
          </p:cNvPicPr>
          <p:nvPr/>
        </p:nvPicPr>
        <p:blipFill>
          <a:blip r:embed="rId2" cstate="print"/>
          <a:srcRect/>
          <a:stretch>
            <a:fillRect/>
          </a:stretch>
        </p:blipFill>
        <p:spPr bwMode="auto">
          <a:xfrm>
            <a:off x="6858000" y="0"/>
            <a:ext cx="2286000" cy="18288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a:t>
            </a:r>
            <a:r>
              <a:rPr lang="en-US" b="1" dirty="0" smtClean="0"/>
              <a:t>Low or No Transaction Fees</a:t>
            </a:r>
            <a:endParaRPr lang="en-US" dirty="0"/>
          </a:p>
        </p:txBody>
      </p:sp>
      <p:sp>
        <p:nvSpPr>
          <p:cNvPr id="3" name="Content Placeholder 2"/>
          <p:cNvSpPr>
            <a:spLocks noGrp="1"/>
          </p:cNvSpPr>
          <p:nvPr>
            <p:ph idx="1"/>
          </p:nvPr>
        </p:nvSpPr>
        <p:spPr/>
        <p:txBody>
          <a:bodyPr>
            <a:normAutofit fontScale="92500"/>
          </a:bodyPr>
          <a:lstStyle/>
          <a:p>
            <a:r>
              <a:rPr lang="en-US" dirty="0" smtClean="0">
                <a:latin typeface="Times New Roman" pitchFamily="18" charset="0"/>
                <a:cs typeface="Times New Roman" pitchFamily="18" charset="0"/>
              </a:rPr>
              <a:t>The transaction fees are usually not applicable but certain variants of </a:t>
            </a:r>
            <a:r>
              <a:rPr lang="en-US" dirty="0" err="1" smtClean="0">
                <a:latin typeface="Times New Roman" pitchFamily="18" charset="0"/>
                <a:cs typeface="Times New Roman" pitchFamily="18" charset="0"/>
              </a:rPr>
              <a:t>Blockchain</a:t>
            </a:r>
            <a:r>
              <a:rPr lang="en-US" dirty="0" smtClean="0">
                <a:latin typeface="Times New Roman" pitchFamily="18" charset="0"/>
                <a:cs typeface="Times New Roman" pitchFamily="18" charset="0"/>
              </a:rPr>
              <a:t> do implement certain minimal transactions fees. These transaction fees are however relatively quite less when compared to the fees implied by banks and other financial </a:t>
            </a:r>
            <a:r>
              <a:rPr lang="en-US" dirty="0" err="1" smtClean="0">
                <a:latin typeface="Times New Roman" pitchFamily="18" charset="0"/>
                <a:cs typeface="Times New Roman" pitchFamily="18" charset="0"/>
              </a:rPr>
              <a:t>organisations</a:t>
            </a:r>
            <a:r>
              <a:rPr lang="en-US" dirty="0" smtClean="0">
                <a:latin typeface="Times New Roman" pitchFamily="18" charset="0"/>
                <a:cs typeface="Times New Roman" pitchFamily="18" charset="0"/>
              </a:rPr>
              <a:t>. If a transaction needs to be completed on priority then an additional transaction fees can be added by the user so as to have the transaction verified on priority.</a:t>
            </a:r>
          </a:p>
          <a:p>
            <a:endParaRPr lang="en-US" dirty="0">
              <a:latin typeface="Times New Roman" pitchFamily="18" charset="0"/>
              <a:cs typeface="Times New Roman" pitchFamily="18" charset="0"/>
            </a:endParaRPr>
          </a:p>
        </p:txBody>
      </p:sp>
      <p:pic>
        <p:nvPicPr>
          <p:cNvPr id="18434" name="Picture 2" descr="Related image"/>
          <p:cNvPicPr>
            <a:picLocks noChangeAspect="1" noChangeArrowheads="1"/>
          </p:cNvPicPr>
          <p:nvPr/>
        </p:nvPicPr>
        <p:blipFill>
          <a:blip r:embed="rId2" cstate="print"/>
          <a:srcRect/>
          <a:stretch>
            <a:fillRect/>
          </a:stretch>
        </p:blipFill>
        <p:spPr bwMode="auto">
          <a:xfrm>
            <a:off x="-152400" y="304800"/>
            <a:ext cx="1905000" cy="1914525"/>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What Is Blockchain - What Is Bitcoin - Blockchain Technology - Blockchain Tutorial - Edureka.mp4">
            <a:hlinkClick r:id="" action="ppaction://media"/>
          </p:cNvPr>
          <p:cNvPicPr>
            <a:picLocks noGrp="1" noRot="1" noChangeAspect="1"/>
          </p:cNvPicPr>
          <p:nvPr>
            <p:ph idx="1"/>
            <a:videoFile r:link="rId1"/>
          </p:nvPr>
        </p:nvPicPr>
        <p:blipFill>
          <a:blip r:embed="rId3" cstate="print"/>
          <a:stretch>
            <a:fillRect/>
          </a:stretch>
        </p:blipFill>
        <p:spPr>
          <a:xfrm>
            <a:off x="1447800" y="1143000"/>
            <a:ext cx="7162800" cy="5181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133600"/>
            <a:ext cx="7498080" cy="4114800"/>
          </a:xfrm>
        </p:spPr>
        <p:txBody>
          <a:bodyPr>
            <a:normAutofit/>
          </a:bodyPr>
          <a:lstStyle/>
          <a:p>
            <a:r>
              <a:rPr lang="en-US" dirty="0" smtClean="0"/>
              <a:t>SHA256 Hash Function</a:t>
            </a:r>
          </a:p>
          <a:p>
            <a:r>
              <a:rPr lang="en-US" dirty="0" smtClean="0"/>
              <a:t>Public Key Cryptography</a:t>
            </a:r>
          </a:p>
          <a:p>
            <a:r>
              <a:rPr lang="en-US" dirty="0" smtClean="0"/>
              <a:t>Distributed Ledger &amp; Peer to Peer Network</a:t>
            </a:r>
          </a:p>
          <a:p>
            <a:r>
              <a:rPr lang="en-US" dirty="0" smtClean="0"/>
              <a:t>Proof of Work</a:t>
            </a:r>
          </a:p>
          <a:p>
            <a:r>
              <a:rPr lang="en-US" dirty="0" smtClean="0"/>
              <a:t>Incentives for Validation</a:t>
            </a:r>
          </a:p>
          <a:p>
            <a:endParaRPr lang="en-US" dirty="0"/>
          </a:p>
        </p:txBody>
      </p:sp>
      <p:pic>
        <p:nvPicPr>
          <p:cNvPr id="17410" name="Picture 2" descr="Image result for Features"/>
          <p:cNvPicPr>
            <a:picLocks noChangeAspect="1" noChangeArrowheads="1"/>
          </p:cNvPicPr>
          <p:nvPr/>
        </p:nvPicPr>
        <p:blipFill>
          <a:blip r:embed="rId2" cstate="print"/>
          <a:srcRect/>
          <a:stretch>
            <a:fillRect/>
          </a:stretch>
        </p:blipFill>
        <p:spPr bwMode="auto">
          <a:xfrm>
            <a:off x="1219200" y="1"/>
            <a:ext cx="7315200" cy="2133599"/>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4495800"/>
            <a:ext cx="7406640" cy="1472184"/>
          </a:xfrm>
        </p:spPr>
        <p:txBody>
          <a:bodyPr/>
          <a:lstStyle/>
          <a:p>
            <a:r>
              <a:rPr lang="en-US" dirty="0" smtClean="0"/>
              <a:t>		BLOCK CHAIN</a:t>
            </a:r>
            <a:br>
              <a:rPr lang="en-US" dirty="0" smtClean="0"/>
            </a:br>
            <a:endParaRPr lang="en-US" dirty="0"/>
          </a:p>
        </p:txBody>
      </p:sp>
      <p:pic>
        <p:nvPicPr>
          <p:cNvPr id="35842" name="Picture 2" descr="Related image"/>
          <p:cNvPicPr>
            <a:picLocks noChangeAspect="1" noChangeArrowheads="1"/>
          </p:cNvPicPr>
          <p:nvPr/>
        </p:nvPicPr>
        <p:blipFill>
          <a:blip r:embed="rId2" cstate="print"/>
          <a:srcRect/>
          <a:stretch>
            <a:fillRect/>
          </a:stretch>
        </p:blipFill>
        <p:spPr bwMode="auto">
          <a:xfrm>
            <a:off x="1066800" y="304800"/>
            <a:ext cx="7848600" cy="3505101"/>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a:t>
            </a:r>
            <a:r>
              <a:rPr lang="en-US" b="1" dirty="0" smtClean="0"/>
              <a:t> SHA256 Hash Function</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The purpose of using a hash is because the output is not ‘encryption’ </a:t>
            </a:r>
            <a:r>
              <a:rPr lang="en-US" dirty="0" err="1" smtClean="0">
                <a:latin typeface="Times New Roman" pitchFamily="18" charset="0"/>
                <a:cs typeface="Times New Roman" pitchFamily="18" charset="0"/>
              </a:rPr>
              <a:t>i.e</a:t>
            </a:r>
            <a:r>
              <a:rPr lang="en-US" dirty="0" smtClean="0">
                <a:latin typeface="Times New Roman" pitchFamily="18" charset="0"/>
                <a:cs typeface="Times New Roman" pitchFamily="18" charset="0"/>
              </a:rPr>
              <a:t> it cannot be decrypted back to the original text. It is a ‘one-way’ cryptographic function, and is a fixed size for any size of source text</a:t>
            </a:r>
            <a:endParaRPr lang="en-US" dirty="0">
              <a:latin typeface="Times New Roman" pitchFamily="18" charset="0"/>
              <a:cs typeface="Times New Roman" pitchFamily="18" charset="0"/>
            </a:endParaRPr>
          </a:p>
        </p:txBody>
      </p:sp>
      <p:pic>
        <p:nvPicPr>
          <p:cNvPr id="52226" name="Picture 2" descr="Hash algorithm - Blockchain Tutorial - Edureka"/>
          <p:cNvPicPr>
            <a:picLocks noChangeAspect="1" noChangeArrowheads="1"/>
          </p:cNvPicPr>
          <p:nvPr/>
        </p:nvPicPr>
        <p:blipFill>
          <a:blip r:embed="rId2" cstate="print"/>
          <a:srcRect/>
          <a:stretch>
            <a:fillRect/>
          </a:stretch>
        </p:blipFill>
        <p:spPr bwMode="auto">
          <a:xfrm>
            <a:off x="1524000" y="4114800"/>
            <a:ext cx="7620000" cy="22098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2.Public Key Cryptography</a:t>
            </a:r>
            <a:endParaRPr lang="en-US" dirty="0"/>
          </a:p>
        </p:txBody>
      </p:sp>
      <p:sp>
        <p:nvSpPr>
          <p:cNvPr id="3" name="Content Placeholder 2"/>
          <p:cNvSpPr>
            <a:spLocks noGrp="1"/>
          </p:cNvSpPr>
          <p:nvPr>
            <p:ph idx="1"/>
          </p:nvPr>
        </p:nvSpPr>
        <p:spPr/>
        <p:txBody>
          <a:bodyPr/>
          <a:lstStyle/>
          <a:p>
            <a:r>
              <a:rPr lang="en-US" sz="2800" dirty="0" smtClean="0">
                <a:latin typeface="Times New Roman" pitchFamily="18" charset="0"/>
                <a:cs typeface="Times New Roman" pitchFamily="18" charset="0"/>
              </a:rPr>
              <a:t>This cryptographic technique helps the user by creating a set of keys referred as Public key and Private key. Here the Public key is shared with others whereas the Private key is kept as a secret by the user.</a:t>
            </a:r>
          </a:p>
          <a:p>
            <a:endParaRPr lang="en-US" dirty="0"/>
          </a:p>
        </p:txBody>
      </p:sp>
      <p:pic>
        <p:nvPicPr>
          <p:cNvPr id="53250" name="Picture 2" descr="Digital Signature - Blockchain Tutorial - Edureka"/>
          <p:cNvPicPr>
            <a:picLocks noChangeAspect="1" noChangeArrowheads="1"/>
          </p:cNvPicPr>
          <p:nvPr/>
        </p:nvPicPr>
        <p:blipFill>
          <a:blip r:embed="rId2" cstate="print"/>
          <a:srcRect/>
          <a:stretch>
            <a:fillRect/>
          </a:stretch>
        </p:blipFill>
        <p:spPr bwMode="auto">
          <a:xfrm>
            <a:off x="1676400" y="3657600"/>
            <a:ext cx="6553200" cy="27432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a:t>
            </a:r>
            <a:r>
              <a:rPr lang="en-US" b="1" dirty="0" smtClean="0"/>
              <a:t> Distributed Ledger and P2P Network</a:t>
            </a:r>
            <a:endParaRPr lang="en-US" dirty="0"/>
          </a:p>
        </p:txBody>
      </p:sp>
      <p:sp>
        <p:nvSpPr>
          <p:cNvPr id="3" name="Content Placeholder 2"/>
          <p:cNvSpPr>
            <a:spLocks noGrp="1"/>
          </p:cNvSpPr>
          <p:nvPr>
            <p:ph idx="1"/>
          </p:nvPr>
        </p:nvSpPr>
        <p:spPr/>
        <p:txBody>
          <a:bodyPr/>
          <a:lstStyle/>
          <a:p>
            <a:r>
              <a:rPr lang="en-US" dirty="0" smtClean="0"/>
              <a:t>Every single person on the network has a copy of the ledger. There is no single centralized copy.</a:t>
            </a:r>
            <a:endParaRPr lang="en-US" dirty="0"/>
          </a:p>
        </p:txBody>
      </p:sp>
      <p:pic>
        <p:nvPicPr>
          <p:cNvPr id="54274" name="Picture 2" descr="Distributed Ledger - Blockchain Tutorial - Edureka"/>
          <p:cNvPicPr>
            <a:picLocks noChangeAspect="1" noChangeArrowheads="1"/>
          </p:cNvPicPr>
          <p:nvPr/>
        </p:nvPicPr>
        <p:blipFill>
          <a:blip r:embed="rId2" cstate="print"/>
          <a:srcRect/>
          <a:stretch>
            <a:fillRect/>
          </a:stretch>
        </p:blipFill>
        <p:spPr bwMode="auto">
          <a:xfrm>
            <a:off x="1295400" y="3200400"/>
            <a:ext cx="3048000" cy="3276600"/>
          </a:xfrm>
          <a:prstGeom prst="rect">
            <a:avLst/>
          </a:prstGeom>
          <a:noFill/>
        </p:spPr>
      </p:pic>
      <p:pic>
        <p:nvPicPr>
          <p:cNvPr id="54276" name="Picture 4" descr="Proof of work - Blockchain Tutorial - Edureka"/>
          <p:cNvPicPr>
            <a:picLocks noChangeAspect="1" noChangeArrowheads="1"/>
          </p:cNvPicPr>
          <p:nvPr/>
        </p:nvPicPr>
        <p:blipFill>
          <a:blip r:embed="rId3" cstate="print"/>
          <a:srcRect/>
          <a:stretch>
            <a:fillRect/>
          </a:stretch>
        </p:blipFill>
        <p:spPr bwMode="auto">
          <a:xfrm>
            <a:off x="5181600" y="3505200"/>
            <a:ext cx="3581400" cy="26670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4.</a:t>
            </a:r>
            <a:r>
              <a:rPr lang="en-US" b="1" dirty="0" smtClean="0"/>
              <a:t> Incentives for Validation</a:t>
            </a:r>
            <a:endParaRPr lang="en-US" dirty="0"/>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A </a:t>
            </a:r>
            <a:r>
              <a:rPr lang="en-US" sz="2800" dirty="0" err="1" smtClean="0">
                <a:latin typeface="Times New Roman" pitchFamily="18" charset="0"/>
                <a:cs typeface="Times New Roman" pitchFamily="18" charset="0"/>
              </a:rPr>
              <a:t>Bitcoin</a:t>
            </a:r>
            <a:r>
              <a:rPr lang="en-US" sz="2800" dirty="0" smtClean="0">
                <a:latin typeface="Times New Roman" pitchFamily="18" charset="0"/>
                <a:cs typeface="Times New Roman" pitchFamily="18" charset="0"/>
              </a:rPr>
              <a:t> transaction is to giving a reward to the miner who has created the latest block. This rewards is provided by the </a:t>
            </a:r>
            <a:r>
              <a:rPr lang="en-US" sz="2800" dirty="0" err="1" smtClean="0">
                <a:latin typeface="Times New Roman" pitchFamily="18" charset="0"/>
                <a:cs typeface="Times New Roman" pitchFamily="18" charset="0"/>
              </a:rPr>
              <a:t>Blockchain</a:t>
            </a:r>
            <a:r>
              <a:rPr lang="en-US" sz="2800" dirty="0" smtClean="0">
                <a:latin typeface="Times New Roman" pitchFamily="18" charset="0"/>
                <a:cs typeface="Times New Roman" pitchFamily="18" charset="0"/>
              </a:rPr>
              <a:t> system for validating the transactions and maintaining the </a:t>
            </a:r>
            <a:r>
              <a:rPr lang="en-US" sz="2800" dirty="0" err="1" smtClean="0">
                <a:latin typeface="Times New Roman" pitchFamily="18" charset="0"/>
                <a:cs typeface="Times New Roman" pitchFamily="18" charset="0"/>
              </a:rPr>
              <a:t>Blockchain</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pic>
        <p:nvPicPr>
          <p:cNvPr id="55298" name="Picture 2" descr="https://d1jnx9ba8s6j9r.cloudfront.net/blog/wp-content/uploads/2017/08/incentives-412x300.jpg"/>
          <p:cNvPicPr>
            <a:picLocks noChangeAspect="1" noChangeArrowheads="1"/>
          </p:cNvPicPr>
          <p:nvPr/>
        </p:nvPicPr>
        <p:blipFill>
          <a:blip r:embed="rId2" cstate="print"/>
          <a:srcRect/>
          <a:stretch>
            <a:fillRect/>
          </a:stretch>
        </p:blipFill>
        <p:spPr bwMode="auto">
          <a:xfrm>
            <a:off x="2819400" y="3657600"/>
            <a:ext cx="3924300" cy="285750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Blockchain</a:t>
            </a:r>
            <a:r>
              <a:rPr lang="en-US" b="1" dirty="0" smtClean="0"/>
              <a:t> Use Cases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Transport and logistics</a:t>
            </a:r>
          </a:p>
          <a:p>
            <a:r>
              <a:rPr lang="en-US" dirty="0" smtClean="0"/>
              <a:t>Energy sectors</a:t>
            </a:r>
          </a:p>
          <a:p>
            <a:r>
              <a:rPr lang="en-US" dirty="0" smtClean="0"/>
              <a:t>Business need </a:t>
            </a:r>
            <a:r>
              <a:rPr lang="en-US" b="1" dirty="0" smtClean="0"/>
              <a:t>: </a:t>
            </a:r>
            <a:r>
              <a:rPr lang="en-US" dirty="0" smtClean="0"/>
              <a:t>Being a part of an extremely dynamic Supply Chain industry, tracking the slightest change is of highest priority for the client. They needed a solution that could enable them to complete the shipping process without having the delay in paper work. A solution that would be able to bring together all the stakeholders of the system and provide a real-time status on the shipment.</a:t>
            </a:r>
          </a:p>
          <a:p>
            <a:endParaRPr lang="en-US" dirty="0"/>
          </a:p>
        </p:txBody>
      </p:sp>
      <p:pic>
        <p:nvPicPr>
          <p:cNvPr id="12289" name="Picture 1" descr="C:\Users\opensource\AppData\Local\Microsoft\Windows\INetCache\IE\ZA4PIO2B\1024px-Pencil_clipart.svg[1].png"/>
          <p:cNvPicPr>
            <a:picLocks noChangeAspect="1" noChangeArrowheads="1"/>
          </p:cNvPicPr>
          <p:nvPr/>
        </p:nvPicPr>
        <p:blipFill>
          <a:blip r:embed="rId2" cstate="print"/>
          <a:srcRect/>
          <a:stretch>
            <a:fillRect/>
          </a:stretch>
        </p:blipFill>
        <p:spPr bwMode="auto">
          <a:xfrm>
            <a:off x="7162800" y="-152400"/>
            <a:ext cx="1981200" cy="251460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dirty="0" smtClean="0"/>
              <a:t>Today, 90% of the goods in global trade are carried by the shipping industry. This supply chain is flowed by the complexity and sheer volume of point-to-point communication. These communications are across a loosely coupled web of land transportation providers .freight forwarders, customs, brokers, government’s ports and ocean carriers processing. Documents and information for a container shipment is estimated to cost more than twice that of the actual physical transportation.</a:t>
            </a:r>
          </a:p>
          <a:p>
            <a:endParaRPr lang="en-US" dirty="0"/>
          </a:p>
        </p:txBody>
      </p:sp>
      <p:sp>
        <p:nvSpPr>
          <p:cNvPr id="11266" name="AutoShape 2" descr="Image result for Challen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268" name="Picture 4" descr="Related image"/>
          <p:cNvPicPr>
            <a:picLocks noChangeAspect="1" noChangeArrowheads="1"/>
          </p:cNvPicPr>
          <p:nvPr/>
        </p:nvPicPr>
        <p:blipFill>
          <a:blip r:embed="rId2" cstate="print"/>
          <a:srcRect/>
          <a:stretch>
            <a:fillRect/>
          </a:stretch>
        </p:blipFill>
        <p:spPr bwMode="auto">
          <a:xfrm>
            <a:off x="990600" y="0"/>
            <a:ext cx="6019800" cy="13716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057400"/>
            <a:ext cx="7498080" cy="4800600"/>
          </a:xfrm>
        </p:spPr>
        <p:txBody>
          <a:bodyPr/>
          <a:lstStyle/>
          <a:p>
            <a:r>
              <a:rPr lang="en-US" dirty="0" smtClean="0"/>
              <a:t>IBM and </a:t>
            </a:r>
            <a:r>
              <a:rPr lang="en-US" dirty="0" err="1" smtClean="0"/>
              <a:t>Maersk</a:t>
            </a:r>
            <a:r>
              <a:rPr lang="en-US" dirty="0" smtClean="0"/>
              <a:t> are addressing this problem with a distributed permission platform accessible by the supply chain ecosystem designed to exchange event data and handled document workflows</a:t>
            </a:r>
          </a:p>
          <a:p>
            <a:endParaRPr lang="en-US" dirty="0"/>
          </a:p>
        </p:txBody>
      </p:sp>
      <p:pic>
        <p:nvPicPr>
          <p:cNvPr id="10245" name="Picture 5" descr="C:\Users\opensource\Pictures\s.PNG"/>
          <p:cNvPicPr>
            <a:picLocks noChangeAspect="1" noChangeArrowheads="1"/>
          </p:cNvPicPr>
          <p:nvPr/>
        </p:nvPicPr>
        <p:blipFill>
          <a:blip r:embed="rId2" cstate="print"/>
          <a:srcRect/>
          <a:stretch>
            <a:fillRect/>
          </a:stretch>
        </p:blipFill>
        <p:spPr bwMode="auto">
          <a:xfrm>
            <a:off x="1143000" y="0"/>
            <a:ext cx="5943600" cy="1933575"/>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Results: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Provided a secure </a:t>
            </a:r>
            <a:r>
              <a:rPr lang="en-US" b="1" dirty="0" smtClean="0"/>
              <a:t>Data Exchange</a:t>
            </a:r>
            <a:r>
              <a:rPr lang="en-US" dirty="0" smtClean="0"/>
              <a:t> platform for all the stakeholders involved in the supply chain system.</a:t>
            </a:r>
          </a:p>
          <a:p>
            <a:r>
              <a:rPr lang="en-US" dirty="0" smtClean="0"/>
              <a:t>Established a </a:t>
            </a:r>
            <a:r>
              <a:rPr lang="en-US" b="1" dirty="0" smtClean="0"/>
              <a:t>Tamper proof repository</a:t>
            </a:r>
            <a:r>
              <a:rPr lang="en-US" dirty="0" smtClean="0"/>
              <a:t> to store all the documents involved as part of the process.</a:t>
            </a:r>
          </a:p>
          <a:p>
            <a:r>
              <a:rPr lang="en-US" dirty="0" smtClean="0"/>
              <a:t>Regular shipping events help reduce significant </a:t>
            </a:r>
            <a:r>
              <a:rPr lang="en-US" b="1" dirty="0" smtClean="0"/>
              <a:t>Delays and Frauds</a:t>
            </a:r>
            <a:r>
              <a:rPr lang="en-US" dirty="0" smtClean="0"/>
              <a:t>, saving Billions of dollars annually.</a:t>
            </a:r>
          </a:p>
          <a:p>
            <a:r>
              <a:rPr lang="en-US" b="1" dirty="0" smtClean="0"/>
              <a:t>Reduced the barrier</a:t>
            </a:r>
            <a:r>
              <a:rPr lang="en-US" dirty="0" smtClean="0"/>
              <a:t> between trade </a:t>
            </a:r>
            <a:r>
              <a:rPr lang="en-US" dirty="0" err="1" smtClean="0"/>
              <a:t>organisations</a:t>
            </a:r>
            <a:r>
              <a:rPr lang="en-US" dirty="0" smtClean="0"/>
              <a:t> thereby increasing worldwide GDP by 3%.</a:t>
            </a:r>
          </a:p>
          <a:p>
            <a:r>
              <a:rPr lang="en-US" dirty="0" smtClean="0"/>
              <a:t>Helped </a:t>
            </a:r>
            <a:r>
              <a:rPr lang="en-US" b="1" dirty="0" smtClean="0"/>
              <a:t>increase the overall trade volume</a:t>
            </a:r>
            <a:r>
              <a:rPr lang="en-US" dirty="0" smtClean="0"/>
              <a:t> by 12%.</a:t>
            </a:r>
          </a:p>
          <a:p>
            <a:endParaRPr lang="en-US" dirty="0"/>
          </a:p>
        </p:txBody>
      </p:sp>
      <p:pic>
        <p:nvPicPr>
          <p:cNvPr id="9220" name="Picture 4" descr="C:\Users\opensource\AppData\Local\Microsoft\Windows\INetCache\IE\UGII3ZAJ\GreatJob[1].gif"/>
          <p:cNvPicPr>
            <a:picLocks noChangeAspect="1" noChangeArrowheads="1" noCrop="1"/>
          </p:cNvPicPr>
          <p:nvPr/>
        </p:nvPicPr>
        <p:blipFill>
          <a:blip r:embed="rId2" cstate="print"/>
          <a:srcRect/>
          <a:stretch>
            <a:fillRect/>
          </a:stretch>
        </p:blipFill>
        <p:spPr bwMode="auto">
          <a:xfrm>
            <a:off x="4876800" y="152400"/>
            <a:ext cx="3810000" cy="121920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Blockchain</a:t>
            </a:r>
            <a:r>
              <a:rPr lang="en-US" b="1" dirty="0" smtClean="0"/>
              <a:t> Demo</a:t>
            </a:r>
            <a:endParaRPr lang="en-US" dirty="0"/>
          </a:p>
        </p:txBody>
      </p:sp>
      <p:sp>
        <p:nvSpPr>
          <p:cNvPr id="3" name="Content Placeholder 2"/>
          <p:cNvSpPr>
            <a:spLocks noGrp="1"/>
          </p:cNvSpPr>
          <p:nvPr>
            <p:ph idx="1"/>
          </p:nvPr>
        </p:nvSpPr>
        <p:spPr>
          <a:xfrm>
            <a:off x="1295400" y="2057400"/>
            <a:ext cx="7498080" cy="4800600"/>
          </a:xfrm>
        </p:spPr>
        <p:txBody>
          <a:bodyPr/>
          <a:lstStyle/>
          <a:p>
            <a:r>
              <a:rPr lang="en-US" dirty="0" smtClean="0"/>
              <a:t>Cloning </a:t>
            </a:r>
            <a:r>
              <a:rPr lang="en-US" dirty="0" err="1" smtClean="0"/>
              <a:t>Geth</a:t>
            </a:r>
            <a:r>
              <a:rPr lang="en-US" dirty="0" smtClean="0"/>
              <a:t> Code</a:t>
            </a:r>
          </a:p>
          <a:p>
            <a:r>
              <a:rPr lang="en-US" dirty="0" smtClean="0"/>
              <a:t>Creating a Genesis Block</a:t>
            </a:r>
          </a:p>
          <a:p>
            <a:r>
              <a:rPr lang="en-US" dirty="0" smtClean="0"/>
              <a:t>Making Rules for our </a:t>
            </a:r>
            <a:r>
              <a:rPr lang="en-US" dirty="0" err="1" smtClean="0"/>
              <a:t>Blockchain</a:t>
            </a:r>
            <a:endParaRPr lang="en-US" dirty="0" smtClean="0"/>
          </a:p>
          <a:p>
            <a:r>
              <a:rPr lang="en-US" dirty="0" smtClean="0"/>
              <a:t>Validating &amp; Mining Ether.</a:t>
            </a:r>
          </a:p>
        </p:txBody>
      </p:sp>
      <p:pic>
        <p:nvPicPr>
          <p:cNvPr id="56322" name="Picture 2" descr="C:\Users\opensource\AppData\Local\Microsoft\Windows\INetCache\IE\L3LI2BY9\demo[1].jpg"/>
          <p:cNvPicPr>
            <a:picLocks noChangeAspect="1" noChangeArrowheads="1"/>
          </p:cNvPicPr>
          <p:nvPr/>
        </p:nvPicPr>
        <p:blipFill>
          <a:blip r:embed="rId2" cstate="print"/>
          <a:srcRect/>
          <a:stretch>
            <a:fillRect/>
          </a:stretch>
        </p:blipFill>
        <p:spPr bwMode="auto">
          <a:xfrm>
            <a:off x="6400800" y="152400"/>
            <a:ext cx="2438400" cy="236220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1.Cloning </a:t>
            </a:r>
            <a:r>
              <a:rPr lang="en-US" b="1" dirty="0" err="1" smtClean="0"/>
              <a:t>Geth</a:t>
            </a:r>
            <a:r>
              <a:rPr lang="en-US" b="1" dirty="0" smtClean="0"/>
              <a:t> Code</a:t>
            </a:r>
            <a:endParaRPr lang="en-US" dirty="0"/>
          </a:p>
        </p:txBody>
      </p:sp>
      <p:sp>
        <p:nvSpPr>
          <p:cNvPr id="3" name="Content Placeholder 2"/>
          <p:cNvSpPr>
            <a:spLocks noGrp="1"/>
          </p:cNvSpPr>
          <p:nvPr>
            <p:ph idx="1"/>
          </p:nvPr>
        </p:nvSpPr>
        <p:spPr/>
        <p:txBody>
          <a:bodyPr/>
          <a:lstStyle/>
          <a:p>
            <a:r>
              <a:rPr lang="en-US" dirty="0" smtClean="0"/>
              <a:t>$ </a:t>
            </a:r>
            <a:r>
              <a:rPr lang="en-US" dirty="0" err="1" smtClean="0"/>
              <a:t>git</a:t>
            </a:r>
            <a:r>
              <a:rPr lang="en-US" dirty="0" smtClean="0"/>
              <a:t> clone </a:t>
            </a:r>
            <a:r>
              <a:rPr lang="en-US" dirty="0" smtClean="0">
                <a:hlinkClick r:id="rId2"/>
              </a:rPr>
              <a:t>https://github.com/ethereum/go-ethereum</a:t>
            </a:r>
            <a:endParaRPr lang="en-US" dirty="0" smtClean="0"/>
          </a:p>
          <a:p>
            <a:r>
              <a:rPr lang="en-US" dirty="0" smtClean="0"/>
              <a:t>$ </a:t>
            </a:r>
            <a:r>
              <a:rPr lang="en-US" dirty="0" err="1" smtClean="0"/>
              <a:t>cd</a:t>
            </a:r>
            <a:r>
              <a:rPr lang="en-US" dirty="0" smtClean="0"/>
              <a:t> go-</a:t>
            </a:r>
            <a:r>
              <a:rPr lang="en-US" dirty="0" err="1" smtClean="0"/>
              <a:t>ethereum</a:t>
            </a:r>
            <a:r>
              <a:rPr lang="en-US" dirty="0" smtClean="0"/>
              <a:t> &amp; $ </a:t>
            </a:r>
            <a:r>
              <a:rPr lang="en-US" dirty="0" err="1" smtClean="0"/>
              <a:t>git</a:t>
            </a:r>
            <a:r>
              <a:rPr lang="en-US" dirty="0" smtClean="0"/>
              <a:t> tag</a:t>
            </a:r>
          </a:p>
          <a:p>
            <a:r>
              <a:rPr lang="en-US" dirty="0" smtClean="0"/>
              <a:t>$ </a:t>
            </a:r>
            <a:r>
              <a:rPr lang="en-US" dirty="0" err="1" smtClean="0"/>
              <a:t>git</a:t>
            </a:r>
            <a:r>
              <a:rPr lang="en-US" dirty="0" smtClean="0"/>
              <a:t> checkout tags/v1.6.7 -b EdurekaEthereumV1.6.7 &amp; $ </a:t>
            </a:r>
            <a:r>
              <a:rPr lang="en-US" dirty="0" err="1" smtClean="0"/>
              <a:t>git</a:t>
            </a:r>
            <a:r>
              <a:rPr lang="en-US" dirty="0" smtClean="0"/>
              <a:t> branch</a:t>
            </a:r>
          </a:p>
          <a:p>
            <a:r>
              <a:rPr lang="en-US" dirty="0" smtClean="0"/>
              <a:t> $ make all</a:t>
            </a:r>
            <a:endParaRPr lang="en-US" dirty="0"/>
          </a:p>
        </p:txBody>
      </p:sp>
      <p:pic>
        <p:nvPicPr>
          <p:cNvPr id="7170" name="Picture 2" descr="C:\Users\opensource\AppData\Local\Microsoft\Windows\INetCache\IE\UGII3ZAJ\clone[1].png"/>
          <p:cNvPicPr>
            <a:picLocks noChangeAspect="1" noChangeArrowheads="1"/>
          </p:cNvPicPr>
          <p:nvPr/>
        </p:nvPicPr>
        <p:blipFill>
          <a:blip r:embed="rId3" cstate="print"/>
          <a:srcRect/>
          <a:stretch>
            <a:fillRect/>
          </a:stretch>
        </p:blipFill>
        <p:spPr bwMode="auto">
          <a:xfrm>
            <a:off x="6934200" y="838200"/>
            <a:ext cx="1752600" cy="11430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762000"/>
            <a:ext cx="6659880" cy="2133600"/>
          </a:xfrm>
        </p:spPr>
        <p:txBody>
          <a:bodyPr>
            <a:normAutofit/>
          </a:bodyPr>
          <a:lstStyle/>
          <a:p>
            <a:r>
              <a:rPr lang="en-US" b="1" dirty="0" smtClean="0"/>
              <a:t>What is </a:t>
            </a:r>
            <a:r>
              <a:rPr lang="en-US" b="1" dirty="0" err="1" smtClean="0"/>
              <a:t>Blockchain</a:t>
            </a:r>
            <a:r>
              <a:rPr lang="en-US" b="1" dirty="0" smtClean="0"/>
              <a:t> and </a:t>
            </a:r>
            <a:r>
              <a:rPr lang="en-US" b="1" dirty="0" err="1" smtClean="0"/>
              <a:t>Bitcoin</a:t>
            </a:r>
            <a:r>
              <a:rPr lang="en-US" b="1" dirty="0" smtClean="0"/>
              <a:t>?</a:t>
            </a:r>
            <a:endParaRPr lang="en-US" dirty="0"/>
          </a:p>
        </p:txBody>
      </p:sp>
      <p:pic>
        <p:nvPicPr>
          <p:cNvPr id="43010" name="Picture 2" descr="Bitcoin - Blockchain Tutorial - Edureka"/>
          <p:cNvPicPr>
            <a:picLocks noChangeAspect="1" noChangeArrowheads="1"/>
          </p:cNvPicPr>
          <p:nvPr/>
        </p:nvPicPr>
        <p:blipFill>
          <a:blip r:embed="rId2" cstate="print"/>
          <a:srcRect/>
          <a:stretch>
            <a:fillRect/>
          </a:stretch>
        </p:blipFill>
        <p:spPr bwMode="auto">
          <a:xfrm>
            <a:off x="5715000" y="3429000"/>
            <a:ext cx="2857500" cy="2857500"/>
          </a:xfrm>
          <a:prstGeom prst="rect">
            <a:avLst/>
          </a:prstGeom>
          <a:noFill/>
        </p:spPr>
      </p:pic>
      <p:pic>
        <p:nvPicPr>
          <p:cNvPr id="43012" name="Picture 4" descr="Image result for blockchain"/>
          <p:cNvPicPr>
            <a:picLocks noChangeAspect="1" noChangeArrowheads="1"/>
          </p:cNvPicPr>
          <p:nvPr/>
        </p:nvPicPr>
        <p:blipFill>
          <a:blip r:embed="rId3" cstate="print"/>
          <a:srcRect/>
          <a:stretch>
            <a:fillRect/>
          </a:stretch>
        </p:blipFill>
        <p:spPr bwMode="auto">
          <a:xfrm>
            <a:off x="990600" y="3048000"/>
            <a:ext cx="3981450" cy="31242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a:t>
            </a:r>
            <a:r>
              <a:rPr lang="en-US" b="1" dirty="0" smtClean="0"/>
              <a:t> Creating Genesis Block</a:t>
            </a:r>
            <a:endParaRPr lang="en-US" dirty="0"/>
          </a:p>
        </p:txBody>
      </p:sp>
      <p:sp>
        <p:nvSpPr>
          <p:cNvPr id="3" name="Content Placeholder 2"/>
          <p:cNvSpPr>
            <a:spLocks noGrp="1"/>
          </p:cNvSpPr>
          <p:nvPr>
            <p:ph idx="1"/>
          </p:nvPr>
        </p:nvSpPr>
        <p:spPr/>
        <p:txBody>
          <a:bodyPr/>
          <a:lstStyle/>
          <a:p>
            <a:r>
              <a:rPr lang="en-US" dirty="0" smtClean="0"/>
              <a:t>First chain in a block</a:t>
            </a:r>
          </a:p>
          <a:p>
            <a:r>
              <a:rPr lang="en-US" dirty="0" smtClean="0"/>
              <a:t>$ </a:t>
            </a:r>
            <a:r>
              <a:rPr lang="en-US" dirty="0" err="1" smtClean="0"/>
              <a:t>cd</a:t>
            </a:r>
            <a:r>
              <a:rPr lang="en-US" dirty="0" smtClean="0"/>
              <a:t> go-</a:t>
            </a:r>
            <a:r>
              <a:rPr lang="en-US" dirty="0" err="1" smtClean="0"/>
              <a:t>ethereum</a:t>
            </a:r>
            <a:r>
              <a:rPr lang="en-US" dirty="0" smtClean="0"/>
              <a:t> </a:t>
            </a:r>
          </a:p>
          <a:p>
            <a:r>
              <a:rPr lang="en-US" dirty="0" smtClean="0"/>
              <a:t>$ </a:t>
            </a:r>
            <a:r>
              <a:rPr lang="en-US" dirty="0" err="1" smtClean="0"/>
              <a:t>mkdir</a:t>
            </a:r>
            <a:r>
              <a:rPr lang="en-US" dirty="0" smtClean="0"/>
              <a:t> genesis </a:t>
            </a:r>
          </a:p>
          <a:p>
            <a:r>
              <a:rPr lang="en-US" dirty="0" smtClean="0"/>
              <a:t> $ </a:t>
            </a:r>
            <a:r>
              <a:rPr lang="en-US" dirty="0" err="1" smtClean="0"/>
              <a:t>cd</a:t>
            </a:r>
            <a:r>
              <a:rPr lang="en-US" dirty="0" smtClean="0"/>
              <a:t> genesis </a:t>
            </a:r>
          </a:p>
          <a:p>
            <a:r>
              <a:rPr lang="en-US" dirty="0" smtClean="0"/>
              <a:t> $ </a:t>
            </a:r>
            <a:r>
              <a:rPr lang="en-US" dirty="0" err="1" smtClean="0"/>
              <a:t>gedit</a:t>
            </a:r>
            <a:r>
              <a:rPr lang="en-US" dirty="0" smtClean="0"/>
              <a:t> </a:t>
            </a:r>
            <a:r>
              <a:rPr lang="en-US" dirty="0" err="1" smtClean="0"/>
              <a:t>genesis.json</a:t>
            </a:r>
            <a:endParaRPr lang="en-US" dirty="0" smtClean="0"/>
          </a:p>
          <a:p>
            <a:pPr>
              <a:buNone/>
            </a:pPr>
            <a:endParaRPr lang="en-US" dirty="0"/>
          </a:p>
        </p:txBody>
      </p:sp>
      <p:pic>
        <p:nvPicPr>
          <p:cNvPr id="6145" name="Picture 1" descr="C:\Users\opensource\AppData\Local\Microsoft\Windows\INetCache\IE\ZA4PIO2B\180px-Gold_Block_Mario_NSMB2[1].png"/>
          <p:cNvPicPr>
            <a:picLocks noChangeAspect="1" noChangeArrowheads="1"/>
          </p:cNvPicPr>
          <p:nvPr/>
        </p:nvPicPr>
        <p:blipFill>
          <a:blip r:embed="rId2" cstate="print"/>
          <a:srcRect/>
          <a:stretch>
            <a:fillRect/>
          </a:stretch>
        </p:blipFill>
        <p:spPr bwMode="auto">
          <a:xfrm>
            <a:off x="5867400" y="1905000"/>
            <a:ext cx="2895600" cy="2209800"/>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a:t>
            </a:r>
            <a:r>
              <a:rPr lang="en-US" b="1" dirty="0" smtClean="0"/>
              <a:t> Making Rules for our </a:t>
            </a:r>
            <a:r>
              <a:rPr lang="en-US" b="1" dirty="0" err="1" smtClean="0"/>
              <a:t>Blockchain</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 /home/</a:t>
            </a:r>
            <a:r>
              <a:rPr lang="en-US" dirty="0" err="1" smtClean="0"/>
              <a:t>edureka</a:t>
            </a:r>
            <a:r>
              <a:rPr lang="en-US" dirty="0" smtClean="0"/>
              <a:t>/go-</a:t>
            </a:r>
            <a:r>
              <a:rPr lang="en-US" dirty="0" err="1" smtClean="0"/>
              <a:t>ethereum</a:t>
            </a:r>
            <a:r>
              <a:rPr lang="en-US" dirty="0" smtClean="0"/>
              <a:t>/build/bin/</a:t>
            </a:r>
            <a:r>
              <a:rPr lang="en-US" dirty="0" err="1" smtClean="0"/>
              <a:t>geth</a:t>
            </a:r>
            <a:r>
              <a:rPr lang="en-US" dirty="0" smtClean="0"/>
              <a:t> --</a:t>
            </a:r>
            <a:r>
              <a:rPr lang="en-US" dirty="0" err="1" smtClean="0"/>
              <a:t>datadir</a:t>
            </a:r>
            <a:r>
              <a:rPr lang="en-US" dirty="0" smtClean="0"/>
              <a:t> ~/</a:t>
            </a:r>
            <a:r>
              <a:rPr lang="en-US" dirty="0" err="1" smtClean="0"/>
              <a:t>ethereum</a:t>
            </a:r>
            <a:r>
              <a:rPr lang="en-US" dirty="0" smtClean="0"/>
              <a:t>/net3 init genesis/genesis3.json</a:t>
            </a:r>
          </a:p>
          <a:p>
            <a:r>
              <a:rPr lang="en-US" dirty="0" smtClean="0"/>
              <a:t>$ /home/</a:t>
            </a:r>
            <a:r>
              <a:rPr lang="en-US" dirty="0" err="1" smtClean="0"/>
              <a:t>edureka</a:t>
            </a:r>
            <a:r>
              <a:rPr lang="en-US" dirty="0" smtClean="0"/>
              <a:t>/go-</a:t>
            </a:r>
            <a:r>
              <a:rPr lang="en-US" dirty="0" err="1" smtClean="0"/>
              <a:t>ethereum</a:t>
            </a:r>
            <a:r>
              <a:rPr lang="en-US" dirty="0" smtClean="0"/>
              <a:t>/build/bin/</a:t>
            </a:r>
            <a:r>
              <a:rPr lang="en-US" dirty="0" err="1" smtClean="0"/>
              <a:t>geth</a:t>
            </a:r>
            <a:r>
              <a:rPr lang="en-US" dirty="0" smtClean="0"/>
              <a:t> --</a:t>
            </a:r>
            <a:r>
              <a:rPr lang="en-US" dirty="0" err="1" smtClean="0"/>
              <a:t>datadir</a:t>
            </a:r>
            <a:r>
              <a:rPr lang="en-US" dirty="0" smtClean="0"/>
              <a:t> ~/</a:t>
            </a:r>
            <a:r>
              <a:rPr lang="en-US" dirty="0" err="1" smtClean="0"/>
              <a:t>ethereum</a:t>
            </a:r>
            <a:r>
              <a:rPr lang="en-US" dirty="0" smtClean="0"/>
              <a:t>/net3/ --</a:t>
            </a:r>
            <a:r>
              <a:rPr lang="en-US" dirty="0" err="1" smtClean="0"/>
              <a:t>networkid</a:t>
            </a:r>
            <a:r>
              <a:rPr lang="en-US" dirty="0" smtClean="0"/>
              <a:t> 3 console</a:t>
            </a:r>
          </a:p>
        </p:txBody>
      </p:sp>
      <p:pic>
        <p:nvPicPr>
          <p:cNvPr id="5121" name="Picture 1" descr="C:\Users\opensource\AppData\Local\Microsoft\Windows\INetCache\IE\UGII3ZAJ\rock-rule7[1].jpg"/>
          <p:cNvPicPr>
            <a:picLocks noChangeAspect="1" noChangeArrowheads="1"/>
          </p:cNvPicPr>
          <p:nvPr/>
        </p:nvPicPr>
        <p:blipFill>
          <a:blip r:embed="rId2" cstate="print"/>
          <a:srcRect/>
          <a:stretch>
            <a:fillRect/>
          </a:stretch>
        </p:blipFill>
        <p:spPr bwMode="auto">
          <a:xfrm>
            <a:off x="7162800" y="0"/>
            <a:ext cx="1828800" cy="175260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4.</a:t>
            </a:r>
            <a:r>
              <a:rPr lang="en-US" b="1" dirty="0" smtClean="0"/>
              <a:t> Validating &amp; Mining Ether</a:t>
            </a:r>
            <a:endParaRPr lang="en-US" dirty="0"/>
          </a:p>
        </p:txBody>
      </p:sp>
      <p:sp>
        <p:nvSpPr>
          <p:cNvPr id="3" name="Content Placeholder 2"/>
          <p:cNvSpPr>
            <a:spLocks noGrp="1"/>
          </p:cNvSpPr>
          <p:nvPr>
            <p:ph idx="1"/>
          </p:nvPr>
        </p:nvSpPr>
        <p:spPr/>
        <p:txBody>
          <a:bodyPr/>
          <a:lstStyle/>
          <a:p>
            <a:r>
              <a:rPr lang="en-US" dirty="0" smtClean="0"/>
              <a:t>In the </a:t>
            </a:r>
            <a:r>
              <a:rPr lang="en-US" dirty="0" err="1" smtClean="0"/>
              <a:t>Geth</a:t>
            </a:r>
            <a:r>
              <a:rPr lang="en-US" dirty="0" smtClean="0"/>
              <a:t> console, execute the following command</a:t>
            </a:r>
          </a:p>
          <a:p>
            <a:pPr lvl="1"/>
            <a:r>
              <a:rPr lang="en-US" b="1" dirty="0" err="1" smtClean="0"/>
              <a:t>personal.newAccount</a:t>
            </a:r>
            <a:r>
              <a:rPr lang="en-US" b="1" dirty="0" smtClean="0"/>
              <a:t>()</a:t>
            </a:r>
          </a:p>
          <a:p>
            <a:pPr lvl="1"/>
            <a:r>
              <a:rPr lang="en-US" b="1" dirty="0" err="1" smtClean="0"/>
              <a:t>eth.accounts</a:t>
            </a:r>
            <a:endParaRPr lang="en-US" b="1" dirty="0" smtClean="0"/>
          </a:p>
          <a:p>
            <a:pPr lvl="1"/>
            <a:r>
              <a:rPr lang="en-US" b="1" dirty="0" err="1" smtClean="0"/>
              <a:t>miner.start</a:t>
            </a:r>
            <a:r>
              <a:rPr lang="en-US" b="1" dirty="0" smtClean="0"/>
              <a:t>()</a:t>
            </a:r>
          </a:p>
          <a:p>
            <a:pPr lvl="1"/>
            <a:r>
              <a:rPr lang="en-US" b="1" dirty="0" err="1" smtClean="0"/>
              <a:t>miner.stop</a:t>
            </a:r>
            <a:r>
              <a:rPr lang="en-US" b="1" dirty="0" smtClean="0"/>
              <a:t>()</a:t>
            </a:r>
          </a:p>
          <a:p>
            <a:pPr lvl="1"/>
            <a:r>
              <a:rPr lang="en-US" b="1" dirty="0" err="1" smtClean="0"/>
              <a:t>eth.blockNumber</a:t>
            </a:r>
            <a:r>
              <a:rPr lang="en-US" b="1" dirty="0" smtClean="0"/>
              <a:t>()</a:t>
            </a:r>
          </a:p>
          <a:p>
            <a:pPr lvl="1"/>
            <a:r>
              <a:rPr lang="en-US" b="1" dirty="0" err="1" smtClean="0"/>
              <a:t>eth.getBalance</a:t>
            </a:r>
            <a:r>
              <a:rPr lang="en-US" b="1" dirty="0" smtClean="0"/>
              <a:t>:</a:t>
            </a:r>
            <a:r>
              <a:rPr lang="en-US" dirty="0" smtClean="0"/>
              <a:t> (“account number”)</a:t>
            </a:r>
          </a:p>
          <a:p>
            <a:pPr lvl="1"/>
            <a:r>
              <a:rPr lang="en-US" b="1" dirty="0" smtClean="0"/>
              <a:t>exit: </a:t>
            </a:r>
            <a:r>
              <a:rPr lang="en-US" dirty="0" smtClean="0"/>
              <a:t>Exit the </a:t>
            </a:r>
            <a:r>
              <a:rPr lang="en-US" dirty="0" err="1" smtClean="0"/>
              <a:t>geth</a:t>
            </a:r>
            <a:r>
              <a:rPr lang="en-US" dirty="0" smtClean="0"/>
              <a:t> console.</a:t>
            </a:r>
            <a:endParaRPr lang="en-US" dirty="0"/>
          </a:p>
        </p:txBody>
      </p:sp>
      <p:pic>
        <p:nvPicPr>
          <p:cNvPr id="4097" name="Picture 1" descr="C:\Users\opensource\AppData\Local\Microsoft\Windows\INetCache\IE\2CEYGFXA\POSVTIV[1].jpg"/>
          <p:cNvPicPr>
            <a:picLocks noChangeAspect="1" noChangeArrowheads="1"/>
          </p:cNvPicPr>
          <p:nvPr/>
        </p:nvPicPr>
        <p:blipFill>
          <a:blip r:embed="rId2" cstate="print"/>
          <a:srcRect/>
          <a:stretch>
            <a:fillRect/>
          </a:stretch>
        </p:blipFill>
        <p:spPr bwMode="auto">
          <a:xfrm>
            <a:off x="6553200" y="2286000"/>
            <a:ext cx="2143125" cy="2143125"/>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799" y="350838"/>
            <a:ext cx="7042975" cy="1143000"/>
          </a:xfrm>
        </p:spPr>
        <p:txBody>
          <a:bodyPr>
            <a:normAutofit/>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hlinkClick r:id="rId2"/>
              </a:rPr>
              <a:t>https://blockchain.info/</a:t>
            </a:r>
            <a:endParaRPr lang="en-US" dirty="0" smtClean="0"/>
          </a:p>
          <a:p>
            <a:r>
              <a:rPr lang="en-US" dirty="0" smtClean="0">
                <a:hlinkClick r:id="rId3"/>
              </a:rPr>
              <a:t>https://en.wikipedia.org/wiki/Blockchain</a:t>
            </a:r>
            <a:endParaRPr lang="en-US" dirty="0" smtClean="0"/>
          </a:p>
          <a:p>
            <a:r>
              <a:rPr lang="en-US" dirty="0" smtClean="0">
                <a:hlinkClick r:id="rId4"/>
              </a:rPr>
              <a:t>https://hackernoon.com/learn-blockchains-by-building-one-117428612f46</a:t>
            </a:r>
            <a:endParaRPr lang="en-US" dirty="0" smtClean="0"/>
          </a:p>
          <a:p>
            <a:r>
              <a:rPr lang="en-US" dirty="0" smtClean="0">
                <a:hlinkClick r:id="rId5"/>
              </a:rPr>
              <a:t>https://www.forbes.com/sites/bernardmarr/2018/01/10/blockchain-is-changing-our-world-here-are-the-best-practical-examples-of-how-it-is-used-in-2018/2/#600564a257c1</a:t>
            </a:r>
            <a:endParaRPr lang="en-US" dirty="0" smtClean="0"/>
          </a:p>
          <a:p>
            <a:r>
              <a:rPr lang="en-US" dirty="0" smtClean="0">
                <a:hlinkClick r:id="rId6"/>
              </a:rPr>
              <a:t>https://www.edureka.co/blog/blockchain-tutorial/</a:t>
            </a:r>
            <a:endParaRPr lang="en-US" dirty="0" smtClean="0"/>
          </a:p>
          <a:p>
            <a:pPr>
              <a:buNone/>
            </a:pPr>
            <a:endParaRPr lang="en-US" dirty="0"/>
          </a:p>
        </p:txBody>
      </p:sp>
      <p:pic>
        <p:nvPicPr>
          <p:cNvPr id="3073" name="Picture 1" descr="C:\Users\opensource\AppData\Local\Microsoft\Windows\INetCache\IE\V5YQHTKQ\becoming-an-expert-300x300[1].jpg"/>
          <p:cNvPicPr>
            <a:picLocks noChangeAspect="1" noChangeArrowheads="1"/>
          </p:cNvPicPr>
          <p:nvPr/>
        </p:nvPicPr>
        <p:blipFill>
          <a:blip r:embed="rId7" cstate="print"/>
          <a:srcRect/>
          <a:stretch>
            <a:fillRect/>
          </a:stretch>
        </p:blipFill>
        <p:spPr bwMode="auto">
          <a:xfrm>
            <a:off x="6858000" y="0"/>
            <a:ext cx="1981200" cy="1447800"/>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descr="C:\Users\opensource\AppData\Local\Microsoft\Windows\INetCache\IE\V5YQHTKQ\depositphotos_4439888-Question-Marks-Around-Word[1].jpg"/>
          <p:cNvPicPr>
            <a:picLocks noChangeAspect="1" noChangeArrowheads="1"/>
          </p:cNvPicPr>
          <p:nvPr/>
        </p:nvPicPr>
        <p:blipFill>
          <a:blip r:embed="rId2" cstate="print"/>
          <a:srcRect/>
          <a:stretch>
            <a:fillRect/>
          </a:stretch>
        </p:blipFill>
        <p:spPr bwMode="auto">
          <a:xfrm>
            <a:off x="1219200" y="0"/>
            <a:ext cx="3886200" cy="3657599"/>
          </a:xfrm>
          <a:prstGeom prst="rect">
            <a:avLst/>
          </a:prstGeom>
          <a:noFill/>
        </p:spPr>
      </p:pic>
      <p:pic>
        <p:nvPicPr>
          <p:cNvPr id="57347" name="Picture 3" descr="C:\Users\opensource\AppData\Local\Microsoft\Windows\INetCache\IE\L3LI2BY9\question2-300x300[1].jpg"/>
          <p:cNvPicPr>
            <a:picLocks noChangeAspect="1" noChangeArrowheads="1"/>
          </p:cNvPicPr>
          <p:nvPr/>
        </p:nvPicPr>
        <p:blipFill>
          <a:blip r:embed="rId3" cstate="print"/>
          <a:srcRect/>
          <a:stretch>
            <a:fillRect/>
          </a:stretch>
        </p:blipFill>
        <p:spPr bwMode="auto">
          <a:xfrm>
            <a:off x="5562600" y="2514600"/>
            <a:ext cx="2857500" cy="2857500"/>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descr="C:\Users\opensource\AppData\Local\Microsoft\Windows\INetCache\IE\AGW4FAEL\thank-you-comment-014[1].gif"/>
          <p:cNvPicPr>
            <a:picLocks noChangeAspect="1" noChangeArrowheads="1" noCrop="1"/>
          </p:cNvPicPr>
          <p:nvPr/>
        </p:nvPicPr>
        <p:blipFill>
          <a:blip r:embed="rId2" cstate="print"/>
          <a:srcRect/>
          <a:stretch>
            <a:fillRect/>
          </a:stretch>
        </p:blipFill>
        <p:spPr bwMode="auto">
          <a:xfrm>
            <a:off x="2743200" y="2362200"/>
            <a:ext cx="4248150" cy="3352800"/>
          </a:xfrm>
          <a:prstGeom prst="rect">
            <a:avLst/>
          </a:prstGeom>
          <a:noFill/>
        </p:spPr>
      </p:pic>
      <p:pic>
        <p:nvPicPr>
          <p:cNvPr id="58371" name="Picture 3" descr="C:\Users\opensource\AppData\Local\Microsoft\Windows\INetCache\IE\ZA4PIO2B\Thank_You_Wave[1].jpg"/>
          <p:cNvPicPr>
            <a:picLocks noChangeAspect="1" noChangeArrowheads="1"/>
          </p:cNvPicPr>
          <p:nvPr/>
        </p:nvPicPr>
        <p:blipFill>
          <a:blip r:embed="rId3" cstate="print"/>
          <a:srcRect/>
          <a:stretch>
            <a:fillRect/>
          </a:stretch>
        </p:blipFill>
        <p:spPr bwMode="auto">
          <a:xfrm>
            <a:off x="2590800" y="533400"/>
            <a:ext cx="4318000" cy="19050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Blockchain - Blockchain Tutorial -Edureka"/>
          <p:cNvPicPr>
            <a:picLocks noChangeAspect="1" noChangeArrowheads="1" noCrop="1"/>
          </p:cNvPicPr>
          <p:nvPr/>
        </p:nvPicPr>
        <p:blipFill>
          <a:blip r:embed="rId2" cstate="print"/>
          <a:srcRect/>
          <a:stretch>
            <a:fillRect/>
          </a:stretch>
        </p:blipFill>
        <p:spPr bwMode="auto">
          <a:xfrm>
            <a:off x="1828800" y="304800"/>
            <a:ext cx="6981825" cy="2838450"/>
          </a:xfrm>
          <a:prstGeom prst="rect">
            <a:avLst/>
          </a:prstGeom>
          <a:noFill/>
        </p:spPr>
      </p:pic>
      <p:sp>
        <p:nvSpPr>
          <p:cNvPr id="5" name="Rectangle 4"/>
          <p:cNvSpPr/>
          <p:nvPr/>
        </p:nvSpPr>
        <p:spPr>
          <a:xfrm>
            <a:off x="1447800" y="3276600"/>
            <a:ext cx="7467600" cy="2677656"/>
          </a:xfrm>
          <a:prstGeom prst="rect">
            <a:avLst/>
          </a:prstGeom>
        </p:spPr>
        <p:txBody>
          <a:bodyPr wrap="square">
            <a:spAutoFit/>
          </a:bodyPr>
          <a:lstStyle/>
          <a:p>
            <a:r>
              <a:rPr lang="en-US" sz="2400" dirty="0" smtClean="0">
                <a:latin typeface="Times New Roman" pitchFamily="18" charset="0"/>
                <a:cs typeface="Times New Roman" pitchFamily="18" charset="0"/>
              </a:rPr>
              <a:t>A </a:t>
            </a:r>
            <a:r>
              <a:rPr lang="en-US" sz="2400" dirty="0" err="1" smtClean="0">
                <a:latin typeface="Times New Roman" pitchFamily="18" charset="0"/>
                <a:cs typeface="Times New Roman" pitchFamily="18" charset="0"/>
              </a:rPr>
              <a:t>Blockchain</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can be called the spine of the entire crypto-currency system. </a:t>
            </a:r>
            <a:r>
              <a:rPr lang="en-US" sz="2400" dirty="0" smtClean="0">
                <a:latin typeface="Times New Roman" pitchFamily="18" charset="0"/>
                <a:cs typeface="Times New Roman" pitchFamily="18" charset="0"/>
              </a:rPr>
              <a:t>The </a:t>
            </a:r>
            <a:r>
              <a:rPr lang="en-US" sz="2400" dirty="0" err="1" smtClean="0">
                <a:latin typeface="Times New Roman" pitchFamily="18" charset="0"/>
                <a:cs typeface="Times New Roman" pitchFamily="18" charset="0"/>
              </a:rPr>
              <a:t>Blockchain</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technology not only helps with the users perform transactions using crypto-currencies but also ensures the security and anonymity of the users involved. It is a continuously growing list of records called blocks, which are linked and secured using cryptographic </a:t>
            </a:r>
            <a:r>
              <a:rPr lang="en-US" sz="2400" dirty="0" smtClean="0">
                <a:latin typeface="Times New Roman" pitchFamily="18" charset="0"/>
                <a:cs typeface="Times New Roman" pitchFamily="18" charset="0"/>
              </a:rPr>
              <a:t>techniques.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of </a:t>
            </a:r>
            <a:r>
              <a:rPr lang="en-US" dirty="0" err="1" smtClean="0"/>
              <a:t>Bitcoins</a:t>
            </a:r>
            <a:endParaRPr lang="en-US" dirty="0"/>
          </a:p>
        </p:txBody>
      </p:sp>
      <p:pic>
        <p:nvPicPr>
          <p:cNvPr id="46082" name="Picture 2" descr="Related image"/>
          <p:cNvPicPr>
            <a:picLocks noChangeAspect="1" noChangeArrowheads="1"/>
          </p:cNvPicPr>
          <p:nvPr/>
        </p:nvPicPr>
        <p:blipFill>
          <a:blip r:embed="rId2" cstate="print"/>
          <a:srcRect/>
          <a:stretch>
            <a:fillRect/>
          </a:stretch>
        </p:blipFill>
        <p:spPr bwMode="auto">
          <a:xfrm>
            <a:off x="1524000" y="1600200"/>
            <a:ext cx="7086600" cy="43434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435608" y="1981200"/>
            <a:ext cx="7498080" cy="4267200"/>
          </a:xfrm>
        </p:spPr>
        <p:txBody>
          <a:bodyPr>
            <a:normAutofit fontScale="77500" lnSpcReduction="20000"/>
          </a:bodyPr>
          <a:lstStyle/>
          <a:p>
            <a:r>
              <a:rPr lang="en-US" dirty="0" err="1" smtClean="0"/>
              <a:t>Bitcoins</a:t>
            </a:r>
            <a:r>
              <a:rPr lang="en-US" dirty="0" smtClean="0"/>
              <a:t> are a crypto-currency and digital payment system invented by an unknown programmer, or a group of programmers, under the name Satoshi </a:t>
            </a:r>
            <a:r>
              <a:rPr lang="en-US" dirty="0" err="1" smtClean="0"/>
              <a:t>Nakamoto</a:t>
            </a:r>
            <a:r>
              <a:rPr lang="en-US" dirty="0" smtClean="0"/>
              <a:t>. That means they can be used like a usual currency, but don’t physically exist like dollar bills.  They are an online currency which can be used to buy things.  These are similar to “digital cash” that exist as bits on people’s computers. </a:t>
            </a:r>
            <a:r>
              <a:rPr lang="en-US" dirty="0" err="1" smtClean="0"/>
              <a:t>Bitcoins</a:t>
            </a:r>
            <a:r>
              <a:rPr lang="en-US" dirty="0" smtClean="0"/>
              <a:t> exist only in the cloud, like </a:t>
            </a:r>
            <a:r>
              <a:rPr lang="en-US" dirty="0" err="1" smtClean="0"/>
              <a:t>Paypal</a:t>
            </a:r>
            <a:r>
              <a:rPr lang="en-US" dirty="0" smtClean="0"/>
              <a:t>, Citrus or </a:t>
            </a:r>
            <a:r>
              <a:rPr lang="en-US" dirty="0" err="1" smtClean="0"/>
              <a:t>Paytm</a:t>
            </a:r>
            <a:r>
              <a:rPr lang="en-US" dirty="0" smtClean="0"/>
              <a:t>.  Even though they are virtual, rather than physical, they are used like cash when transferred between people through the web.</a:t>
            </a:r>
            <a:endParaRPr lang="en-US" dirty="0"/>
          </a:p>
        </p:txBody>
      </p:sp>
      <p:pic>
        <p:nvPicPr>
          <p:cNvPr id="26626" name="Picture 2" descr="Image result for cryptocurrency"/>
          <p:cNvPicPr>
            <a:picLocks noChangeAspect="1" noChangeArrowheads="1"/>
          </p:cNvPicPr>
          <p:nvPr/>
        </p:nvPicPr>
        <p:blipFill>
          <a:blip r:embed="rId2" cstate="print"/>
          <a:srcRect/>
          <a:stretch>
            <a:fillRect/>
          </a:stretch>
        </p:blipFill>
        <p:spPr bwMode="auto">
          <a:xfrm>
            <a:off x="1524000" y="228600"/>
            <a:ext cx="7315200" cy="1600199"/>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914400"/>
            <a:ext cx="7498080" cy="1371600"/>
          </a:xfrm>
        </p:spPr>
        <p:txBody>
          <a:bodyPr>
            <a:normAutofit fontScale="90000"/>
          </a:bodyPr>
          <a:lstStyle/>
          <a:p>
            <a:r>
              <a:rPr lang="en-US" b="1" dirty="0" smtClean="0"/>
              <a:t>Issues with Current Banking System</a:t>
            </a:r>
            <a:r>
              <a:rPr lang="en-US" dirty="0" smtClean="0"/>
              <a:t/>
            </a:r>
            <a:br>
              <a:rPr lang="en-US" dirty="0" smtClean="0"/>
            </a:br>
            <a:endParaRPr lang="en-US" dirty="0"/>
          </a:p>
        </p:txBody>
      </p:sp>
      <p:pic>
        <p:nvPicPr>
          <p:cNvPr id="25604" name="Picture 4" descr="Related image"/>
          <p:cNvPicPr>
            <a:picLocks noChangeAspect="1" noChangeArrowheads="1"/>
          </p:cNvPicPr>
          <p:nvPr/>
        </p:nvPicPr>
        <p:blipFill>
          <a:blip r:embed="rId3" cstate="print"/>
          <a:srcRect/>
          <a:stretch>
            <a:fillRect/>
          </a:stretch>
        </p:blipFill>
        <p:spPr bwMode="auto">
          <a:xfrm>
            <a:off x="1295400" y="2590800"/>
            <a:ext cx="7315200" cy="32766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57200"/>
            <a:ext cx="7498080" cy="5791200"/>
          </a:xfrm>
        </p:spPr>
        <p:txBody>
          <a:bodyPr/>
          <a:lstStyle/>
          <a:p>
            <a:r>
              <a:rPr lang="en-US" b="1" dirty="0" smtClean="0"/>
              <a:t>High Transaction Fees</a:t>
            </a:r>
            <a:endParaRPr lang="en-US" dirty="0" smtClean="0"/>
          </a:p>
          <a:p>
            <a:pPr>
              <a:buNone/>
            </a:pPr>
            <a:endParaRPr lang="en-US" dirty="0"/>
          </a:p>
        </p:txBody>
      </p:sp>
      <p:pic>
        <p:nvPicPr>
          <p:cNvPr id="39938" name="Picture 2" descr="The issue of Transaction Fees - Blockchain Tutorial - Edureka"/>
          <p:cNvPicPr>
            <a:picLocks noChangeAspect="1" noChangeArrowheads="1"/>
          </p:cNvPicPr>
          <p:nvPr/>
        </p:nvPicPr>
        <p:blipFill>
          <a:blip r:embed="rId2" cstate="print"/>
          <a:srcRect/>
          <a:stretch>
            <a:fillRect/>
          </a:stretch>
        </p:blipFill>
        <p:spPr bwMode="auto">
          <a:xfrm>
            <a:off x="1981200" y="1151658"/>
            <a:ext cx="5105400" cy="1972542"/>
          </a:xfrm>
          <a:prstGeom prst="rect">
            <a:avLst/>
          </a:prstGeom>
          <a:noFill/>
        </p:spPr>
      </p:pic>
      <p:pic>
        <p:nvPicPr>
          <p:cNvPr id="5" name="Picture 4" descr="ppt.PNG"/>
          <p:cNvPicPr>
            <a:picLocks noChangeAspect="1"/>
          </p:cNvPicPr>
          <p:nvPr/>
        </p:nvPicPr>
        <p:blipFill>
          <a:blip r:embed="rId3" cstate="print"/>
          <a:stretch>
            <a:fillRect/>
          </a:stretch>
        </p:blipFill>
        <p:spPr>
          <a:xfrm>
            <a:off x="1600200" y="3429000"/>
            <a:ext cx="5334000" cy="2286000"/>
          </a:xfrm>
          <a:prstGeom prst="rect">
            <a:avLst/>
          </a:prstGeom>
        </p:spPr>
      </p:pic>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498080" cy="6400800"/>
          </a:xfrm>
        </p:spPr>
        <p:txBody>
          <a:bodyPr/>
          <a:lstStyle/>
          <a:p>
            <a:r>
              <a:rPr lang="en-US" b="1" dirty="0" smtClean="0"/>
              <a:t>Net Frauds and Account Hacking</a:t>
            </a:r>
            <a:endParaRPr lang="en-US" dirty="0" smtClean="0"/>
          </a:p>
          <a:p>
            <a:pPr>
              <a:buNone/>
            </a:pPr>
            <a:endParaRPr lang="en-US" dirty="0"/>
          </a:p>
        </p:txBody>
      </p:sp>
      <p:pic>
        <p:nvPicPr>
          <p:cNvPr id="44036" name="Picture 4" descr="Net Frauds - blockchain Tutorial - edureka"/>
          <p:cNvPicPr>
            <a:picLocks noChangeAspect="1" noChangeArrowheads="1"/>
          </p:cNvPicPr>
          <p:nvPr/>
        </p:nvPicPr>
        <p:blipFill>
          <a:blip r:embed="rId2" cstate="print"/>
          <a:srcRect/>
          <a:stretch>
            <a:fillRect/>
          </a:stretch>
        </p:blipFill>
        <p:spPr bwMode="auto">
          <a:xfrm>
            <a:off x="2667000" y="685800"/>
            <a:ext cx="5029200" cy="2828925"/>
          </a:xfrm>
          <a:prstGeom prst="rect">
            <a:avLst/>
          </a:prstGeom>
          <a:noFill/>
        </p:spPr>
      </p:pic>
      <p:pic>
        <p:nvPicPr>
          <p:cNvPr id="6" name="Picture 5" descr="ppt.PNG"/>
          <p:cNvPicPr>
            <a:picLocks noChangeAspect="1"/>
          </p:cNvPicPr>
          <p:nvPr/>
        </p:nvPicPr>
        <p:blipFill>
          <a:blip r:embed="rId3" cstate="print"/>
          <a:stretch>
            <a:fillRect/>
          </a:stretch>
        </p:blipFill>
        <p:spPr>
          <a:xfrm>
            <a:off x="1295400" y="3429000"/>
            <a:ext cx="6705600" cy="289560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184</TotalTime>
  <Words>637</Words>
  <Application>Microsoft Office PowerPoint</Application>
  <PresentationFormat>On-screen Show (4:3)</PresentationFormat>
  <Paragraphs>80</Paragraphs>
  <Slides>35</Slides>
  <Notes>1</Notes>
  <HiddenSlides>0</HiddenSlides>
  <MMClips>1</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Solstice</vt:lpstr>
      <vt:lpstr>Slide 1</vt:lpstr>
      <vt:lpstr>  BLOCK CHAIN </vt:lpstr>
      <vt:lpstr>What is Blockchain and Bitcoin?</vt:lpstr>
      <vt:lpstr>Slide 4</vt:lpstr>
      <vt:lpstr>Concept of Bitcoins</vt:lpstr>
      <vt:lpstr>Slide 6</vt:lpstr>
      <vt:lpstr>Issues with Current Banking System </vt:lpstr>
      <vt:lpstr>Slide 8</vt:lpstr>
      <vt:lpstr>Slide 9</vt:lpstr>
      <vt:lpstr>How does Blockchain solve these issues?  </vt:lpstr>
      <vt:lpstr>Slide 11</vt:lpstr>
      <vt:lpstr>1.Decentralized System</vt:lpstr>
      <vt:lpstr>Slide 13</vt:lpstr>
      <vt:lpstr>2. Public Ledgers</vt:lpstr>
      <vt:lpstr>Slide 15</vt:lpstr>
      <vt:lpstr>3.Verification of Every Individual Transaction</vt:lpstr>
      <vt:lpstr>4. Low or No Transaction Fees</vt:lpstr>
      <vt:lpstr>Slide 18</vt:lpstr>
      <vt:lpstr>Slide 19</vt:lpstr>
      <vt:lpstr>1. SHA256 Hash Function</vt:lpstr>
      <vt:lpstr>2.Public Key Cryptography</vt:lpstr>
      <vt:lpstr>3. Distributed Ledger and P2P Network</vt:lpstr>
      <vt:lpstr>4. Incentives for Validation</vt:lpstr>
      <vt:lpstr>Blockchain Use Cases</vt:lpstr>
      <vt:lpstr>Slide 25</vt:lpstr>
      <vt:lpstr>Slide 26</vt:lpstr>
      <vt:lpstr>Results:</vt:lpstr>
      <vt:lpstr>Blockchain Demo</vt:lpstr>
      <vt:lpstr>1.Cloning Geth Code</vt:lpstr>
      <vt:lpstr>2. Creating Genesis Block</vt:lpstr>
      <vt:lpstr>3. Making Rules for our Blockchain </vt:lpstr>
      <vt:lpstr>4. Validating &amp; Mining Ether</vt:lpstr>
      <vt:lpstr>References</vt:lpstr>
      <vt:lpstr>Slide 34</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BLOCK CHAIN </dc:title>
  <dc:creator>opensource</dc:creator>
  <cp:lastModifiedBy>opensource</cp:lastModifiedBy>
  <cp:revision>35</cp:revision>
  <dcterms:created xsi:type="dcterms:W3CDTF">2018-02-16T08:26:10Z</dcterms:created>
  <dcterms:modified xsi:type="dcterms:W3CDTF">2018-02-21T10:17:24Z</dcterms:modified>
</cp:coreProperties>
</file>