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58" r:id="rId4"/>
    <p:sldId id="263" r:id="rId5"/>
    <p:sldId id="262" r:id="rId6"/>
    <p:sldId id="260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embeddedFontLst>
    <p:embeddedFont>
      <p:font typeface="Tahoma" pitchFamily="34" charset="0"/>
      <p:regular r:id="rId17"/>
      <p:bold r:id="rId18"/>
    </p:embeddedFont>
    <p:embeddedFont>
      <p:font typeface="Verdana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dc47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dc47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11dc4722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11188" y="309563"/>
            <a:ext cx="5903912" cy="1109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11188" y="1196975"/>
            <a:ext cx="5903912" cy="696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sz="2400"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763713" y="-460375"/>
            <a:ext cx="511175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248151" y="2024063"/>
            <a:ext cx="5688012" cy="187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27831" y="227807"/>
            <a:ext cx="5688012" cy="54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11188" y="692150"/>
            <a:ext cx="7416800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1188" y="692150"/>
            <a:ext cx="3632200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395788" y="692150"/>
            <a:ext cx="3632200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1188" y="692150"/>
            <a:ext cx="7416800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560763" y="5634038"/>
            <a:ext cx="5154612" cy="720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38CDB"/>
                </a:solidFill>
                <a:latin typeface="Tahoma"/>
                <a:ea typeface="Tahoma"/>
                <a:cs typeface="Tahoma"/>
                <a:sym typeface="Tahoma"/>
              </a:rPr>
              <a:t>PV System Price Prediction</a:t>
            </a:r>
            <a:endParaRPr sz="2800">
              <a:solidFill>
                <a:srgbClr val="038C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563938" y="6210300"/>
            <a:ext cx="2590800" cy="647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38CDB"/>
              </a:buClr>
              <a:buSzPts val="2400"/>
              <a:buFont typeface="Arial"/>
              <a:buNone/>
            </a:pPr>
            <a:r>
              <a:rPr lang="ru-RU" dirty="0">
                <a:solidFill>
                  <a:srgbClr val="038CDB"/>
                </a:solidFill>
              </a:rPr>
              <a:t>Springboard</a:t>
            </a:r>
            <a:endParaRPr>
              <a:solidFill>
                <a:srgbClr val="038CD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73649" y="2242144"/>
            <a:ext cx="7416900" cy="50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System price</a:t>
            </a:r>
            <a:endParaRPr/>
          </a:p>
        </p:txBody>
      </p:sp>
      <p:pic>
        <p:nvPicPr>
          <p:cNvPr id="6" name="Picture 5" descr="Im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39" y="2754590"/>
            <a:ext cx="5438047" cy="3896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9234" y="2178968"/>
            <a:ext cx="3008313" cy="1162050"/>
          </a:xfrm>
        </p:spPr>
        <p:txBody>
          <a:bodyPr/>
          <a:lstStyle/>
          <a:p>
            <a:pPr algn="l"/>
            <a:r>
              <a:rPr lang="en-IN" b="0" dirty="0" smtClean="0"/>
              <a:t>Model Selection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3503364"/>
            <a:ext cx="3008313" cy="2622799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b="1" dirty="0" smtClean="0"/>
              <a:t>Dummy </a:t>
            </a:r>
            <a:r>
              <a:rPr lang="en-IN" sz="1800" b="1" dirty="0" err="1" smtClean="0"/>
              <a:t>Regressor</a:t>
            </a:r>
            <a:endParaRPr lang="en-IN" sz="1800" b="1" dirty="0" smtClean="0"/>
          </a:p>
          <a:p>
            <a:pPr>
              <a:lnSpc>
                <a:spcPct val="150000"/>
              </a:lnSpc>
            </a:pPr>
            <a:endParaRPr lang="en-IN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b="1" dirty="0" smtClean="0"/>
              <a:t>Linear </a:t>
            </a:r>
            <a:r>
              <a:rPr lang="en-IN" sz="1800" b="1" dirty="0" err="1" smtClean="0"/>
              <a:t>Regressor</a:t>
            </a:r>
            <a:endParaRPr lang="en-IN" sz="1800" b="1" dirty="0" smtClean="0"/>
          </a:p>
          <a:p>
            <a:pPr>
              <a:lnSpc>
                <a:spcPct val="150000"/>
              </a:lnSpc>
            </a:pPr>
            <a:endParaRPr lang="en-IN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b="1" dirty="0" smtClean="0"/>
              <a:t>Random Forest </a:t>
            </a:r>
            <a:r>
              <a:rPr lang="en-IN" sz="1800" b="1" dirty="0" err="1" smtClean="0"/>
              <a:t>Regressor</a:t>
            </a:r>
            <a:endParaRPr lang="en-IN" sz="1800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 descr="Metric evalu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995" y="785701"/>
            <a:ext cx="4954087" cy="4954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908175" y="188913"/>
            <a:ext cx="712787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IN" dirty="0" smtClean="0">
                <a:solidFill>
                  <a:srgbClr val="038CDB"/>
                </a:solidFill>
                <a:latin typeface="Tahoma"/>
                <a:ea typeface="Tahoma"/>
                <a:cs typeface="Tahoma"/>
                <a:sym typeface="Tahoma"/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 Model – Random forest</a:t>
            </a:r>
            <a:endParaRPr lang="en-US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Metric – RMSE</a:t>
            </a:r>
            <a:endParaRPr lang="en-US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Features :</a:t>
            </a: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- Installer Experience</a:t>
            </a: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- Module Efficiency</a:t>
            </a: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- System Size</a:t>
            </a:r>
            <a:endParaRPr lang="en-US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908175" y="188913"/>
            <a:ext cx="712787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IN" dirty="0" smtClean="0">
                <a:solidFill>
                  <a:srgbClr val="038CDB"/>
                </a:solidFill>
                <a:latin typeface="Tahoma"/>
                <a:ea typeface="Tahoma"/>
                <a:cs typeface="Tahoma"/>
                <a:sym typeface="Tahoma"/>
              </a:rPr>
              <a:t>Acknowledgements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Dr. Guy </a:t>
            </a:r>
            <a:r>
              <a:rPr lang="en-IN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Maskall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-Springboard mentor</a:t>
            </a:r>
            <a:endParaRPr lang="en-IN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Galen </a:t>
            </a:r>
            <a:r>
              <a:rPr lang="en-IN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Barbose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Lawrence Berkeley Laboratory</a:t>
            </a:r>
          </a:p>
          <a:p>
            <a:pPr marL="34290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IN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Naim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Darghouth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Lawrence Berkeley Laboratory</a:t>
            </a:r>
          </a:p>
          <a:p>
            <a:pPr marL="34290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Eric O’ </a:t>
            </a:r>
            <a:r>
              <a:rPr lang="en-IN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Shaughnessy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IN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Lawrence Berkeley Laboratory</a:t>
            </a:r>
          </a:p>
          <a:p>
            <a:pPr marL="342900" lvl="0" indent="-406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endParaRPr lang="en-IN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7716" y="3101459"/>
            <a:ext cx="7416800" cy="5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THANK YOU!!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908175" y="188913"/>
            <a:ext cx="712787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IN" dirty="0" smtClean="0">
                <a:solidFill>
                  <a:srgbClr val="038CDB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6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Problem Statement</a:t>
            </a:r>
          </a:p>
          <a:p>
            <a:pPr marL="342900" lvl="0" indent="-406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beneficiaries</a:t>
            </a:r>
          </a:p>
          <a:p>
            <a:pPr marL="342900" lvl="0" indent="-406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Reference Data and Analysis</a:t>
            </a:r>
          </a:p>
          <a:p>
            <a:pPr marL="342900" lvl="0" indent="-406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</a:t>
            </a: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Features and Price </a:t>
            </a: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Drivers</a:t>
            </a:r>
          </a:p>
          <a:p>
            <a:pPr marL="342900" lvl="0" indent="-406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Verdana"/>
              <a:buChar char="●"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ML Model and insights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73649" y="2242144"/>
            <a:ext cx="7416900" cy="50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Problem Statement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23053" y="2886419"/>
            <a:ext cx="7416900" cy="29284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IN" dirty="0" smtClean="0"/>
              <a:t>Increase PV system adoption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IN" dirty="0" smtClean="0"/>
              <a:t>What's driving the costs?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IN" dirty="0" smtClean="0"/>
              <a:t>Can we get a better deal?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917400" y="310738"/>
            <a:ext cx="4680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rgbClr val="038CDB"/>
                </a:solidFill>
                <a:latin typeface="Tahoma"/>
                <a:ea typeface="Tahoma"/>
                <a:cs typeface="Tahoma"/>
                <a:sym typeface="Tahoma"/>
              </a:rPr>
              <a:t>Who might this help?</a:t>
            </a:r>
            <a:endParaRPr sz="2400">
              <a:solidFill>
                <a:srgbClr val="038C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e-ho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97" y="1203108"/>
            <a:ext cx="3493954" cy="2250106"/>
          </a:xfrm>
          <a:prstGeom prst="rect">
            <a:avLst/>
          </a:prstGeom>
        </p:spPr>
      </p:pic>
      <p:pic>
        <p:nvPicPr>
          <p:cNvPr id="6" name="Picture 5" descr="vivnit_sol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27" y="1146397"/>
            <a:ext cx="1508668" cy="1508668"/>
          </a:xfrm>
          <a:prstGeom prst="rect">
            <a:avLst/>
          </a:prstGeom>
        </p:spPr>
      </p:pic>
      <p:pic>
        <p:nvPicPr>
          <p:cNvPr id="8" name="Picture 7" descr="Tesla Energ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28" y="3073706"/>
            <a:ext cx="3928426" cy="1520328"/>
          </a:xfrm>
          <a:prstGeom prst="rect">
            <a:avLst/>
          </a:prstGeom>
        </p:spPr>
      </p:pic>
      <p:pic>
        <p:nvPicPr>
          <p:cNvPr id="9" name="Picture 8" descr="Sunru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157" y="4987484"/>
            <a:ext cx="2047276" cy="4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73649" y="2242144"/>
            <a:ext cx="7416900" cy="50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Data and Analysis Reference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23053" y="2886419"/>
            <a:ext cx="7416900" cy="29284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Berkeley Lab’s annual </a:t>
            </a:r>
            <a:r>
              <a:rPr lang="en-US" i="1" dirty="0" smtClean="0"/>
              <a:t>Tracking the Sun</a:t>
            </a:r>
            <a:r>
              <a:rPr lang="en-US" dirty="0" smtClean="0"/>
              <a:t> </a:t>
            </a:r>
            <a:r>
              <a:rPr lang="en-US" dirty="0" smtClean="0"/>
              <a:t>report</a:t>
            </a:r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Galen </a:t>
            </a:r>
            <a:r>
              <a:rPr lang="en-IN" dirty="0" err="1" smtClean="0"/>
              <a:t>Barbose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err="1" smtClean="0"/>
              <a:t>Naim</a:t>
            </a:r>
            <a:r>
              <a:rPr lang="en-IN" dirty="0" smtClean="0"/>
              <a:t> </a:t>
            </a:r>
            <a:r>
              <a:rPr lang="en-IN" dirty="0" err="1" smtClean="0"/>
              <a:t>Darghouth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Eric O’ </a:t>
            </a:r>
            <a:r>
              <a:rPr lang="en-IN" dirty="0" err="1" smtClean="0"/>
              <a:t>Shaughnessy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39816" y="115888"/>
            <a:ext cx="6116733" cy="508000"/>
          </a:xfrm>
        </p:spPr>
        <p:txBody>
          <a:bodyPr/>
          <a:lstStyle/>
          <a:p>
            <a:pPr algn="l"/>
            <a:r>
              <a:rPr lang="en-IN" b="0" dirty="0" smtClean="0">
                <a:solidFill>
                  <a:srgbClr val="00B0F0"/>
                </a:solidFill>
              </a:rPr>
              <a:t>Key Price Drivers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972018" y="692150"/>
            <a:ext cx="6055969" cy="18747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Installer Experience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Module Efficiency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System Size</a:t>
            </a:r>
            <a:endParaRPr lang="en-US" sz="2400" b="1" dirty="0"/>
          </a:p>
        </p:txBody>
      </p:sp>
      <p:pic>
        <p:nvPicPr>
          <p:cNvPr id="12" name="Picture 11" descr="Random_Forest_Best_Featu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4" y="2800250"/>
            <a:ext cx="8436239" cy="380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72801" y="2308245"/>
            <a:ext cx="7416800" cy="5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Installer Experience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11188" y="4032172"/>
            <a:ext cx="7416800" cy="17717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Positive Regression coefficient</a:t>
            </a:r>
            <a:endParaRPr lang="en-IN" dirty="0" smtClean="0"/>
          </a:p>
          <a:p>
            <a:pPr marL="0" lvl="0" indent="0">
              <a:buFontTx/>
              <a:buChar char="-"/>
            </a:pPr>
            <a:r>
              <a:rPr lang="en-IN" dirty="0" smtClean="0"/>
              <a:t>Size and experience</a:t>
            </a:r>
          </a:p>
          <a:p>
            <a:pPr marL="0" lvl="0" indent="0">
              <a:buFontTx/>
              <a:buChar char="-"/>
            </a:pPr>
            <a:r>
              <a:rPr lang="en-IN" dirty="0" smtClean="0"/>
              <a:t>Premium components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2586" y="3128791"/>
          <a:ext cx="5986518" cy="813182"/>
        </p:xfrm>
        <a:graphic>
          <a:graphicData uri="http://schemas.openxmlformats.org/presentationml/2006/ole">
            <p:oleObj spid="_x0000_s1026" name="Equation" r:id="rId4" imgW="24764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73649" y="2242144"/>
            <a:ext cx="7416900" cy="50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Module Efficiency</a:t>
            </a:r>
            <a:endParaRPr>
              <a:solidFill>
                <a:srgbClr val="00B0F0"/>
              </a:solidFill>
            </a:endParaRPr>
          </a:p>
        </p:txBody>
      </p:sp>
      <p:pic>
        <p:nvPicPr>
          <p:cNvPr id="4" name="Picture 3" descr="Module effficiency tr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82" y="2823939"/>
            <a:ext cx="5277078" cy="3790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73649" y="2242144"/>
            <a:ext cx="7416900" cy="50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B0F0"/>
                </a:solidFill>
              </a:rPr>
              <a:t>System Size</a:t>
            </a:r>
            <a:endParaRPr>
              <a:solidFill>
                <a:srgbClr val="00B0F0"/>
              </a:solidFill>
            </a:endParaRPr>
          </a:p>
        </p:txBody>
      </p:sp>
      <p:pic>
        <p:nvPicPr>
          <p:cNvPr id="5" name="Picture 4" descr="System size tr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87" y="2947297"/>
            <a:ext cx="5131153" cy="3486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150</Words>
  <PresentationFormat>On-screen Show (4:3)</PresentationFormat>
  <Paragraphs>59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Verdana</vt:lpstr>
      <vt:lpstr>template</vt:lpstr>
      <vt:lpstr>Microsoft Equation 3.0</vt:lpstr>
      <vt:lpstr>PV System Price Prediction</vt:lpstr>
      <vt:lpstr>Overview</vt:lpstr>
      <vt:lpstr>Problem Statement</vt:lpstr>
      <vt:lpstr>Who might this help?</vt:lpstr>
      <vt:lpstr>Data and Analysis Reference</vt:lpstr>
      <vt:lpstr>Key Price Drivers</vt:lpstr>
      <vt:lpstr>Installer Experience</vt:lpstr>
      <vt:lpstr>Module Efficiency</vt:lpstr>
      <vt:lpstr>System Size</vt:lpstr>
      <vt:lpstr>System price</vt:lpstr>
      <vt:lpstr>Model Selection</vt:lpstr>
      <vt:lpstr>Conclusions</vt:lpstr>
      <vt:lpstr>Acknowledgements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System Price Prediction</dc:title>
  <cp:lastModifiedBy>Srikrishnan Jagannathan</cp:lastModifiedBy>
  <cp:revision>20</cp:revision>
  <dcterms:modified xsi:type="dcterms:W3CDTF">2022-01-30T01:22:56Z</dcterms:modified>
</cp:coreProperties>
</file>