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0" r:id="rId1"/>
    <p:sldMasterId id="2147483683" r:id="rId2"/>
  </p:sldMasterIdLst>
  <p:handoutMasterIdLst>
    <p:handoutMasterId r:id="rId10"/>
  </p:handoutMasterIdLst>
  <p:sldIdLst>
    <p:sldId id="256" r:id="rId3"/>
    <p:sldId id="257" r:id="rId4"/>
    <p:sldId id="259" r:id="rId5"/>
    <p:sldId id="260" r:id="rId6"/>
    <p:sldId id="258" r:id="rId7"/>
    <p:sldId id="263"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73" userDrawn="1">
          <p15:clr>
            <a:srgbClr val="A4A3A4"/>
          </p15:clr>
        </p15:guide>
        <p15:guide id="2" pos="24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7437"/>
    <a:srgbClr val="A7934B"/>
    <a:srgbClr val="003057"/>
    <a:srgbClr val="262626"/>
    <a:srgbClr val="EEB21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3" autoAdjust="0"/>
    <p:restoredTop sz="96327"/>
  </p:normalViewPr>
  <p:slideViewPr>
    <p:cSldViewPr snapToGrid="0" snapToObjects="1">
      <p:cViewPr varScale="1">
        <p:scale>
          <a:sx n="166" d="100"/>
          <a:sy n="166" d="100"/>
        </p:scale>
        <p:origin x="144" y="282"/>
      </p:cViewPr>
      <p:guideLst>
        <p:guide orient="horz" pos="773"/>
        <p:guide pos="244"/>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97" d="100"/>
          <a:sy n="97" d="100"/>
        </p:scale>
        <p:origin x="3120"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CA6E295-2078-3A4C-9B3B-128821A9744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603100D-CACA-0F41-B537-339726C6A50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77CCEE-F6A5-9F4C-8CE3-50501077053A}" type="datetimeFigureOut">
              <a:rPr lang="en-US" smtClean="0"/>
              <a:t>2/17/2022</a:t>
            </a:fld>
            <a:endParaRPr lang="en-US"/>
          </a:p>
        </p:txBody>
      </p:sp>
      <p:sp>
        <p:nvSpPr>
          <p:cNvPr id="4" name="Footer Placeholder 3">
            <a:extLst>
              <a:ext uri="{FF2B5EF4-FFF2-40B4-BE49-F238E27FC236}">
                <a16:creationId xmlns:a16="http://schemas.microsoft.com/office/drawing/2014/main" id="{1518C585-FF88-2E4D-AADE-9C9529D2F72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20F8045-3A37-824A-8710-57C502BDEF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957D50-C692-A448-91EE-4B0FAD320CD6}" type="slidenum">
              <a:rPr lang="en-US" smtClean="0"/>
              <a:t>‹#›</a:t>
            </a:fld>
            <a:endParaRPr lang="en-US"/>
          </a:p>
        </p:txBody>
      </p:sp>
    </p:spTree>
    <p:extLst>
      <p:ext uri="{BB962C8B-B14F-4D97-AF65-F5344CB8AC3E}">
        <p14:creationId xmlns:p14="http://schemas.microsoft.com/office/powerpoint/2010/main" val="128509397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17EE9D9-49A7-AE42-84D1-352EBEE407C2}"/>
              </a:ext>
            </a:extLst>
          </p:cNvPr>
          <p:cNvSpPr>
            <a:spLocks noGrp="1"/>
          </p:cNvSpPr>
          <p:nvPr>
            <p:ph type="ctrTitle"/>
          </p:nvPr>
        </p:nvSpPr>
        <p:spPr>
          <a:xfrm>
            <a:off x="2955684" y="1149178"/>
            <a:ext cx="6795912" cy="2643890"/>
          </a:xfrm>
          <a:prstGeom prst="rect">
            <a:avLst/>
          </a:prstGeom>
        </p:spPr>
        <p:txBody>
          <a:bodyPr anchor="b" anchorCtr="0">
            <a:normAutofit/>
          </a:bodyPr>
          <a:lstStyle>
            <a:lvl1pPr algn="l">
              <a:lnSpc>
                <a:spcPts val="4800"/>
              </a:lnSpc>
              <a:defRPr sz="4200" b="1" i="0" cap="none" spc="0" baseline="0">
                <a:solidFill>
                  <a:srgbClr val="003057"/>
                </a:solidFill>
                <a:latin typeface="Roboto" panose="02000000000000000000" pitchFamily="2" charset="0"/>
                <a:ea typeface="Roboto" panose="02000000000000000000" pitchFamily="2" charset="0"/>
                <a:cs typeface="Roboto" panose="02000000000000000000" pitchFamily="2" charset="0"/>
              </a:defRPr>
            </a:lvl1pPr>
          </a:lstStyle>
          <a:p>
            <a:r>
              <a:rPr lang="en-US"/>
              <a:t>Click to edit Master title style</a:t>
            </a:r>
            <a:endParaRPr lang="en-US" dirty="0"/>
          </a:p>
        </p:txBody>
      </p:sp>
      <p:sp>
        <p:nvSpPr>
          <p:cNvPr id="3" name="Subtitle 2"/>
          <p:cNvSpPr>
            <a:spLocks noGrp="1"/>
          </p:cNvSpPr>
          <p:nvPr>
            <p:ph type="subTitle" idx="1"/>
          </p:nvPr>
        </p:nvSpPr>
        <p:spPr>
          <a:xfrm>
            <a:off x="2955682" y="3793068"/>
            <a:ext cx="6795913" cy="1684868"/>
          </a:xfrm>
          <a:prstGeom prst="rect">
            <a:avLst/>
          </a:prstGeom>
        </p:spPr>
        <p:txBody>
          <a:bodyPr>
            <a:noAutofit/>
          </a:bodyPr>
          <a:lstStyle>
            <a:lvl1pPr marL="0" indent="0" algn="l">
              <a:lnSpc>
                <a:spcPts val="3600"/>
              </a:lnSpc>
              <a:buNone/>
              <a:defRPr sz="1800" b="0" cap="none" spc="0" baseline="0">
                <a:solidFill>
                  <a:srgbClr val="857437"/>
                </a:solidFill>
                <a:latin typeface="Roboto" panose="02000000000000000000" pitchFamily="2" charset="0"/>
                <a:ea typeface="Roboto" panose="02000000000000000000" pitchFamily="2" charset="0"/>
                <a:cs typeface="Roboto" panose="02000000000000000000" pitchFamily="2"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027251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DA8079-4F60-D34B-96A4-C32E3C6A4A6C}"/>
              </a:ext>
            </a:extLst>
          </p:cNvPr>
          <p:cNvSpPr>
            <a:spLocks noGrp="1"/>
          </p:cNvSpPr>
          <p:nvPr>
            <p:ph type="title" orient="vert"/>
          </p:nvPr>
        </p:nvSpPr>
        <p:spPr>
          <a:xfrm>
            <a:off x="9182101"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0213FC5-8FDB-D640-8F18-46D09DD7FDA5}"/>
              </a:ext>
            </a:extLst>
          </p:cNvPr>
          <p:cNvSpPr>
            <a:spLocks noGrp="1"/>
          </p:cNvSpPr>
          <p:nvPr>
            <p:ph type="body" orient="vert" idx="1"/>
          </p:nvPr>
        </p:nvSpPr>
        <p:spPr>
          <a:xfrm>
            <a:off x="381001" y="365125"/>
            <a:ext cx="8801100" cy="5811838"/>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89F9D1-30A5-3C44-9E01-F570121CC3F9}"/>
              </a:ext>
            </a:extLst>
          </p:cNvPr>
          <p:cNvSpPr>
            <a:spLocks noGrp="1"/>
          </p:cNvSpPr>
          <p:nvPr>
            <p:ph type="dt" sz="half" idx="10"/>
          </p:nvPr>
        </p:nvSpPr>
        <p:spPr/>
        <p:txBody>
          <a:bodyPr/>
          <a:lstStyle/>
          <a:p>
            <a:fld id="{016554A5-B4DD-7045-B047-B7DA6D1E70A4}" type="datetimeFigureOut">
              <a:rPr lang="en-US" smtClean="0"/>
              <a:t>2/17/2022</a:t>
            </a:fld>
            <a:endParaRPr lang="en-US"/>
          </a:p>
        </p:txBody>
      </p:sp>
      <p:sp>
        <p:nvSpPr>
          <p:cNvPr id="5" name="Footer Placeholder 4">
            <a:extLst>
              <a:ext uri="{FF2B5EF4-FFF2-40B4-BE49-F238E27FC236}">
                <a16:creationId xmlns:a16="http://schemas.microsoft.com/office/drawing/2014/main" id="{F4AC5DF8-E50D-1745-97C5-A23C0E511C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2D20E1-9670-8A49-9442-60CC23074B66}"/>
              </a:ext>
            </a:extLst>
          </p:cNvPr>
          <p:cNvSpPr>
            <a:spLocks noGrp="1"/>
          </p:cNvSpPr>
          <p:nvPr>
            <p:ph type="sldNum" sz="quarter" idx="12"/>
          </p:nvPr>
        </p:nvSpPr>
        <p:spPr/>
        <p:txBody>
          <a:bodyPr/>
          <a:lstStyle/>
          <a:p>
            <a:fld id="{AE678206-0642-9F48-9727-6B519CB285FA}" type="slidenum">
              <a:rPr lang="en-US" smtClean="0"/>
              <a:t>‹#›</a:t>
            </a:fld>
            <a:endParaRPr lang="en-US"/>
          </a:p>
        </p:txBody>
      </p:sp>
    </p:spTree>
    <p:extLst>
      <p:ext uri="{BB962C8B-B14F-4D97-AF65-F5344CB8AC3E}">
        <p14:creationId xmlns:p14="http://schemas.microsoft.com/office/powerpoint/2010/main" val="199861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BFBEFA-1B24-BD40-967B-224093822B35}"/>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C128C1E-32D8-CF48-A92C-E6AC112D0D06}"/>
              </a:ext>
            </a:extLst>
          </p:cNvPr>
          <p:cNvSpPr>
            <a:spLocks noGrp="1"/>
          </p:cNvSpPr>
          <p:nvPr>
            <p:ph type="dt" sz="half" idx="10"/>
          </p:nvPr>
        </p:nvSpPr>
        <p:spPr/>
        <p:txBody>
          <a:bodyPr/>
          <a:lstStyle/>
          <a:p>
            <a:fld id="{016554A5-B4DD-7045-B047-B7DA6D1E70A4}" type="datetimeFigureOut">
              <a:rPr lang="en-US" smtClean="0"/>
              <a:t>2/17/2022</a:t>
            </a:fld>
            <a:endParaRPr lang="en-US"/>
          </a:p>
        </p:txBody>
      </p:sp>
      <p:sp>
        <p:nvSpPr>
          <p:cNvPr id="5" name="Footer Placeholder 4">
            <a:extLst>
              <a:ext uri="{FF2B5EF4-FFF2-40B4-BE49-F238E27FC236}">
                <a16:creationId xmlns:a16="http://schemas.microsoft.com/office/drawing/2014/main" id="{3B7E5600-2DCC-EB44-9203-121C72C9B7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2FBA1A-F7CC-514B-BEB5-104BA2E09E1E}"/>
              </a:ext>
            </a:extLst>
          </p:cNvPr>
          <p:cNvSpPr>
            <a:spLocks noGrp="1"/>
          </p:cNvSpPr>
          <p:nvPr>
            <p:ph type="sldNum" sz="quarter" idx="12"/>
          </p:nvPr>
        </p:nvSpPr>
        <p:spPr/>
        <p:txBody>
          <a:bodyPr/>
          <a:lstStyle/>
          <a:p>
            <a:fld id="{AE678206-0642-9F48-9727-6B519CB285FA}" type="slidenum">
              <a:rPr lang="en-US" smtClean="0"/>
              <a:t>‹#›</a:t>
            </a:fld>
            <a:endParaRPr lang="en-US"/>
          </a:p>
        </p:txBody>
      </p:sp>
      <p:sp>
        <p:nvSpPr>
          <p:cNvPr id="7" name="Title Placeholder 1">
            <a:extLst>
              <a:ext uri="{FF2B5EF4-FFF2-40B4-BE49-F238E27FC236}">
                <a16:creationId xmlns:a16="http://schemas.microsoft.com/office/drawing/2014/main" id="{D1CD0E1A-EFF5-9943-8AA6-521A2B23E647}"/>
              </a:ext>
            </a:extLst>
          </p:cNvPr>
          <p:cNvSpPr>
            <a:spLocks noGrp="1"/>
          </p:cNvSpPr>
          <p:nvPr>
            <p:ph type="title"/>
          </p:nvPr>
        </p:nvSpPr>
        <p:spPr>
          <a:xfrm>
            <a:off x="381000" y="200722"/>
            <a:ext cx="11430000" cy="1014761"/>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571505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768D-628B-BB40-BEE5-32E27182F2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DA323E-BF1A-8C44-9650-0F8A4E12DCC0}"/>
              </a:ext>
            </a:extLst>
          </p:cNvPr>
          <p:cNvSpPr>
            <a:spLocks noGrp="1"/>
          </p:cNvSpPr>
          <p:nvPr>
            <p:ph sz="half" idx="1"/>
          </p:nvPr>
        </p:nvSpPr>
        <p:spPr>
          <a:xfrm>
            <a:off x="379048" y="1215483"/>
            <a:ext cx="5615353" cy="422565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71EEF26-478D-684B-BFF1-D8FD9BE7D5F9}"/>
              </a:ext>
            </a:extLst>
          </p:cNvPr>
          <p:cNvSpPr>
            <a:spLocks noGrp="1"/>
          </p:cNvSpPr>
          <p:nvPr>
            <p:ph sz="half" idx="2"/>
          </p:nvPr>
        </p:nvSpPr>
        <p:spPr>
          <a:xfrm>
            <a:off x="6197600" y="1215483"/>
            <a:ext cx="5613400" cy="422565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5ABF72E-E074-E741-8514-3417AC9D80AB}"/>
              </a:ext>
            </a:extLst>
          </p:cNvPr>
          <p:cNvSpPr>
            <a:spLocks noGrp="1"/>
          </p:cNvSpPr>
          <p:nvPr>
            <p:ph type="dt" sz="half" idx="10"/>
          </p:nvPr>
        </p:nvSpPr>
        <p:spPr/>
        <p:txBody>
          <a:bodyPr/>
          <a:lstStyle/>
          <a:p>
            <a:fld id="{016554A5-B4DD-7045-B047-B7DA6D1E70A4}" type="datetimeFigureOut">
              <a:rPr lang="en-US" smtClean="0"/>
              <a:t>2/17/2022</a:t>
            </a:fld>
            <a:endParaRPr lang="en-US"/>
          </a:p>
        </p:txBody>
      </p:sp>
      <p:sp>
        <p:nvSpPr>
          <p:cNvPr id="6" name="Footer Placeholder 5">
            <a:extLst>
              <a:ext uri="{FF2B5EF4-FFF2-40B4-BE49-F238E27FC236}">
                <a16:creationId xmlns:a16="http://schemas.microsoft.com/office/drawing/2014/main" id="{23752637-104D-064E-9B91-0BC72B6E10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44C3EF-E136-164D-954C-112EADD99ADD}"/>
              </a:ext>
            </a:extLst>
          </p:cNvPr>
          <p:cNvSpPr>
            <a:spLocks noGrp="1"/>
          </p:cNvSpPr>
          <p:nvPr>
            <p:ph type="sldNum" sz="quarter" idx="12"/>
          </p:nvPr>
        </p:nvSpPr>
        <p:spPr/>
        <p:txBody>
          <a:bodyPr/>
          <a:lstStyle/>
          <a:p>
            <a:fld id="{AE678206-0642-9F48-9727-6B519CB285FA}" type="slidenum">
              <a:rPr lang="en-US" smtClean="0"/>
              <a:t>‹#›</a:t>
            </a:fld>
            <a:endParaRPr lang="en-US"/>
          </a:p>
        </p:txBody>
      </p:sp>
    </p:spTree>
    <p:extLst>
      <p:ext uri="{BB962C8B-B14F-4D97-AF65-F5344CB8AC3E}">
        <p14:creationId xmlns:p14="http://schemas.microsoft.com/office/powerpoint/2010/main" val="661298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E310077-12D2-2D4D-8F51-D9CB6B044F9B}"/>
              </a:ext>
            </a:extLst>
          </p:cNvPr>
          <p:cNvSpPr>
            <a:spLocks noGrp="1"/>
          </p:cNvSpPr>
          <p:nvPr>
            <p:ph type="body" idx="1"/>
          </p:nvPr>
        </p:nvSpPr>
        <p:spPr>
          <a:xfrm>
            <a:off x="381001" y="1235113"/>
            <a:ext cx="561763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E0DF7D1-4D77-4C46-B579-F5861C7459AC}"/>
              </a:ext>
            </a:extLst>
          </p:cNvPr>
          <p:cNvSpPr>
            <a:spLocks noGrp="1"/>
          </p:cNvSpPr>
          <p:nvPr>
            <p:ph sz="half" idx="2"/>
          </p:nvPr>
        </p:nvSpPr>
        <p:spPr>
          <a:xfrm>
            <a:off x="381001" y="2078658"/>
            <a:ext cx="5617633" cy="336247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A19A1FD-16BD-7B41-8D0F-269780D1BBDC}"/>
              </a:ext>
            </a:extLst>
          </p:cNvPr>
          <p:cNvSpPr>
            <a:spLocks noGrp="1"/>
          </p:cNvSpPr>
          <p:nvPr>
            <p:ph type="body" sz="quarter" idx="3"/>
          </p:nvPr>
        </p:nvSpPr>
        <p:spPr>
          <a:xfrm>
            <a:off x="6172200" y="1235113"/>
            <a:ext cx="56388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FBAF2E0-F5E8-3946-89DE-62BFD441B2F1}"/>
              </a:ext>
            </a:extLst>
          </p:cNvPr>
          <p:cNvSpPr>
            <a:spLocks noGrp="1"/>
          </p:cNvSpPr>
          <p:nvPr>
            <p:ph sz="quarter" idx="4"/>
          </p:nvPr>
        </p:nvSpPr>
        <p:spPr>
          <a:xfrm>
            <a:off x="6172200" y="2078658"/>
            <a:ext cx="5638800" cy="336247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F5BD322-BC93-4244-92C5-7651A7979906}"/>
              </a:ext>
            </a:extLst>
          </p:cNvPr>
          <p:cNvSpPr>
            <a:spLocks noGrp="1"/>
          </p:cNvSpPr>
          <p:nvPr>
            <p:ph type="dt" sz="half" idx="10"/>
          </p:nvPr>
        </p:nvSpPr>
        <p:spPr/>
        <p:txBody>
          <a:bodyPr/>
          <a:lstStyle/>
          <a:p>
            <a:fld id="{016554A5-B4DD-7045-B047-B7DA6D1E70A4}" type="datetimeFigureOut">
              <a:rPr lang="en-US" smtClean="0"/>
              <a:t>2/17/2022</a:t>
            </a:fld>
            <a:endParaRPr lang="en-US"/>
          </a:p>
        </p:txBody>
      </p:sp>
      <p:sp>
        <p:nvSpPr>
          <p:cNvPr id="8" name="Footer Placeholder 7">
            <a:extLst>
              <a:ext uri="{FF2B5EF4-FFF2-40B4-BE49-F238E27FC236}">
                <a16:creationId xmlns:a16="http://schemas.microsoft.com/office/drawing/2014/main" id="{9DE79E3B-E843-6343-9ECC-916F6A2E3E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3D151B-D611-8446-9323-A31F43088641}"/>
              </a:ext>
            </a:extLst>
          </p:cNvPr>
          <p:cNvSpPr>
            <a:spLocks noGrp="1"/>
          </p:cNvSpPr>
          <p:nvPr>
            <p:ph type="sldNum" sz="quarter" idx="12"/>
          </p:nvPr>
        </p:nvSpPr>
        <p:spPr/>
        <p:txBody>
          <a:bodyPr/>
          <a:lstStyle/>
          <a:p>
            <a:fld id="{AE678206-0642-9F48-9727-6B519CB285FA}" type="slidenum">
              <a:rPr lang="en-US" smtClean="0"/>
              <a:t>‹#›</a:t>
            </a:fld>
            <a:endParaRPr lang="en-US"/>
          </a:p>
        </p:txBody>
      </p:sp>
      <p:sp>
        <p:nvSpPr>
          <p:cNvPr id="10" name="Title Placeholder 1">
            <a:extLst>
              <a:ext uri="{FF2B5EF4-FFF2-40B4-BE49-F238E27FC236}">
                <a16:creationId xmlns:a16="http://schemas.microsoft.com/office/drawing/2014/main" id="{419FCA3D-219A-9547-A7A7-4EB9BE7DD721}"/>
              </a:ext>
            </a:extLst>
          </p:cNvPr>
          <p:cNvSpPr>
            <a:spLocks noGrp="1"/>
          </p:cNvSpPr>
          <p:nvPr>
            <p:ph type="title"/>
          </p:nvPr>
        </p:nvSpPr>
        <p:spPr>
          <a:xfrm>
            <a:off x="381000" y="200722"/>
            <a:ext cx="11430000" cy="1014761"/>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1204609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B5170-396F-CE4F-A0AB-300CE9708E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A6F2CA-2DD1-AF41-91EF-4D055700CA01}"/>
              </a:ext>
            </a:extLst>
          </p:cNvPr>
          <p:cNvSpPr>
            <a:spLocks noGrp="1"/>
          </p:cNvSpPr>
          <p:nvPr>
            <p:ph type="dt" sz="half" idx="10"/>
          </p:nvPr>
        </p:nvSpPr>
        <p:spPr/>
        <p:txBody>
          <a:bodyPr/>
          <a:lstStyle/>
          <a:p>
            <a:fld id="{016554A5-B4DD-7045-B047-B7DA6D1E70A4}" type="datetimeFigureOut">
              <a:rPr lang="en-US" smtClean="0"/>
              <a:t>2/17/2022</a:t>
            </a:fld>
            <a:endParaRPr lang="en-US"/>
          </a:p>
        </p:txBody>
      </p:sp>
      <p:sp>
        <p:nvSpPr>
          <p:cNvPr id="4" name="Footer Placeholder 3">
            <a:extLst>
              <a:ext uri="{FF2B5EF4-FFF2-40B4-BE49-F238E27FC236}">
                <a16:creationId xmlns:a16="http://schemas.microsoft.com/office/drawing/2014/main" id="{07635E81-A1AE-8442-89DE-148AC4FCDA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7583BD-E195-8D45-B88C-3F15BB700766}"/>
              </a:ext>
            </a:extLst>
          </p:cNvPr>
          <p:cNvSpPr>
            <a:spLocks noGrp="1"/>
          </p:cNvSpPr>
          <p:nvPr>
            <p:ph type="sldNum" sz="quarter" idx="12"/>
          </p:nvPr>
        </p:nvSpPr>
        <p:spPr/>
        <p:txBody>
          <a:bodyPr/>
          <a:lstStyle/>
          <a:p>
            <a:fld id="{AE678206-0642-9F48-9727-6B519CB285FA}" type="slidenum">
              <a:rPr lang="en-US" smtClean="0"/>
              <a:t>‹#›</a:t>
            </a:fld>
            <a:endParaRPr lang="en-US"/>
          </a:p>
        </p:txBody>
      </p:sp>
    </p:spTree>
    <p:extLst>
      <p:ext uri="{BB962C8B-B14F-4D97-AF65-F5344CB8AC3E}">
        <p14:creationId xmlns:p14="http://schemas.microsoft.com/office/powerpoint/2010/main" val="1420620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7AE419-AE08-F348-87A6-E9445B339E62}"/>
              </a:ext>
            </a:extLst>
          </p:cNvPr>
          <p:cNvSpPr>
            <a:spLocks noGrp="1"/>
          </p:cNvSpPr>
          <p:nvPr>
            <p:ph type="dt" sz="half" idx="10"/>
          </p:nvPr>
        </p:nvSpPr>
        <p:spPr/>
        <p:txBody>
          <a:bodyPr/>
          <a:lstStyle/>
          <a:p>
            <a:fld id="{016554A5-B4DD-7045-B047-B7DA6D1E70A4}" type="datetimeFigureOut">
              <a:rPr lang="en-US" smtClean="0"/>
              <a:t>2/17/2022</a:t>
            </a:fld>
            <a:endParaRPr lang="en-US"/>
          </a:p>
        </p:txBody>
      </p:sp>
      <p:sp>
        <p:nvSpPr>
          <p:cNvPr id="3" name="Footer Placeholder 2">
            <a:extLst>
              <a:ext uri="{FF2B5EF4-FFF2-40B4-BE49-F238E27FC236}">
                <a16:creationId xmlns:a16="http://schemas.microsoft.com/office/drawing/2014/main" id="{C4F02ABE-49F8-8E43-8B96-1F432917E9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30AFCF-7504-9244-8529-F384A6BDB3AB}"/>
              </a:ext>
            </a:extLst>
          </p:cNvPr>
          <p:cNvSpPr>
            <a:spLocks noGrp="1"/>
          </p:cNvSpPr>
          <p:nvPr>
            <p:ph type="sldNum" sz="quarter" idx="12"/>
          </p:nvPr>
        </p:nvSpPr>
        <p:spPr/>
        <p:txBody>
          <a:bodyPr/>
          <a:lstStyle/>
          <a:p>
            <a:fld id="{AE678206-0642-9F48-9727-6B519CB285FA}" type="slidenum">
              <a:rPr lang="en-US" smtClean="0"/>
              <a:t>‹#›</a:t>
            </a:fld>
            <a:endParaRPr lang="en-US"/>
          </a:p>
        </p:txBody>
      </p:sp>
    </p:spTree>
    <p:extLst>
      <p:ext uri="{BB962C8B-B14F-4D97-AF65-F5344CB8AC3E}">
        <p14:creationId xmlns:p14="http://schemas.microsoft.com/office/powerpoint/2010/main" val="2390501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EC417-39B3-8947-8902-0153B5002093}"/>
              </a:ext>
            </a:extLst>
          </p:cNvPr>
          <p:cNvSpPr>
            <a:spLocks noGrp="1"/>
          </p:cNvSpPr>
          <p:nvPr>
            <p:ph type="title"/>
          </p:nvPr>
        </p:nvSpPr>
        <p:spPr>
          <a:xfrm>
            <a:off x="381001" y="457200"/>
            <a:ext cx="393276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790FAD0-D969-274E-8AC0-FC5A894FB3FE}"/>
              </a:ext>
            </a:extLst>
          </p:cNvPr>
          <p:cNvSpPr>
            <a:spLocks noGrp="1"/>
          </p:cNvSpPr>
          <p:nvPr>
            <p:ph idx="1"/>
          </p:nvPr>
        </p:nvSpPr>
        <p:spPr>
          <a:xfrm>
            <a:off x="4313768" y="457201"/>
            <a:ext cx="7497233"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05FBC2C-9388-6049-AEF3-C1606676A7E6}"/>
              </a:ext>
            </a:extLst>
          </p:cNvPr>
          <p:cNvSpPr>
            <a:spLocks noGrp="1"/>
          </p:cNvSpPr>
          <p:nvPr>
            <p:ph type="body" sz="half" idx="2"/>
          </p:nvPr>
        </p:nvSpPr>
        <p:spPr>
          <a:xfrm>
            <a:off x="381001" y="2274849"/>
            <a:ext cx="3932767" cy="359413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0AEA470E-5CA9-A545-B98E-1EFAA05E8BF1}"/>
              </a:ext>
            </a:extLst>
          </p:cNvPr>
          <p:cNvSpPr>
            <a:spLocks noGrp="1"/>
          </p:cNvSpPr>
          <p:nvPr>
            <p:ph type="dt" sz="half" idx="10"/>
          </p:nvPr>
        </p:nvSpPr>
        <p:spPr/>
        <p:txBody>
          <a:bodyPr/>
          <a:lstStyle/>
          <a:p>
            <a:fld id="{016554A5-B4DD-7045-B047-B7DA6D1E70A4}" type="datetimeFigureOut">
              <a:rPr lang="en-US" smtClean="0"/>
              <a:t>2/17/2022</a:t>
            </a:fld>
            <a:endParaRPr lang="en-US"/>
          </a:p>
        </p:txBody>
      </p:sp>
      <p:sp>
        <p:nvSpPr>
          <p:cNvPr id="6" name="Footer Placeholder 5">
            <a:extLst>
              <a:ext uri="{FF2B5EF4-FFF2-40B4-BE49-F238E27FC236}">
                <a16:creationId xmlns:a16="http://schemas.microsoft.com/office/drawing/2014/main" id="{E99ABCA5-3B76-9E47-892E-A475FC83C7B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8F5A757-8D62-3444-9BDB-1CB584B73545}"/>
              </a:ext>
            </a:extLst>
          </p:cNvPr>
          <p:cNvSpPr>
            <a:spLocks noGrp="1"/>
          </p:cNvSpPr>
          <p:nvPr>
            <p:ph type="sldNum" sz="quarter" idx="12"/>
          </p:nvPr>
        </p:nvSpPr>
        <p:spPr/>
        <p:txBody>
          <a:bodyPr/>
          <a:lstStyle/>
          <a:p>
            <a:fld id="{AE678206-0642-9F48-9727-6B519CB285FA}" type="slidenum">
              <a:rPr lang="en-US" smtClean="0"/>
              <a:t>‹#›</a:t>
            </a:fld>
            <a:endParaRPr lang="en-US"/>
          </a:p>
        </p:txBody>
      </p:sp>
    </p:spTree>
    <p:extLst>
      <p:ext uri="{BB962C8B-B14F-4D97-AF65-F5344CB8AC3E}">
        <p14:creationId xmlns:p14="http://schemas.microsoft.com/office/powerpoint/2010/main" val="4003491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8E57A-36CB-814D-B1A5-9012A244B555}"/>
              </a:ext>
            </a:extLst>
          </p:cNvPr>
          <p:cNvSpPr>
            <a:spLocks noGrp="1"/>
          </p:cNvSpPr>
          <p:nvPr>
            <p:ph type="title"/>
          </p:nvPr>
        </p:nvSpPr>
        <p:spPr>
          <a:xfrm>
            <a:off x="381001" y="457200"/>
            <a:ext cx="393276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5D3259A3-587A-6D4A-AEF8-E4225996F750}"/>
              </a:ext>
            </a:extLst>
          </p:cNvPr>
          <p:cNvSpPr>
            <a:spLocks noGrp="1"/>
          </p:cNvSpPr>
          <p:nvPr>
            <p:ph type="pic" idx="1"/>
          </p:nvPr>
        </p:nvSpPr>
        <p:spPr>
          <a:xfrm>
            <a:off x="4313768" y="457201"/>
            <a:ext cx="7497233" cy="49839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4AC1918-55BE-A644-8FDC-9E18F9A994B4}"/>
              </a:ext>
            </a:extLst>
          </p:cNvPr>
          <p:cNvSpPr>
            <a:spLocks noGrp="1"/>
          </p:cNvSpPr>
          <p:nvPr>
            <p:ph type="body" sz="half" idx="2"/>
          </p:nvPr>
        </p:nvSpPr>
        <p:spPr>
          <a:xfrm>
            <a:off x="381001" y="2274850"/>
            <a:ext cx="3932767" cy="31662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9B9DD8F2-DDA7-354F-9FEA-A07E773A64F1}"/>
              </a:ext>
            </a:extLst>
          </p:cNvPr>
          <p:cNvSpPr>
            <a:spLocks noGrp="1"/>
          </p:cNvSpPr>
          <p:nvPr>
            <p:ph type="dt" sz="half" idx="10"/>
          </p:nvPr>
        </p:nvSpPr>
        <p:spPr/>
        <p:txBody>
          <a:bodyPr/>
          <a:lstStyle/>
          <a:p>
            <a:fld id="{016554A5-B4DD-7045-B047-B7DA6D1E70A4}" type="datetimeFigureOut">
              <a:rPr lang="en-US" smtClean="0"/>
              <a:t>2/17/2022</a:t>
            </a:fld>
            <a:endParaRPr lang="en-US"/>
          </a:p>
        </p:txBody>
      </p:sp>
      <p:sp>
        <p:nvSpPr>
          <p:cNvPr id="6" name="Footer Placeholder 5">
            <a:extLst>
              <a:ext uri="{FF2B5EF4-FFF2-40B4-BE49-F238E27FC236}">
                <a16:creationId xmlns:a16="http://schemas.microsoft.com/office/drawing/2014/main" id="{57F10CDF-1139-2249-8F5E-3E7043CC18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3F2438-4A98-5A4C-9057-FC3F0CBCD520}"/>
              </a:ext>
            </a:extLst>
          </p:cNvPr>
          <p:cNvSpPr>
            <a:spLocks noGrp="1"/>
          </p:cNvSpPr>
          <p:nvPr>
            <p:ph type="sldNum" sz="quarter" idx="12"/>
          </p:nvPr>
        </p:nvSpPr>
        <p:spPr/>
        <p:txBody>
          <a:bodyPr/>
          <a:lstStyle/>
          <a:p>
            <a:fld id="{AE678206-0642-9F48-9727-6B519CB285FA}" type="slidenum">
              <a:rPr lang="en-US" smtClean="0"/>
              <a:t>‹#›</a:t>
            </a:fld>
            <a:endParaRPr lang="en-US"/>
          </a:p>
        </p:txBody>
      </p:sp>
    </p:spTree>
    <p:extLst>
      <p:ext uri="{BB962C8B-B14F-4D97-AF65-F5344CB8AC3E}">
        <p14:creationId xmlns:p14="http://schemas.microsoft.com/office/powerpoint/2010/main" val="1077450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886C1-1209-CD40-86E4-C72B7974BE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157BF9-8D1A-FD41-A037-BF729754D18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A231DA-AB5C-C240-9332-9CC3D46A81BD}"/>
              </a:ext>
            </a:extLst>
          </p:cNvPr>
          <p:cNvSpPr>
            <a:spLocks noGrp="1"/>
          </p:cNvSpPr>
          <p:nvPr>
            <p:ph type="dt" sz="half" idx="10"/>
          </p:nvPr>
        </p:nvSpPr>
        <p:spPr/>
        <p:txBody>
          <a:bodyPr/>
          <a:lstStyle/>
          <a:p>
            <a:fld id="{016554A5-B4DD-7045-B047-B7DA6D1E70A4}" type="datetimeFigureOut">
              <a:rPr lang="en-US" smtClean="0"/>
              <a:t>2/17/2022</a:t>
            </a:fld>
            <a:endParaRPr lang="en-US"/>
          </a:p>
        </p:txBody>
      </p:sp>
      <p:sp>
        <p:nvSpPr>
          <p:cNvPr id="5" name="Footer Placeholder 4">
            <a:extLst>
              <a:ext uri="{FF2B5EF4-FFF2-40B4-BE49-F238E27FC236}">
                <a16:creationId xmlns:a16="http://schemas.microsoft.com/office/drawing/2014/main" id="{3067AB74-A3C5-CF45-A5A3-124A94D150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F83F40-6572-9341-AE1A-0342450A98AB}"/>
              </a:ext>
            </a:extLst>
          </p:cNvPr>
          <p:cNvSpPr>
            <a:spLocks noGrp="1"/>
          </p:cNvSpPr>
          <p:nvPr>
            <p:ph type="sldNum" sz="quarter" idx="12"/>
          </p:nvPr>
        </p:nvSpPr>
        <p:spPr/>
        <p:txBody>
          <a:bodyPr/>
          <a:lstStyle/>
          <a:p>
            <a:fld id="{AE678206-0642-9F48-9727-6B519CB285FA}" type="slidenum">
              <a:rPr lang="en-US" smtClean="0"/>
              <a:t>‹#›</a:t>
            </a:fld>
            <a:endParaRPr lang="en-US"/>
          </a:p>
        </p:txBody>
      </p:sp>
    </p:spTree>
    <p:extLst>
      <p:ext uri="{BB962C8B-B14F-4D97-AF65-F5344CB8AC3E}">
        <p14:creationId xmlns:p14="http://schemas.microsoft.com/office/powerpoint/2010/main" val="39156387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image" Target="../media/image2.png"/><Relationship Id="rId5" Type="http://schemas.openxmlformats.org/officeDocument/2006/relationships/slideLayout" Target="../slideLayouts/slideLayout6.xml"/><Relationship Id="rId10"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2981321"/>
      </p:ext>
    </p:extLst>
  </p:cSld>
  <p:clrMap bg1="lt1" tx1="dk1" bg2="lt2" tx2="dk2" accent1="accent1" accent2="accent2" accent3="accent3" accent4="accent4" accent5="accent5" accent6="accent6" hlink="hlink" folHlink="folHlink"/>
  <p:sldLayoutIdLst>
    <p:sldLayoutId id="2147483681" r:id="rId1"/>
  </p:sldLayoutIdLst>
  <p:txStyles>
    <p:titleStyle>
      <a:lvl1pPr algn="l" defTabSz="342900" rtl="0" eaLnBrk="1" latinLnBrk="0" hangingPunct="1">
        <a:spcBef>
          <a:spcPct val="0"/>
        </a:spcBef>
        <a:buNone/>
        <a:defRPr sz="3600" b="1" kern="1200">
          <a:solidFill>
            <a:srgbClr val="857437"/>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6794E2-0939-7444-A82A-8BD5C7FA1DDC}"/>
              </a:ext>
            </a:extLst>
          </p:cNvPr>
          <p:cNvSpPr>
            <a:spLocks noGrp="1"/>
          </p:cNvSpPr>
          <p:nvPr>
            <p:ph type="title"/>
          </p:nvPr>
        </p:nvSpPr>
        <p:spPr>
          <a:xfrm>
            <a:off x="381000" y="200722"/>
            <a:ext cx="11430000" cy="101476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616A5F8-57A3-204B-9489-10B6EA097328}"/>
              </a:ext>
            </a:extLst>
          </p:cNvPr>
          <p:cNvSpPr>
            <a:spLocks noGrp="1"/>
          </p:cNvSpPr>
          <p:nvPr>
            <p:ph type="body" idx="1"/>
          </p:nvPr>
        </p:nvSpPr>
        <p:spPr>
          <a:xfrm>
            <a:off x="381000" y="1215485"/>
            <a:ext cx="11430000" cy="42256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2B2C088-FD5F-6E47-B5E9-B42B8CA51A39}"/>
              </a:ext>
            </a:extLst>
          </p:cNvPr>
          <p:cNvSpPr>
            <a:spLocks noGrp="1"/>
          </p:cNvSpPr>
          <p:nvPr>
            <p:ph type="dt" sz="half" idx="2"/>
          </p:nvPr>
        </p:nvSpPr>
        <p:spPr>
          <a:xfrm>
            <a:off x="381000" y="544113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6554A5-B4DD-7045-B047-B7DA6D1E70A4}" type="datetimeFigureOut">
              <a:rPr lang="en-US" smtClean="0"/>
              <a:t>2/17/2022</a:t>
            </a:fld>
            <a:endParaRPr lang="en-US"/>
          </a:p>
        </p:txBody>
      </p:sp>
      <p:sp>
        <p:nvSpPr>
          <p:cNvPr id="5" name="Footer Placeholder 4">
            <a:extLst>
              <a:ext uri="{FF2B5EF4-FFF2-40B4-BE49-F238E27FC236}">
                <a16:creationId xmlns:a16="http://schemas.microsoft.com/office/drawing/2014/main" id="{BE9B8B9A-12D6-EA40-AB29-6918054B5DA5}"/>
              </a:ext>
            </a:extLst>
          </p:cNvPr>
          <p:cNvSpPr>
            <a:spLocks noGrp="1"/>
          </p:cNvSpPr>
          <p:nvPr>
            <p:ph type="ftr" sz="quarter" idx="3"/>
          </p:nvPr>
        </p:nvSpPr>
        <p:spPr>
          <a:xfrm>
            <a:off x="3126154" y="5441135"/>
            <a:ext cx="594164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A9F842A-A21A-C542-88CC-30F0DD78DA6E}"/>
              </a:ext>
            </a:extLst>
          </p:cNvPr>
          <p:cNvSpPr>
            <a:spLocks noGrp="1"/>
          </p:cNvSpPr>
          <p:nvPr>
            <p:ph type="sldNum" sz="quarter" idx="4"/>
          </p:nvPr>
        </p:nvSpPr>
        <p:spPr>
          <a:xfrm>
            <a:off x="9067800" y="544113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678206-0642-9F48-9727-6B519CB285FA}" type="slidenum">
              <a:rPr lang="en-US" smtClean="0"/>
              <a:t>‹#›</a:t>
            </a:fld>
            <a:endParaRPr lang="en-US" dirty="0"/>
          </a:p>
        </p:txBody>
      </p:sp>
    </p:spTree>
    <p:extLst>
      <p:ext uri="{BB962C8B-B14F-4D97-AF65-F5344CB8AC3E}">
        <p14:creationId xmlns:p14="http://schemas.microsoft.com/office/powerpoint/2010/main" val="2871032842"/>
      </p:ext>
    </p:extLst>
  </p:cSld>
  <p:clrMap bg1="lt1" tx1="dk1" bg2="lt2" tx2="dk2" accent1="accent1" accent2="accent2" accent3="accent3" accent4="accent4" accent5="accent5" accent6="accent6" hlink="hlink" folHlink="folHlink"/>
  <p:sldLayoutIdLst>
    <p:sldLayoutId id="2147483685"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Lst>
  <p:txStyles>
    <p:titleStyle>
      <a:lvl1pPr algn="l" defTabSz="914400" rtl="0" eaLnBrk="1" latinLnBrk="0" hangingPunct="1">
        <a:lnSpc>
          <a:spcPct val="90000"/>
        </a:lnSpc>
        <a:spcBef>
          <a:spcPct val="0"/>
        </a:spcBef>
        <a:buNone/>
        <a:defRPr sz="3600" b="1" i="0" kern="1200" baseline="0">
          <a:solidFill>
            <a:srgbClr val="A7934B"/>
          </a:solidFill>
          <a:latin typeface="Roboto" panose="02000000000000000000" pitchFamily="2" charset="0"/>
          <a:ea typeface="Roboto" panose="02000000000000000000" pitchFamily="2" charset="0"/>
          <a:cs typeface="Roboto" panose="020000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1.bin"/><Relationship Id="rId4" Type="http://schemas.openxmlformats.org/officeDocument/2006/relationships/hyperlink" Target="https://www.blissfulseeds.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blissfulseeds.org/"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blissfulseeds.org/"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blissfulseeds.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E95FB-AFDA-C24E-BDC1-87184FFF62A0}"/>
              </a:ext>
            </a:extLst>
          </p:cNvPr>
          <p:cNvSpPr>
            <a:spLocks noGrp="1"/>
          </p:cNvSpPr>
          <p:nvPr>
            <p:ph type="ctrTitle"/>
          </p:nvPr>
        </p:nvSpPr>
        <p:spPr>
          <a:xfrm>
            <a:off x="1944807" y="926757"/>
            <a:ext cx="7574506" cy="2866311"/>
          </a:xfrm>
          <a:prstGeom prst="rect">
            <a:avLst/>
          </a:prstGeom>
        </p:spPr>
        <p:txBody>
          <a:bodyPr wrap="square">
            <a:normAutofit/>
          </a:bodyPr>
          <a:lstStyle/>
          <a:p>
            <a:r>
              <a:rPr lang="en-US" b="1" dirty="0">
                <a:solidFill>
                  <a:srgbClr val="003057"/>
                </a:solidFill>
                <a:latin typeface="Roboto" panose="02000000000000000000" pitchFamily="2" charset="0"/>
                <a:ea typeface="Roboto" panose="02000000000000000000" pitchFamily="2" charset="0"/>
              </a:rPr>
              <a:t>CS6150 – Supporting Adults With Autism</a:t>
            </a:r>
          </a:p>
        </p:txBody>
      </p:sp>
      <p:sp>
        <p:nvSpPr>
          <p:cNvPr id="3" name="Subtitle 2">
            <a:extLst>
              <a:ext uri="{FF2B5EF4-FFF2-40B4-BE49-F238E27FC236}">
                <a16:creationId xmlns:a16="http://schemas.microsoft.com/office/drawing/2014/main" id="{B7E66134-3B68-CA46-9583-81F439EB81A2}"/>
              </a:ext>
            </a:extLst>
          </p:cNvPr>
          <p:cNvSpPr>
            <a:spLocks noGrp="1"/>
          </p:cNvSpPr>
          <p:nvPr>
            <p:ph type="subTitle" idx="1"/>
          </p:nvPr>
        </p:nvSpPr>
        <p:spPr>
          <a:xfrm>
            <a:off x="2043507" y="3913388"/>
            <a:ext cx="6795913" cy="1684868"/>
          </a:xfrm>
        </p:spPr>
        <p:txBody>
          <a:bodyPr/>
          <a:lstStyle/>
          <a:p>
            <a:pPr>
              <a:lnSpc>
                <a:spcPct val="100000"/>
              </a:lnSpc>
            </a:pPr>
            <a:r>
              <a:rPr lang="en-US" sz="1800" dirty="0">
                <a:solidFill>
                  <a:srgbClr val="857437"/>
                </a:solidFill>
                <a:latin typeface="Roboto" panose="02000000000000000000" pitchFamily="2" charset="0"/>
                <a:ea typeface="Roboto" panose="02000000000000000000" pitchFamily="2" charset="0"/>
                <a:cs typeface="Roboto" panose="02000000000000000000" pitchFamily="2" charset="0"/>
              </a:rPr>
              <a:t>Jeetesh Srivastva(jsrivastva3)</a:t>
            </a:r>
          </a:p>
          <a:p>
            <a:pPr>
              <a:lnSpc>
                <a:spcPct val="100000"/>
              </a:lnSpc>
            </a:pPr>
            <a:r>
              <a:rPr lang="en-US" sz="1800" dirty="0">
                <a:solidFill>
                  <a:srgbClr val="857437"/>
                </a:solidFill>
                <a:latin typeface="Roboto" panose="02000000000000000000" pitchFamily="2" charset="0"/>
                <a:ea typeface="Roboto" panose="02000000000000000000" pitchFamily="2" charset="0"/>
                <a:cs typeface="Roboto" panose="02000000000000000000" pitchFamily="2" charset="0"/>
              </a:rPr>
              <a:t>Date 02/15/2022</a:t>
            </a:r>
          </a:p>
        </p:txBody>
      </p:sp>
    </p:spTree>
    <p:extLst>
      <p:ext uri="{BB962C8B-B14F-4D97-AF65-F5344CB8AC3E}">
        <p14:creationId xmlns:p14="http://schemas.microsoft.com/office/powerpoint/2010/main" val="2789775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6A601C-F7AC-0C4F-9F21-FDFB1BAE4C2D}"/>
              </a:ext>
            </a:extLst>
          </p:cNvPr>
          <p:cNvSpPr>
            <a:spLocks noGrp="1"/>
          </p:cNvSpPr>
          <p:nvPr>
            <p:ph type="title"/>
          </p:nvPr>
        </p:nvSpPr>
        <p:spPr>
          <a:xfrm>
            <a:off x="381001" y="457200"/>
            <a:ext cx="3932767" cy="1600200"/>
          </a:xfrm>
        </p:spPr>
        <p:txBody>
          <a:bodyPr anchor="b">
            <a:normAutofit/>
          </a:bodyPr>
          <a:lstStyle/>
          <a:p>
            <a:r>
              <a:rPr lang="en-US" b="1" dirty="0"/>
              <a:t>Supporting Adults with Autism</a:t>
            </a:r>
          </a:p>
        </p:txBody>
      </p:sp>
      <p:pic>
        <p:nvPicPr>
          <p:cNvPr id="9" name="Picture 8">
            <a:extLst>
              <a:ext uri="{FF2B5EF4-FFF2-40B4-BE49-F238E27FC236}">
                <a16:creationId xmlns:a16="http://schemas.microsoft.com/office/drawing/2014/main" id="{22260BD8-A70A-4FD0-94BD-C71B36758A8D}"/>
              </a:ext>
            </a:extLst>
          </p:cNvPr>
          <p:cNvPicPr>
            <a:picLocks noChangeAspect="1"/>
          </p:cNvPicPr>
          <p:nvPr/>
        </p:nvPicPr>
        <p:blipFill rotWithShape="1">
          <a:blip r:embed="rId3"/>
          <a:srcRect r="9820"/>
          <a:stretch/>
        </p:blipFill>
        <p:spPr>
          <a:xfrm>
            <a:off x="4313768" y="457201"/>
            <a:ext cx="7497233" cy="5403850"/>
          </a:xfrm>
          <a:prstGeom prst="rect">
            <a:avLst/>
          </a:prstGeom>
          <a:noFill/>
        </p:spPr>
      </p:pic>
      <p:sp>
        <p:nvSpPr>
          <p:cNvPr id="5" name="Content Placeholder 4">
            <a:extLst>
              <a:ext uri="{FF2B5EF4-FFF2-40B4-BE49-F238E27FC236}">
                <a16:creationId xmlns:a16="http://schemas.microsoft.com/office/drawing/2014/main" id="{34202EF4-BE1D-8146-9846-177F3B789037}"/>
              </a:ext>
            </a:extLst>
          </p:cNvPr>
          <p:cNvSpPr>
            <a:spLocks noGrp="1"/>
          </p:cNvSpPr>
          <p:nvPr>
            <p:ph type="body" sz="half" idx="2"/>
          </p:nvPr>
        </p:nvSpPr>
        <p:spPr>
          <a:xfrm>
            <a:off x="381001" y="2274849"/>
            <a:ext cx="3932767" cy="3594139"/>
          </a:xfrm>
        </p:spPr>
        <p:txBody>
          <a:bodyPr>
            <a:normAutofit/>
          </a:bodyPr>
          <a:lstStyle/>
          <a:p>
            <a:r>
              <a:rPr lang="en-US" sz="1200" dirty="0"/>
              <a:t>Autism Spectrum Disorder (ASD) is a class of neuro-developmental delay that impacts 1 in 44 children</a:t>
            </a:r>
            <a:r>
              <a:rPr lang="en-US" sz="1200" baseline="30000" dirty="0"/>
              <a:t>1 </a:t>
            </a:r>
            <a:r>
              <a:rPr lang="en-US" sz="1200" dirty="0"/>
              <a:t>in US today.</a:t>
            </a:r>
          </a:p>
          <a:p>
            <a:r>
              <a:rPr lang="en-US" sz="1200" dirty="0"/>
              <a:t>There are resources available to help young children(early intervention, support and therapy). However, resources to support adults who remain on the spectrum are limited.</a:t>
            </a:r>
          </a:p>
          <a:p>
            <a:r>
              <a:rPr lang="en-US" sz="1200" dirty="0" err="1"/>
              <a:t>Blisfulseeds</a:t>
            </a:r>
            <a:r>
              <a:rPr lang="en-US" sz="1200" dirty="0"/>
              <a:t> is a non-profit organization that provides adults with autism an inclusive environment and an avenue to be employed. The program helps by creating bath soaps, bath bombs etc. that are sold to support participating adults.</a:t>
            </a:r>
          </a:p>
          <a:p>
            <a:r>
              <a:rPr lang="en-US" sz="1200" dirty="0"/>
              <a:t>My project is focused on increasing the reach of </a:t>
            </a:r>
            <a:r>
              <a:rPr lang="en-US" sz="1200" dirty="0" err="1"/>
              <a:t>Blissfulseeds</a:t>
            </a:r>
            <a:r>
              <a:rPr lang="en-US" sz="1200" dirty="0"/>
              <a:t> across the community by helping re-design </a:t>
            </a:r>
            <a:r>
              <a:rPr lang="en-US" sz="1200" dirty="0">
                <a:hlinkClick r:id="rId4"/>
              </a:rPr>
              <a:t>https://www.blissfulseeds.org/</a:t>
            </a:r>
            <a:r>
              <a:rPr lang="en-US" sz="1200" dirty="0"/>
              <a:t>  to add missing functionality – supporters, volunteers, SEO (Search Engine optimization) and marketing campaigns.  </a:t>
            </a:r>
          </a:p>
          <a:p>
            <a:pPr marL="0" indent="0">
              <a:buNone/>
            </a:pPr>
            <a:r>
              <a:rPr lang="en-US" sz="800" dirty="0"/>
              <a:t>1 https://www.autismspeaks.org/what-autism</a:t>
            </a:r>
          </a:p>
        </p:txBody>
      </p:sp>
      <p:graphicFrame>
        <p:nvGraphicFramePr>
          <p:cNvPr id="2" name="Object 1">
            <a:extLst>
              <a:ext uri="{FF2B5EF4-FFF2-40B4-BE49-F238E27FC236}">
                <a16:creationId xmlns:a16="http://schemas.microsoft.com/office/drawing/2014/main" id="{1399E8F2-2C14-4141-A189-4F2AA5A98EDC}"/>
              </a:ext>
            </a:extLst>
          </p:cNvPr>
          <p:cNvGraphicFramePr>
            <a:graphicFrameLocks noChangeAspect="1"/>
          </p:cNvGraphicFramePr>
          <p:nvPr>
            <p:extLst>
              <p:ext uri="{D42A27DB-BD31-4B8C-83A1-F6EECF244321}">
                <p14:modId xmlns:p14="http://schemas.microsoft.com/office/powerpoint/2010/main" val="48527749"/>
              </p:ext>
            </p:extLst>
          </p:nvPr>
        </p:nvGraphicFramePr>
        <p:xfrm>
          <a:off x="98425" y="98425"/>
          <a:ext cx="477838" cy="454025"/>
        </p:xfrm>
        <a:graphic>
          <a:graphicData uri="http://schemas.openxmlformats.org/presentationml/2006/ole">
            <mc:AlternateContent xmlns:mc="http://schemas.openxmlformats.org/markup-compatibility/2006">
              <mc:Choice xmlns:v="urn:schemas-microsoft-com:vml" Requires="v">
                <p:oleObj spid="_x0000_s1027" name="Packager Shell Object" showAsIcon="1" r:id="rId5" imgW="478440" imgH="453600" progId="Package">
                  <p:embed/>
                </p:oleObj>
              </mc:Choice>
              <mc:Fallback>
                <p:oleObj name="Packager Shell Object" showAsIcon="1" r:id="rId5" imgW="478440" imgH="453600" progId="Package">
                  <p:embed/>
                  <p:pic>
                    <p:nvPicPr>
                      <p:cNvPr id="0" name=""/>
                      <p:cNvPicPr/>
                      <p:nvPr/>
                    </p:nvPicPr>
                    <p:blipFill>
                      <a:blip r:embed="rId6"/>
                      <a:stretch>
                        <a:fillRect/>
                      </a:stretch>
                    </p:blipFill>
                    <p:spPr>
                      <a:xfrm>
                        <a:off x="98425" y="98425"/>
                        <a:ext cx="477838" cy="454025"/>
                      </a:xfrm>
                      <a:prstGeom prst="rect">
                        <a:avLst/>
                      </a:prstGeom>
                    </p:spPr>
                  </p:pic>
                </p:oleObj>
              </mc:Fallback>
            </mc:AlternateContent>
          </a:graphicData>
        </a:graphic>
      </p:graphicFrame>
    </p:spTree>
    <p:extLst>
      <p:ext uri="{BB962C8B-B14F-4D97-AF65-F5344CB8AC3E}">
        <p14:creationId xmlns:p14="http://schemas.microsoft.com/office/powerpoint/2010/main" val="2016116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6A601C-F7AC-0C4F-9F21-FDFB1BAE4C2D}"/>
              </a:ext>
            </a:extLst>
          </p:cNvPr>
          <p:cNvSpPr>
            <a:spLocks noGrp="1"/>
          </p:cNvSpPr>
          <p:nvPr>
            <p:ph type="title"/>
          </p:nvPr>
        </p:nvSpPr>
        <p:spPr>
          <a:xfrm>
            <a:off x="381001" y="457200"/>
            <a:ext cx="10873595" cy="531812"/>
          </a:xfrm>
        </p:spPr>
        <p:txBody>
          <a:bodyPr anchor="b">
            <a:normAutofit/>
          </a:bodyPr>
          <a:lstStyle/>
          <a:p>
            <a:r>
              <a:rPr lang="en-US" dirty="0"/>
              <a:t>Partner and Project </a:t>
            </a:r>
            <a:r>
              <a:rPr lang="en-US" b="1" dirty="0"/>
              <a:t>Team</a:t>
            </a:r>
          </a:p>
        </p:txBody>
      </p:sp>
      <p:sp>
        <p:nvSpPr>
          <p:cNvPr id="6" name="Content Placeholder 4">
            <a:extLst>
              <a:ext uri="{FF2B5EF4-FFF2-40B4-BE49-F238E27FC236}">
                <a16:creationId xmlns:a16="http://schemas.microsoft.com/office/drawing/2014/main" id="{607C0F00-7D84-40E0-873F-99B061FC613A}"/>
              </a:ext>
            </a:extLst>
          </p:cNvPr>
          <p:cNvSpPr txBox="1">
            <a:spLocks/>
          </p:cNvSpPr>
          <p:nvPr/>
        </p:nvSpPr>
        <p:spPr>
          <a:xfrm>
            <a:off x="381001" y="989012"/>
            <a:ext cx="11096766" cy="359413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457200" indent="0" algn="l" defTabSz="914400" rtl="0" eaLnBrk="1" latinLnBrk="0" hangingPunct="1">
              <a:lnSpc>
                <a:spcPct val="90000"/>
              </a:lnSpc>
              <a:spcBef>
                <a:spcPts val="500"/>
              </a:spcBef>
              <a:buFont typeface="Arial" panose="020B0604020202020204" pitchFamily="34" charset="0"/>
              <a:buNone/>
              <a:defRPr sz="1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12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371600" indent="0" algn="l" defTabSz="914400" rtl="0" eaLnBrk="1" latinLnBrk="0" hangingPunct="1">
              <a:lnSpc>
                <a:spcPct val="90000"/>
              </a:lnSpc>
              <a:spcBef>
                <a:spcPts val="500"/>
              </a:spcBef>
              <a:buFont typeface="Arial" panose="020B0604020202020204" pitchFamily="34" charset="0"/>
              <a:buNone/>
              <a:defRPr sz="10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0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en-US" sz="1200" dirty="0"/>
          </a:p>
        </p:txBody>
      </p:sp>
      <p:sp>
        <p:nvSpPr>
          <p:cNvPr id="7" name="TextBox 6">
            <a:extLst>
              <a:ext uri="{FF2B5EF4-FFF2-40B4-BE49-F238E27FC236}">
                <a16:creationId xmlns:a16="http://schemas.microsoft.com/office/drawing/2014/main" id="{CEF62712-A8A0-4141-994E-DADBB7255B9B}"/>
              </a:ext>
            </a:extLst>
          </p:cNvPr>
          <p:cNvSpPr txBox="1"/>
          <p:nvPr/>
        </p:nvSpPr>
        <p:spPr>
          <a:xfrm>
            <a:off x="381001" y="989012"/>
            <a:ext cx="6097136" cy="461665"/>
          </a:xfrm>
          <a:prstGeom prst="rect">
            <a:avLst/>
          </a:prstGeom>
          <a:noFill/>
        </p:spPr>
        <p:txBody>
          <a:bodyPr wrap="square">
            <a:spAutoFit/>
          </a:bodyPr>
          <a:lstStyle/>
          <a:p>
            <a:r>
              <a:rPr lang="en-US" sz="2400" b="1" dirty="0"/>
              <a:t>Partner</a:t>
            </a:r>
          </a:p>
        </p:txBody>
      </p:sp>
      <p:sp>
        <p:nvSpPr>
          <p:cNvPr id="8" name="Content Placeholder 4">
            <a:extLst>
              <a:ext uri="{FF2B5EF4-FFF2-40B4-BE49-F238E27FC236}">
                <a16:creationId xmlns:a16="http://schemas.microsoft.com/office/drawing/2014/main" id="{616FF56B-BDCA-49F8-90B0-39A099023AA1}"/>
              </a:ext>
            </a:extLst>
          </p:cNvPr>
          <p:cNvSpPr>
            <a:spLocks noGrp="1"/>
          </p:cNvSpPr>
          <p:nvPr>
            <p:ph type="body" sz="half" idx="2"/>
          </p:nvPr>
        </p:nvSpPr>
        <p:spPr>
          <a:xfrm>
            <a:off x="428768" y="1530145"/>
            <a:ext cx="11096766" cy="2025097"/>
          </a:xfrm>
        </p:spPr>
        <p:txBody>
          <a:bodyPr>
            <a:normAutofit fontScale="92500" lnSpcReduction="10000"/>
          </a:bodyPr>
          <a:lstStyle/>
          <a:p>
            <a:r>
              <a:rPr lang="en-US" sz="1200" dirty="0"/>
              <a:t>As a parent, everyone expects to see their children grow , blossom and be accomplished in their lives. Rita Saliba, was also such a parent , her kid was an active, happy and engaged toddler. However, as Michael turned 2, he became withdrawn, depressed and uninterested in things around him. When Michael was diagnosed with Autism, Rita sought to understand how she could help her son  and saw other families facing similar challenges.</a:t>
            </a:r>
          </a:p>
          <a:p>
            <a:r>
              <a:rPr lang="en-US" sz="1200" dirty="0"/>
              <a:t>While there are resources to help young kids. Vast majority of adults on the Autism spectrum either stay with their parents or live in group homes and have limited opportunities to contribute back to the community. Social anxiety and rejection is a common problem with Autistic adults, limiting their opportunities to work. Adults on the spectrum need constant support and an avenue to be a part of community and provide for themselves. </a:t>
            </a:r>
          </a:p>
          <a:p>
            <a:r>
              <a:rPr lang="en-US" sz="1200" dirty="0"/>
              <a:t>Blissfulseeds is an organization attempting to help autistic adults by providing them a community and opportunity to give back to the society. The founders hope that this step, provides an avenue and opportunity for autistic adults to be independent. Adults and young adults on spectrum work at </a:t>
            </a:r>
            <a:r>
              <a:rPr lang="en-US" sz="1200" dirty="0" err="1"/>
              <a:t>blissfulseeds</a:t>
            </a:r>
            <a:r>
              <a:rPr lang="en-US" sz="1200" dirty="0"/>
              <a:t> to make products such as bath soaps, bath bombs , scrubs etc. as a means to contribute back to the society.</a:t>
            </a:r>
          </a:p>
          <a:p>
            <a:r>
              <a:rPr lang="en-US" sz="1200" dirty="0"/>
              <a:t>Their Mission </a:t>
            </a:r>
            <a:r>
              <a:rPr lang="en-US" sz="1200" u="sng" dirty="0"/>
              <a:t>- </a:t>
            </a:r>
            <a:r>
              <a:rPr lang="en-US" sz="1400" b="0" i="0" u="sng" dirty="0">
                <a:solidFill>
                  <a:srgbClr val="2C342B"/>
                </a:solidFill>
                <a:effectLst/>
                <a:latin typeface="questrial"/>
              </a:rPr>
              <a:t>EMPOWERMENT, SUPPORT, AND HOPE FOR INDIVIDUALS LIVING WITH AUTISM SPECTRUM DISORDER – HANDMADE AND DELIVERED TO YOUR DOORSTEP. </a:t>
            </a:r>
            <a:endParaRPr lang="en-US" sz="1200" u="sng" dirty="0"/>
          </a:p>
          <a:p>
            <a:endParaRPr lang="en-US" sz="800" dirty="0"/>
          </a:p>
        </p:txBody>
      </p:sp>
      <p:sp>
        <p:nvSpPr>
          <p:cNvPr id="9" name="TextBox 8">
            <a:extLst>
              <a:ext uri="{FF2B5EF4-FFF2-40B4-BE49-F238E27FC236}">
                <a16:creationId xmlns:a16="http://schemas.microsoft.com/office/drawing/2014/main" id="{174C2319-5CC8-472F-9D6A-D56BB6BA1008}"/>
              </a:ext>
            </a:extLst>
          </p:cNvPr>
          <p:cNvSpPr txBox="1"/>
          <p:nvPr/>
        </p:nvSpPr>
        <p:spPr>
          <a:xfrm>
            <a:off x="428768" y="3555242"/>
            <a:ext cx="6097136" cy="461665"/>
          </a:xfrm>
          <a:prstGeom prst="rect">
            <a:avLst/>
          </a:prstGeom>
          <a:noFill/>
        </p:spPr>
        <p:txBody>
          <a:bodyPr wrap="square">
            <a:spAutoFit/>
          </a:bodyPr>
          <a:lstStyle/>
          <a:p>
            <a:r>
              <a:rPr lang="en-US" sz="2400" b="1" dirty="0"/>
              <a:t>Project Team</a:t>
            </a:r>
          </a:p>
        </p:txBody>
      </p:sp>
      <p:sp>
        <p:nvSpPr>
          <p:cNvPr id="10" name="Content Placeholder 4">
            <a:extLst>
              <a:ext uri="{FF2B5EF4-FFF2-40B4-BE49-F238E27FC236}">
                <a16:creationId xmlns:a16="http://schemas.microsoft.com/office/drawing/2014/main" id="{42C29EC1-9307-4A02-9911-8BE478109055}"/>
              </a:ext>
            </a:extLst>
          </p:cNvPr>
          <p:cNvSpPr txBox="1">
            <a:spLocks/>
          </p:cNvSpPr>
          <p:nvPr/>
        </p:nvSpPr>
        <p:spPr>
          <a:xfrm>
            <a:off x="428768" y="4020777"/>
            <a:ext cx="11096766" cy="202509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457200" indent="0" algn="l" defTabSz="914400" rtl="0" eaLnBrk="1" latinLnBrk="0" hangingPunct="1">
              <a:lnSpc>
                <a:spcPct val="90000"/>
              </a:lnSpc>
              <a:spcBef>
                <a:spcPts val="500"/>
              </a:spcBef>
              <a:buFont typeface="Arial" panose="020B0604020202020204" pitchFamily="34" charset="0"/>
              <a:buNone/>
              <a:defRPr sz="1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12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371600" indent="0" algn="l" defTabSz="914400" rtl="0" eaLnBrk="1" latinLnBrk="0" hangingPunct="1">
              <a:lnSpc>
                <a:spcPct val="90000"/>
              </a:lnSpc>
              <a:spcBef>
                <a:spcPts val="500"/>
              </a:spcBef>
              <a:buFont typeface="Arial" panose="020B0604020202020204" pitchFamily="34" charset="0"/>
              <a:buNone/>
              <a:defRPr sz="10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0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Partner Organization – Blissfulseeds</a:t>
            </a:r>
          </a:p>
          <a:p>
            <a:r>
              <a:rPr lang="en-US" sz="1200" dirty="0"/>
              <a:t>Professor – Prof. </a:t>
            </a:r>
            <a:r>
              <a:rPr lang="en-US" sz="1200" dirty="0" err="1"/>
              <a:t>Vempala</a:t>
            </a:r>
            <a:endParaRPr lang="en-US" sz="1200" dirty="0"/>
          </a:p>
          <a:p>
            <a:r>
              <a:rPr lang="en-US" sz="1200" dirty="0"/>
              <a:t>Guide – Dante </a:t>
            </a:r>
            <a:r>
              <a:rPr lang="en-US" sz="1200" dirty="0" err="1"/>
              <a:t>Ciolfi</a:t>
            </a:r>
            <a:endParaRPr lang="en-US" sz="1200" dirty="0"/>
          </a:p>
          <a:p>
            <a:r>
              <a:rPr lang="en-US" sz="1200" dirty="0"/>
              <a:t>Student – Jeetesh Srivastva </a:t>
            </a:r>
            <a:endParaRPr lang="en-US" sz="800" dirty="0"/>
          </a:p>
        </p:txBody>
      </p:sp>
    </p:spTree>
    <p:extLst>
      <p:ext uri="{BB962C8B-B14F-4D97-AF65-F5344CB8AC3E}">
        <p14:creationId xmlns:p14="http://schemas.microsoft.com/office/powerpoint/2010/main" val="810874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6A601C-F7AC-0C4F-9F21-FDFB1BAE4C2D}"/>
              </a:ext>
            </a:extLst>
          </p:cNvPr>
          <p:cNvSpPr>
            <a:spLocks noGrp="1"/>
          </p:cNvSpPr>
          <p:nvPr>
            <p:ph type="title"/>
          </p:nvPr>
        </p:nvSpPr>
        <p:spPr>
          <a:xfrm>
            <a:off x="381001" y="457200"/>
            <a:ext cx="10873595" cy="531812"/>
          </a:xfrm>
        </p:spPr>
        <p:txBody>
          <a:bodyPr anchor="b">
            <a:normAutofit/>
          </a:bodyPr>
          <a:lstStyle/>
          <a:p>
            <a:r>
              <a:rPr lang="en-US" dirty="0"/>
              <a:t>Current Challenges and Project Goals</a:t>
            </a:r>
            <a:endParaRPr lang="en-US" b="1" dirty="0"/>
          </a:p>
        </p:txBody>
      </p:sp>
      <p:sp>
        <p:nvSpPr>
          <p:cNvPr id="6" name="Content Placeholder 4">
            <a:extLst>
              <a:ext uri="{FF2B5EF4-FFF2-40B4-BE49-F238E27FC236}">
                <a16:creationId xmlns:a16="http://schemas.microsoft.com/office/drawing/2014/main" id="{607C0F00-7D84-40E0-873F-99B061FC613A}"/>
              </a:ext>
            </a:extLst>
          </p:cNvPr>
          <p:cNvSpPr txBox="1">
            <a:spLocks/>
          </p:cNvSpPr>
          <p:nvPr/>
        </p:nvSpPr>
        <p:spPr>
          <a:xfrm>
            <a:off x="381001" y="989012"/>
            <a:ext cx="11096766" cy="359413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457200" indent="0" algn="l" defTabSz="914400" rtl="0" eaLnBrk="1" latinLnBrk="0" hangingPunct="1">
              <a:lnSpc>
                <a:spcPct val="90000"/>
              </a:lnSpc>
              <a:spcBef>
                <a:spcPts val="500"/>
              </a:spcBef>
              <a:buFont typeface="Arial" panose="020B0604020202020204" pitchFamily="34" charset="0"/>
              <a:buNone/>
              <a:defRPr sz="1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12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371600" indent="0" algn="l" defTabSz="914400" rtl="0" eaLnBrk="1" latinLnBrk="0" hangingPunct="1">
              <a:lnSpc>
                <a:spcPct val="90000"/>
              </a:lnSpc>
              <a:spcBef>
                <a:spcPts val="500"/>
              </a:spcBef>
              <a:buFont typeface="Arial" panose="020B0604020202020204" pitchFamily="34" charset="0"/>
              <a:buNone/>
              <a:defRPr sz="10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0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en-US" sz="1200" dirty="0"/>
          </a:p>
        </p:txBody>
      </p:sp>
      <p:sp>
        <p:nvSpPr>
          <p:cNvPr id="8" name="Content Placeholder 4">
            <a:extLst>
              <a:ext uri="{FF2B5EF4-FFF2-40B4-BE49-F238E27FC236}">
                <a16:creationId xmlns:a16="http://schemas.microsoft.com/office/drawing/2014/main" id="{616FF56B-BDCA-49F8-90B0-39A099023AA1}"/>
              </a:ext>
            </a:extLst>
          </p:cNvPr>
          <p:cNvSpPr>
            <a:spLocks noGrp="1"/>
          </p:cNvSpPr>
          <p:nvPr>
            <p:ph type="body" sz="half" idx="2"/>
          </p:nvPr>
        </p:nvSpPr>
        <p:spPr>
          <a:xfrm>
            <a:off x="476535" y="1028598"/>
            <a:ext cx="11096766" cy="2219570"/>
          </a:xfrm>
        </p:spPr>
        <p:txBody>
          <a:bodyPr>
            <a:normAutofit/>
          </a:bodyPr>
          <a:lstStyle/>
          <a:p>
            <a:r>
              <a:rPr lang="en-US" sz="2400" b="1" dirty="0"/>
              <a:t>Challenges</a:t>
            </a:r>
            <a:r>
              <a:rPr lang="en-US" sz="2400" dirty="0"/>
              <a:t> </a:t>
            </a:r>
          </a:p>
          <a:p>
            <a:r>
              <a:rPr lang="en-US" sz="1200" dirty="0">
                <a:hlinkClick r:id="rId2"/>
              </a:rPr>
              <a:t>https://www.blissfulseeds.org/</a:t>
            </a:r>
            <a:r>
              <a:rPr lang="en-US" sz="1200" dirty="0"/>
              <a:t> is the main landing page for </a:t>
            </a:r>
            <a:r>
              <a:rPr lang="en-US" sz="1200" dirty="0" err="1"/>
              <a:t>blissfulseeds</a:t>
            </a:r>
            <a:r>
              <a:rPr lang="en-US" sz="1200" dirty="0"/>
              <a:t>. Main aim of my project is to use technology to build awareness about </a:t>
            </a:r>
            <a:r>
              <a:rPr lang="en-US" sz="1200" dirty="0" err="1"/>
              <a:t>Blissfulseeds</a:t>
            </a:r>
            <a:r>
              <a:rPr lang="en-US" sz="1200" dirty="0"/>
              <a:t>, helping community and society support the noble cause. </a:t>
            </a:r>
          </a:p>
          <a:p>
            <a:r>
              <a:rPr lang="en-US" sz="1200" dirty="0"/>
              <a:t>Challenges with </a:t>
            </a:r>
            <a:r>
              <a:rPr lang="en-US" sz="1200" dirty="0" err="1"/>
              <a:t>blissfulseeds</a:t>
            </a:r>
            <a:r>
              <a:rPr lang="en-US" sz="1200" dirty="0"/>
              <a:t> website has been classified into 3 buckets:</a:t>
            </a:r>
          </a:p>
          <a:p>
            <a:pPr marL="228600" indent="-228600">
              <a:buAutoNum type="arabicPeriod"/>
            </a:pPr>
            <a:r>
              <a:rPr lang="en-US" sz="1200" dirty="0"/>
              <a:t>There are no volunteers and limited support for Blissfulseeds mission.</a:t>
            </a:r>
          </a:p>
          <a:p>
            <a:pPr marL="228600" indent="-228600">
              <a:buAutoNum type="arabicPeriod"/>
            </a:pPr>
            <a:r>
              <a:rPr lang="en-US" sz="1200" dirty="0"/>
              <a:t>Current landing page (blissfulseeds.org) is not maintained. Site has several broken or unavailable links</a:t>
            </a:r>
          </a:p>
          <a:p>
            <a:pPr marL="228600" indent="-228600">
              <a:buAutoNum type="arabicPeriod"/>
            </a:pPr>
            <a:r>
              <a:rPr lang="en-US" sz="1200" dirty="0"/>
              <a:t>Navigation of site is not intuitive and site searchability on search engines is low (leading to lack of awareness).</a:t>
            </a:r>
          </a:p>
          <a:p>
            <a:endParaRPr lang="en-US" sz="1200" dirty="0"/>
          </a:p>
          <a:p>
            <a:endParaRPr lang="en-US" sz="1200" dirty="0"/>
          </a:p>
          <a:p>
            <a:endParaRPr lang="en-US" sz="1200" dirty="0"/>
          </a:p>
          <a:p>
            <a:endParaRPr lang="en-US" sz="1200" dirty="0"/>
          </a:p>
          <a:p>
            <a:endParaRPr lang="en-US" sz="1200" dirty="0"/>
          </a:p>
          <a:p>
            <a:pPr marL="228600" indent="-228600">
              <a:buFont typeface="Arial" panose="020B0604020202020204" pitchFamily="34" charset="0"/>
              <a:buAutoNum type="arabicPeriod"/>
            </a:pPr>
            <a:endParaRPr lang="en-US" sz="1200" dirty="0"/>
          </a:p>
          <a:p>
            <a:endParaRPr lang="en-US" sz="1200" dirty="0"/>
          </a:p>
          <a:p>
            <a:endParaRPr lang="en-US" sz="1200" dirty="0"/>
          </a:p>
          <a:p>
            <a:endParaRPr lang="en-US" sz="1200" dirty="0"/>
          </a:p>
          <a:p>
            <a:endParaRPr lang="en-US" sz="1200" dirty="0"/>
          </a:p>
          <a:p>
            <a:endParaRPr lang="en-US" sz="800" dirty="0"/>
          </a:p>
        </p:txBody>
      </p:sp>
      <p:sp>
        <p:nvSpPr>
          <p:cNvPr id="11" name="Content Placeholder 4">
            <a:extLst>
              <a:ext uri="{FF2B5EF4-FFF2-40B4-BE49-F238E27FC236}">
                <a16:creationId xmlns:a16="http://schemas.microsoft.com/office/drawing/2014/main" id="{9340C7D5-50BD-4908-A882-3D324A491DAE}"/>
              </a:ext>
            </a:extLst>
          </p:cNvPr>
          <p:cNvSpPr txBox="1">
            <a:spLocks/>
          </p:cNvSpPr>
          <p:nvPr/>
        </p:nvSpPr>
        <p:spPr>
          <a:xfrm>
            <a:off x="572069" y="3248168"/>
            <a:ext cx="11096766" cy="221957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457200" indent="0" algn="l" defTabSz="914400" rtl="0" eaLnBrk="1" latinLnBrk="0" hangingPunct="1">
              <a:lnSpc>
                <a:spcPct val="90000"/>
              </a:lnSpc>
              <a:spcBef>
                <a:spcPts val="500"/>
              </a:spcBef>
              <a:buFont typeface="Arial" panose="020B0604020202020204" pitchFamily="34" charset="0"/>
              <a:buNone/>
              <a:defRPr sz="1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12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371600" indent="0" algn="l" defTabSz="914400" rtl="0" eaLnBrk="1" latinLnBrk="0" hangingPunct="1">
              <a:lnSpc>
                <a:spcPct val="90000"/>
              </a:lnSpc>
              <a:spcBef>
                <a:spcPts val="500"/>
              </a:spcBef>
              <a:buFont typeface="Arial" panose="020B0604020202020204" pitchFamily="34" charset="0"/>
              <a:buNone/>
              <a:defRPr sz="10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0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400" b="1" dirty="0"/>
              <a:t>Project</a:t>
            </a:r>
            <a:r>
              <a:rPr lang="en-US" sz="2400" dirty="0"/>
              <a:t> </a:t>
            </a:r>
            <a:r>
              <a:rPr lang="en-US" sz="2400" b="1" dirty="0"/>
              <a:t>Goals</a:t>
            </a:r>
          </a:p>
          <a:p>
            <a:r>
              <a:rPr lang="en-US" sz="1200" dirty="0"/>
              <a:t>My project will focus on 3 main functionalities:</a:t>
            </a:r>
          </a:p>
          <a:p>
            <a:pPr marL="228600" marR="0" lvl="0" indent="-228600">
              <a:spcAft>
                <a:spcPts val="0"/>
              </a:spcAft>
              <a:buFont typeface="Arial" panose="020B0604020202020204" pitchFamily="34" charset="0"/>
              <a:buAutoNum type="arabicPeriod"/>
            </a:pPr>
            <a:r>
              <a:rPr lang="en-US" sz="1200" dirty="0"/>
              <a:t>Enhanced and structured website for </a:t>
            </a:r>
            <a:r>
              <a:rPr lang="en-US" sz="1200" dirty="0">
                <a:hlinkClick r:id="rId2"/>
              </a:rPr>
              <a:t>https://www.blissfulseeds.org/</a:t>
            </a:r>
            <a:r>
              <a:rPr lang="en-US" sz="1200" dirty="0"/>
              <a:t> for volunteers, adults with autism, and supporters. [challenges – 1,2 and 3] </a:t>
            </a:r>
          </a:p>
          <a:p>
            <a:pPr marL="228600" marR="0" lvl="0" indent="-228600">
              <a:spcAft>
                <a:spcPts val="0"/>
              </a:spcAft>
              <a:buFont typeface="Arial" panose="020B0604020202020204" pitchFamily="34" charset="0"/>
              <a:buAutoNum type="arabicPeriod"/>
            </a:pPr>
            <a:r>
              <a:rPr lang="en-US" sz="1200" dirty="0"/>
              <a:t>SEO across search engines, enabling the organization to be more discoverable and reachable [challenge – 3]</a:t>
            </a:r>
          </a:p>
          <a:p>
            <a:r>
              <a:rPr lang="en-US" sz="1200" dirty="0"/>
              <a:t>3. Functionality to build marketing and sales campaign on the site (limited to owner) to generate demand and sales [challenge – 1]</a:t>
            </a:r>
          </a:p>
          <a:p>
            <a:r>
              <a:rPr lang="en-US" sz="1200" dirty="0"/>
              <a:t>The main deliverable will be a new augmented site for blissfulseeds.org with the 3 main functionalities highlighted above.</a:t>
            </a:r>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800" dirty="0"/>
          </a:p>
        </p:txBody>
      </p:sp>
    </p:spTree>
    <p:extLst>
      <p:ext uri="{BB962C8B-B14F-4D97-AF65-F5344CB8AC3E}">
        <p14:creationId xmlns:p14="http://schemas.microsoft.com/office/powerpoint/2010/main" val="2137861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5DAEA5-6545-964C-9D5B-E32F4428480C}"/>
              </a:ext>
            </a:extLst>
          </p:cNvPr>
          <p:cNvSpPr>
            <a:spLocks noGrp="1"/>
          </p:cNvSpPr>
          <p:nvPr>
            <p:ph type="title"/>
          </p:nvPr>
        </p:nvSpPr>
        <p:spPr/>
        <p:txBody>
          <a:bodyPr>
            <a:normAutofit/>
          </a:bodyPr>
          <a:lstStyle/>
          <a:p>
            <a:r>
              <a:rPr lang="en-US" b="1" dirty="0">
                <a:latin typeface="Roboto" panose="02000000000000000000" pitchFamily="2" charset="0"/>
                <a:ea typeface="Roboto" panose="02000000000000000000" pitchFamily="2" charset="0"/>
              </a:rPr>
              <a:t>Project Details</a:t>
            </a:r>
          </a:p>
        </p:txBody>
      </p:sp>
      <p:sp>
        <p:nvSpPr>
          <p:cNvPr id="7" name="Content Placeholder 4">
            <a:extLst>
              <a:ext uri="{FF2B5EF4-FFF2-40B4-BE49-F238E27FC236}">
                <a16:creationId xmlns:a16="http://schemas.microsoft.com/office/drawing/2014/main" id="{2EEEFC75-6B54-48FC-82F2-CA8885EBBCD6}"/>
              </a:ext>
            </a:extLst>
          </p:cNvPr>
          <p:cNvSpPr txBox="1">
            <a:spLocks/>
          </p:cNvSpPr>
          <p:nvPr/>
        </p:nvSpPr>
        <p:spPr>
          <a:xfrm>
            <a:off x="449239" y="1112293"/>
            <a:ext cx="11096766" cy="1978926"/>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457200" indent="0" algn="l" defTabSz="914400" rtl="0" eaLnBrk="1" latinLnBrk="0" hangingPunct="1">
              <a:lnSpc>
                <a:spcPct val="90000"/>
              </a:lnSpc>
              <a:spcBef>
                <a:spcPts val="500"/>
              </a:spcBef>
              <a:buFont typeface="Arial" panose="020B0604020202020204" pitchFamily="34" charset="0"/>
              <a:buNone/>
              <a:defRPr sz="1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12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371600" indent="0" algn="l" defTabSz="914400" rtl="0" eaLnBrk="1" latinLnBrk="0" hangingPunct="1">
              <a:lnSpc>
                <a:spcPct val="90000"/>
              </a:lnSpc>
              <a:spcBef>
                <a:spcPts val="500"/>
              </a:spcBef>
              <a:buFont typeface="Arial" panose="020B0604020202020204" pitchFamily="34" charset="0"/>
              <a:buNone/>
              <a:defRPr sz="10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0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400" b="1" dirty="0"/>
              <a:t>Who are the intended users (persona) ?</a:t>
            </a:r>
          </a:p>
          <a:p>
            <a:pPr marL="0" marR="0">
              <a:lnSpc>
                <a:spcPct val="150000"/>
              </a:lnSpc>
              <a:spcBef>
                <a:spcPts val="0"/>
              </a:spcBef>
              <a:spcAft>
                <a:spcPts val="0"/>
              </a:spcAft>
            </a:pPr>
            <a:r>
              <a:rPr lang="en-US" sz="1200" dirty="0"/>
              <a:t>There are 5 sets of users for the site:</a:t>
            </a:r>
          </a:p>
          <a:p>
            <a:pPr marL="342900" marR="0" lvl="0" indent="-342900">
              <a:lnSpc>
                <a:spcPct val="150000"/>
              </a:lnSpc>
              <a:spcBef>
                <a:spcPts val="0"/>
              </a:spcBef>
              <a:spcAft>
                <a:spcPts val="0"/>
              </a:spcAft>
              <a:buFont typeface="+mj-lt"/>
              <a:buAutoNum type="arabicPeriod"/>
            </a:pPr>
            <a:r>
              <a:rPr lang="en-US" sz="1200" dirty="0"/>
              <a:t>Owner – Administrator for the website</a:t>
            </a:r>
          </a:p>
          <a:p>
            <a:pPr marL="342900" marR="0" lvl="0" indent="-342900">
              <a:lnSpc>
                <a:spcPct val="150000"/>
              </a:lnSpc>
              <a:spcBef>
                <a:spcPts val="0"/>
              </a:spcBef>
              <a:spcAft>
                <a:spcPts val="0"/>
              </a:spcAft>
              <a:buFont typeface="+mj-lt"/>
              <a:buAutoNum type="arabicPeriod"/>
            </a:pPr>
            <a:r>
              <a:rPr lang="en-US" sz="1200" dirty="0"/>
              <a:t>Volunteers – For registering their availability and time</a:t>
            </a:r>
          </a:p>
          <a:p>
            <a:pPr marL="342900" marR="0" lvl="0" indent="-342900">
              <a:lnSpc>
                <a:spcPct val="150000"/>
              </a:lnSpc>
              <a:spcBef>
                <a:spcPts val="0"/>
              </a:spcBef>
              <a:spcAft>
                <a:spcPts val="0"/>
              </a:spcAft>
              <a:buFont typeface="+mj-lt"/>
              <a:buAutoNum type="arabicPeriod"/>
            </a:pPr>
            <a:r>
              <a:rPr lang="en-US" sz="1200" dirty="0"/>
              <a:t>Autistic Adults – Adults with autism who will be working at </a:t>
            </a:r>
            <a:r>
              <a:rPr lang="en-US" sz="1200" dirty="0" err="1"/>
              <a:t>Blisfulseeds</a:t>
            </a:r>
            <a:r>
              <a:rPr lang="en-US" sz="1200" dirty="0"/>
              <a:t> to produce products </a:t>
            </a:r>
          </a:p>
          <a:p>
            <a:pPr marL="342900" marR="0" lvl="0" indent="-342900">
              <a:lnSpc>
                <a:spcPct val="150000"/>
              </a:lnSpc>
              <a:spcBef>
                <a:spcPts val="0"/>
              </a:spcBef>
              <a:spcAft>
                <a:spcPts val="0"/>
              </a:spcAft>
              <a:buFont typeface="+mj-lt"/>
              <a:buAutoNum type="arabicPeriod"/>
            </a:pPr>
            <a:r>
              <a:rPr lang="en-US" sz="1200" dirty="0"/>
              <a:t>Supporters – Supporters of this cause, who may pledge an amount on a monthly basis.</a:t>
            </a:r>
          </a:p>
          <a:p>
            <a:pPr marL="342900" marR="0" lvl="0" indent="-342900">
              <a:lnSpc>
                <a:spcPct val="150000"/>
              </a:lnSpc>
              <a:spcBef>
                <a:spcPts val="0"/>
              </a:spcBef>
              <a:spcAft>
                <a:spcPts val="0"/>
              </a:spcAft>
              <a:buFont typeface="+mj-lt"/>
              <a:buAutoNum type="arabicPeriod"/>
            </a:pPr>
            <a:r>
              <a:rPr lang="en-US" sz="1200" dirty="0"/>
              <a:t>Buyers – People who would like to buy products made by participating adults from blissfulseeds.org.</a:t>
            </a:r>
          </a:p>
          <a:p>
            <a:pPr>
              <a:lnSpc>
                <a:spcPct val="150000"/>
              </a:lnSpc>
            </a:pPr>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800" dirty="0"/>
          </a:p>
        </p:txBody>
      </p:sp>
      <p:sp>
        <p:nvSpPr>
          <p:cNvPr id="8" name="Content Placeholder 4">
            <a:extLst>
              <a:ext uri="{FF2B5EF4-FFF2-40B4-BE49-F238E27FC236}">
                <a16:creationId xmlns:a16="http://schemas.microsoft.com/office/drawing/2014/main" id="{4D9BFD08-A89E-487D-AED8-F89EB00B8E8B}"/>
              </a:ext>
            </a:extLst>
          </p:cNvPr>
          <p:cNvSpPr txBox="1">
            <a:spLocks/>
          </p:cNvSpPr>
          <p:nvPr/>
        </p:nvSpPr>
        <p:spPr>
          <a:xfrm>
            <a:off x="449239" y="3223980"/>
            <a:ext cx="11096766" cy="2842450"/>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457200" indent="0" algn="l" defTabSz="914400" rtl="0" eaLnBrk="1" latinLnBrk="0" hangingPunct="1">
              <a:lnSpc>
                <a:spcPct val="90000"/>
              </a:lnSpc>
              <a:spcBef>
                <a:spcPts val="500"/>
              </a:spcBef>
              <a:buFont typeface="Arial" panose="020B0604020202020204" pitchFamily="34" charset="0"/>
              <a:buNone/>
              <a:defRPr sz="1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12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371600" indent="0" algn="l" defTabSz="914400" rtl="0" eaLnBrk="1" latinLnBrk="0" hangingPunct="1">
              <a:lnSpc>
                <a:spcPct val="90000"/>
              </a:lnSpc>
              <a:spcBef>
                <a:spcPts val="500"/>
              </a:spcBef>
              <a:buFont typeface="Arial" panose="020B0604020202020204" pitchFamily="34" charset="0"/>
              <a:buNone/>
              <a:defRPr sz="10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0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3400" b="1" dirty="0"/>
              <a:t>Project Engagement Plan</a:t>
            </a:r>
          </a:p>
          <a:p>
            <a:endParaRPr lang="en-US" sz="2400" dirty="0"/>
          </a:p>
          <a:p>
            <a:pPr marL="342900" marR="0" lvl="0" indent="-342900">
              <a:spcBef>
                <a:spcPts val="0"/>
              </a:spcBef>
              <a:spcAft>
                <a:spcPts val="0"/>
              </a:spcAft>
              <a:buFont typeface="Wingdings" panose="05000000000000000000" pitchFamily="2" charset="2"/>
              <a:buChar char="ü"/>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Review current webpage and identify improvement opportunities.</a:t>
            </a:r>
          </a:p>
          <a:p>
            <a:pPr marR="0" lvl="0">
              <a:spcBef>
                <a:spcPts val="0"/>
              </a:spcBef>
              <a:spcAft>
                <a:spcPts val="0"/>
              </a:spcAft>
            </a:pP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ü"/>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Conduct a 60 mins session with the owner of </a:t>
            </a:r>
            <a:r>
              <a:rPr lang="en-US" sz="1400" dirty="0">
                <a:hlinkClick r:id="rId3"/>
              </a:rPr>
              <a:t>https://www.blissfulseeds.org/</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to review my findings and understand if there are any other challenges or pain points.</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R="0">
              <a:spcBef>
                <a:spcPts val="0"/>
              </a:spcBef>
              <a:spcAft>
                <a:spcPts val="0"/>
              </a:spcAft>
            </a:pP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Marketing campaigns have been one of the main ask. I need to explore this area with the partner to understand more details around the campaigns and what is the intended outcome. </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spcBef>
                <a:spcPts val="0"/>
              </a:spcBef>
              <a:spcAft>
                <a:spcPts val="0"/>
              </a:spcAft>
              <a:buFont typeface="Arial" panose="020B0604020202020204" pitchFamily="34" charset="0"/>
              <a:buChar char="•"/>
            </a:pP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Build a project plan with deliverables and milestones identified, this would be the plan shared with </a:t>
            </a:r>
            <a:r>
              <a:rPr lang="en-US" sz="1900" dirty="0" err="1">
                <a:effectLst/>
                <a:latin typeface="Times New Roman" panose="02020603050405020304" pitchFamily="18" charset="0"/>
                <a:ea typeface="Times New Roman" panose="02020603050405020304" pitchFamily="18" charset="0"/>
                <a:cs typeface="Times New Roman" panose="02020603050405020304" pitchFamily="18" charset="0"/>
              </a:rPr>
              <a:t>GATech</a:t>
            </a: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 faculty and the owner </a:t>
            </a:r>
            <a:r>
              <a:rPr lang="en-US" sz="1900" dirty="0"/>
              <a:t>which</a:t>
            </a: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 we will be working together on with periodic reviews.</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spcBef>
                <a:spcPts val="0"/>
              </a:spcBef>
              <a:spcAft>
                <a:spcPts val="0"/>
              </a:spcAft>
              <a:buFont typeface="Arial" panose="020B0604020202020204" pitchFamily="34" charset="0"/>
              <a:buChar char="•"/>
            </a:pP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Every week a report will be submitted to keep track of the functionality identified in the project plan. </a:t>
            </a:r>
            <a:r>
              <a:rPr lang="en-US" sz="1900" dirty="0" err="1">
                <a:effectLst/>
                <a:latin typeface="Times New Roman" panose="02020603050405020304" pitchFamily="18" charset="0"/>
                <a:ea typeface="Times New Roman" panose="02020603050405020304" pitchFamily="18" charset="0"/>
                <a:cs typeface="Times New Roman" panose="02020603050405020304" pitchFamily="18" charset="0"/>
              </a:rPr>
              <a:t>GATech</a:t>
            </a: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 Faculty and myself will be reviewing progress against the deliverables. This will also be a time to incorporate any faculty feedback and changes.</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spcBef>
                <a:spcPts val="0"/>
              </a:spcBef>
              <a:spcAft>
                <a:spcPts val="0"/>
              </a:spcAft>
              <a:buFont typeface="Arial" panose="020B0604020202020204" pitchFamily="34" charset="0"/>
              <a:buChar char="•"/>
            </a:pP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I will be meeting with partner organization on a bi-weekly/monthly basis and will be conducting demos to demonstrate the functionality (as we reach key milestones).</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spcBef>
                <a:spcPts val="0"/>
              </a:spcBef>
              <a:spcAft>
                <a:spcPts val="0"/>
              </a:spcAft>
              <a:buFont typeface="Arial" panose="020B0604020202020204" pitchFamily="34" charset="0"/>
              <a:buChar char="•"/>
            </a:pP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800" dirty="0"/>
          </a:p>
        </p:txBody>
      </p:sp>
    </p:spTree>
    <p:extLst>
      <p:ext uri="{BB962C8B-B14F-4D97-AF65-F5344CB8AC3E}">
        <p14:creationId xmlns:p14="http://schemas.microsoft.com/office/powerpoint/2010/main" val="4201212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5DAEA5-6545-964C-9D5B-E32F4428480C}"/>
              </a:ext>
            </a:extLst>
          </p:cNvPr>
          <p:cNvSpPr>
            <a:spLocks noGrp="1"/>
          </p:cNvSpPr>
          <p:nvPr>
            <p:ph type="title"/>
          </p:nvPr>
        </p:nvSpPr>
        <p:spPr/>
        <p:txBody>
          <a:bodyPr>
            <a:normAutofit/>
          </a:bodyPr>
          <a:lstStyle/>
          <a:p>
            <a:r>
              <a:rPr lang="en-US" dirty="0"/>
              <a:t>Project Details </a:t>
            </a:r>
            <a:endParaRPr lang="en-US" b="1" dirty="0">
              <a:latin typeface="Roboto" panose="02000000000000000000" pitchFamily="2" charset="0"/>
              <a:ea typeface="Roboto" panose="02000000000000000000" pitchFamily="2" charset="0"/>
            </a:endParaRPr>
          </a:p>
        </p:txBody>
      </p:sp>
      <p:sp>
        <p:nvSpPr>
          <p:cNvPr id="7" name="Content Placeholder 4">
            <a:extLst>
              <a:ext uri="{FF2B5EF4-FFF2-40B4-BE49-F238E27FC236}">
                <a16:creationId xmlns:a16="http://schemas.microsoft.com/office/drawing/2014/main" id="{2EEEFC75-6B54-48FC-82F2-CA8885EBBCD6}"/>
              </a:ext>
            </a:extLst>
          </p:cNvPr>
          <p:cNvSpPr txBox="1">
            <a:spLocks/>
          </p:cNvSpPr>
          <p:nvPr/>
        </p:nvSpPr>
        <p:spPr>
          <a:xfrm>
            <a:off x="434454" y="1112293"/>
            <a:ext cx="11096766" cy="197892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457200" indent="0" algn="l" defTabSz="914400" rtl="0" eaLnBrk="1" latinLnBrk="0" hangingPunct="1">
              <a:lnSpc>
                <a:spcPct val="90000"/>
              </a:lnSpc>
              <a:spcBef>
                <a:spcPts val="500"/>
              </a:spcBef>
              <a:buFont typeface="Arial" panose="020B0604020202020204" pitchFamily="34" charset="0"/>
              <a:buNone/>
              <a:defRPr sz="1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12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371600" indent="0" algn="l" defTabSz="914400" rtl="0" eaLnBrk="1" latinLnBrk="0" hangingPunct="1">
              <a:lnSpc>
                <a:spcPct val="90000"/>
              </a:lnSpc>
              <a:spcBef>
                <a:spcPts val="500"/>
              </a:spcBef>
              <a:buFont typeface="Arial" panose="020B0604020202020204" pitchFamily="34" charset="0"/>
              <a:buNone/>
              <a:defRPr sz="10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0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400" b="1" dirty="0"/>
              <a:t>Design Decisions</a:t>
            </a:r>
          </a:p>
          <a:p>
            <a:pPr marL="0" marR="0">
              <a:lnSpc>
                <a:spcPct val="150000"/>
              </a:lnSpc>
              <a:spcBef>
                <a:spcPts val="0"/>
              </a:spcBef>
              <a:spcAft>
                <a:spcPts val="0"/>
              </a:spcAft>
            </a:pPr>
            <a:r>
              <a:rPr lang="en-US" sz="1200" dirty="0"/>
              <a:t>Based on initial conversations I plan to use </a:t>
            </a:r>
            <a:r>
              <a:rPr lang="en-US" sz="1200" dirty="0" err="1"/>
              <a:t>wix</a:t>
            </a:r>
            <a:r>
              <a:rPr lang="en-US" sz="1200" dirty="0"/>
              <a:t> (as hosting platform) , python and PHP for developing custom functionalities as needed. </a:t>
            </a:r>
          </a:p>
          <a:p>
            <a:pPr marL="0" marR="0">
              <a:lnSpc>
                <a:spcPct val="150000"/>
              </a:lnSpc>
              <a:spcBef>
                <a:spcPts val="0"/>
              </a:spcBef>
              <a:spcAft>
                <a:spcPts val="0"/>
              </a:spcAft>
            </a:pPr>
            <a:endParaRPr lang="en-US" sz="1200" dirty="0"/>
          </a:p>
          <a:p>
            <a:pPr marR="0">
              <a:spcAft>
                <a:spcPts val="0"/>
              </a:spcAft>
            </a:pPr>
            <a:r>
              <a:rPr lang="en-US" sz="2400" b="1" dirty="0"/>
              <a:t>Project Execution</a:t>
            </a:r>
          </a:p>
          <a:p>
            <a:r>
              <a:rPr lang="en-US" sz="1200" dirty="0"/>
              <a:t>Build of newer version for Blissfulseeds.org will be with a different domain name. I will be reviewing the functionality with the partner on a bi-weekly basis. Once the functionality has been built, we will swap the original website with the newly developed webpage.</a:t>
            </a:r>
          </a:p>
          <a:p>
            <a:pPr marR="0">
              <a:spcAft>
                <a:spcPts val="0"/>
              </a:spcAft>
            </a:pPr>
            <a:endParaRPr lang="en-US" sz="1200" dirty="0"/>
          </a:p>
          <a:p>
            <a:pPr>
              <a:lnSpc>
                <a:spcPct val="150000"/>
              </a:lnSpc>
            </a:pPr>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800" dirty="0"/>
          </a:p>
        </p:txBody>
      </p:sp>
    </p:spTree>
    <p:extLst>
      <p:ext uri="{BB962C8B-B14F-4D97-AF65-F5344CB8AC3E}">
        <p14:creationId xmlns:p14="http://schemas.microsoft.com/office/powerpoint/2010/main" val="1126944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5DAEA5-6545-964C-9D5B-E32F4428480C}"/>
              </a:ext>
            </a:extLst>
          </p:cNvPr>
          <p:cNvSpPr>
            <a:spLocks noGrp="1"/>
          </p:cNvSpPr>
          <p:nvPr>
            <p:ph type="title"/>
          </p:nvPr>
        </p:nvSpPr>
        <p:spPr/>
        <p:txBody>
          <a:bodyPr>
            <a:normAutofit/>
          </a:bodyPr>
          <a:lstStyle/>
          <a:p>
            <a:r>
              <a:rPr lang="en-US" b="1" dirty="0">
                <a:latin typeface="Roboto" panose="02000000000000000000" pitchFamily="2" charset="0"/>
                <a:ea typeface="Roboto" panose="02000000000000000000" pitchFamily="2" charset="0"/>
              </a:rPr>
              <a:t>Sample User Story and Survey</a:t>
            </a:r>
          </a:p>
        </p:txBody>
      </p:sp>
      <p:sp>
        <p:nvSpPr>
          <p:cNvPr id="7" name="Content Placeholder 4">
            <a:extLst>
              <a:ext uri="{FF2B5EF4-FFF2-40B4-BE49-F238E27FC236}">
                <a16:creationId xmlns:a16="http://schemas.microsoft.com/office/drawing/2014/main" id="{2EEEFC75-6B54-48FC-82F2-CA8885EBBCD6}"/>
              </a:ext>
            </a:extLst>
          </p:cNvPr>
          <p:cNvSpPr txBox="1">
            <a:spLocks/>
          </p:cNvSpPr>
          <p:nvPr/>
        </p:nvSpPr>
        <p:spPr>
          <a:xfrm>
            <a:off x="434454" y="1112293"/>
            <a:ext cx="11096766" cy="550129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457200" indent="0" algn="l" defTabSz="914400" rtl="0" eaLnBrk="1" latinLnBrk="0" hangingPunct="1">
              <a:lnSpc>
                <a:spcPct val="90000"/>
              </a:lnSpc>
              <a:spcBef>
                <a:spcPts val="500"/>
              </a:spcBef>
              <a:buFont typeface="Arial" panose="020B0604020202020204" pitchFamily="34" charset="0"/>
              <a:buNone/>
              <a:defRPr sz="1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12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371600" indent="0" algn="l" defTabSz="914400" rtl="0" eaLnBrk="1" latinLnBrk="0" hangingPunct="1">
              <a:lnSpc>
                <a:spcPct val="90000"/>
              </a:lnSpc>
              <a:spcBef>
                <a:spcPts val="500"/>
              </a:spcBef>
              <a:buFont typeface="Arial" panose="020B0604020202020204" pitchFamily="34" charset="0"/>
              <a:buNone/>
              <a:defRPr sz="10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0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400" b="1" dirty="0"/>
              <a:t>Sample Use Stories</a:t>
            </a:r>
          </a:p>
          <a:p>
            <a:pPr marL="0" marR="0">
              <a:lnSpc>
                <a:spcPct val="150000"/>
              </a:lnSpc>
              <a:spcBef>
                <a:spcPts val="0"/>
              </a:spcBef>
              <a:spcAft>
                <a:spcPts val="0"/>
              </a:spcAft>
            </a:pPr>
            <a:r>
              <a:rPr lang="en-US" sz="1200" i="1" dirty="0"/>
              <a:t>User Story1 - As a volunteer, I want to register myself on </a:t>
            </a:r>
            <a:r>
              <a:rPr lang="en-US" sz="1200" i="1" dirty="0">
                <a:hlinkClick r:id="rId2"/>
              </a:rPr>
              <a:t>https://www.blissfulseeds.org/</a:t>
            </a:r>
            <a:r>
              <a:rPr lang="en-US" sz="1200" i="1" dirty="0"/>
              <a:t> , so I can provide my availability to support </a:t>
            </a:r>
            <a:r>
              <a:rPr lang="en-US" sz="1200" i="1" dirty="0" err="1"/>
              <a:t>Blissfulseeds</a:t>
            </a:r>
            <a:r>
              <a:rPr lang="en-US" sz="1200" i="1" dirty="0"/>
              <a:t> activities.</a:t>
            </a:r>
          </a:p>
          <a:p>
            <a:pPr marL="0" marR="0">
              <a:lnSpc>
                <a:spcPct val="150000"/>
              </a:lnSpc>
              <a:spcBef>
                <a:spcPts val="0"/>
              </a:spcBef>
              <a:spcAft>
                <a:spcPts val="0"/>
              </a:spcAft>
            </a:pPr>
            <a:r>
              <a:rPr lang="en-US" sz="1200" dirty="0"/>
              <a:t>Implementation – This user story defines a new persona (volunteer) and maps function of this persona on the website. The new version of Blissfulseeds.org would provide</a:t>
            </a:r>
          </a:p>
          <a:p>
            <a:pPr marL="0" marR="0">
              <a:lnSpc>
                <a:spcPct val="150000"/>
              </a:lnSpc>
              <a:spcBef>
                <a:spcPts val="0"/>
              </a:spcBef>
              <a:spcAft>
                <a:spcPts val="0"/>
              </a:spcAft>
            </a:pPr>
            <a:r>
              <a:rPr lang="en-US" sz="1200" dirty="0"/>
              <a:t>A landing page </a:t>
            </a:r>
            <a:r>
              <a:rPr lang="en-US" sz="1200" dirty="0">
                <a:sym typeface="Wingdings" panose="05000000000000000000" pitchFamily="2" charset="2"/>
              </a:rPr>
              <a:t> Identify the persona (Visitor, Supporter, Volunteer, Admin( do not want to display this publicly)) Volunteer landing page – Login, Register</a:t>
            </a:r>
          </a:p>
          <a:p>
            <a:pPr marL="0" marR="0">
              <a:lnSpc>
                <a:spcPct val="150000"/>
              </a:lnSpc>
              <a:spcBef>
                <a:spcPts val="0"/>
              </a:spcBef>
              <a:spcAft>
                <a:spcPts val="0"/>
              </a:spcAft>
            </a:pPr>
            <a:r>
              <a:rPr lang="en-US" sz="1200" dirty="0">
                <a:sym typeface="Wingdings" panose="05000000000000000000" pitchFamily="2" charset="2"/>
              </a:rPr>
              <a:t> Register screen to provide volunteer details and register. Validate the new volunteer, and provide available programs for them to register.</a:t>
            </a:r>
            <a:endParaRPr lang="en-US" sz="1200" dirty="0"/>
          </a:p>
          <a:p>
            <a:pPr marL="0" marR="0">
              <a:lnSpc>
                <a:spcPct val="150000"/>
              </a:lnSpc>
              <a:spcBef>
                <a:spcPts val="0"/>
              </a:spcBef>
              <a:spcAft>
                <a:spcPts val="0"/>
              </a:spcAft>
            </a:pPr>
            <a:r>
              <a:rPr lang="en-US" sz="1200" i="1" dirty="0"/>
              <a:t>User Story2 </a:t>
            </a:r>
            <a:r>
              <a:rPr lang="en-US" sz="1200" dirty="0"/>
              <a:t>- As a volunteer, I want to be notified of my upcoming engagements with </a:t>
            </a:r>
            <a:r>
              <a:rPr lang="en-US" sz="1200" dirty="0" err="1"/>
              <a:t>Blissfulseeds</a:t>
            </a:r>
            <a:r>
              <a:rPr lang="en-US" sz="1200" dirty="0"/>
              <a:t>, so I can confirm m</a:t>
            </a:r>
          </a:p>
          <a:p>
            <a:pPr marL="0" marR="0">
              <a:lnSpc>
                <a:spcPct val="150000"/>
              </a:lnSpc>
              <a:spcBef>
                <a:spcPts val="0"/>
              </a:spcBef>
              <a:spcAft>
                <a:spcPts val="0"/>
              </a:spcAft>
            </a:pPr>
            <a:r>
              <a:rPr lang="en-US" sz="1200" i="1" dirty="0"/>
              <a:t>User Story3</a:t>
            </a:r>
            <a:r>
              <a:rPr lang="en-US" sz="1200" dirty="0"/>
              <a:t> - As an owner/admin, I want to view the availability of volunteers, so I can plan the activity schedule for students.</a:t>
            </a:r>
          </a:p>
          <a:p>
            <a:pPr marL="0" marR="0">
              <a:lnSpc>
                <a:spcPct val="150000"/>
              </a:lnSpc>
              <a:spcBef>
                <a:spcPts val="0"/>
              </a:spcBef>
              <a:spcAft>
                <a:spcPts val="0"/>
              </a:spcAft>
            </a:pPr>
            <a:endParaRPr lang="en-US" sz="1200" dirty="0"/>
          </a:p>
          <a:p>
            <a:pPr marR="0">
              <a:spcAft>
                <a:spcPts val="0"/>
              </a:spcAft>
            </a:pPr>
            <a:r>
              <a:rPr lang="en-US" sz="2400" b="1" dirty="0"/>
              <a:t>Survey Questions</a:t>
            </a:r>
          </a:p>
          <a:p>
            <a:r>
              <a:rPr lang="en-US" sz="1200" dirty="0"/>
              <a:t>Example Survey questions (for owners/admin of the website).</a:t>
            </a:r>
          </a:p>
          <a:p>
            <a:pPr marL="228600" indent="-228600">
              <a:buAutoNum type="arabicPeriod"/>
            </a:pPr>
            <a:r>
              <a:rPr lang="en-US" sz="1200" dirty="0"/>
              <a:t>What are 3 main challenges that </a:t>
            </a:r>
            <a:r>
              <a:rPr lang="en-US" sz="1200" dirty="0" err="1"/>
              <a:t>Blissfulseeds</a:t>
            </a:r>
            <a:r>
              <a:rPr lang="en-US" sz="1200" dirty="0"/>
              <a:t> as an organization is facing?</a:t>
            </a:r>
          </a:p>
          <a:p>
            <a:pPr marL="228600" indent="-228600">
              <a:buAutoNum type="arabicPeriod"/>
            </a:pPr>
            <a:r>
              <a:rPr lang="en-US" sz="1200" dirty="0"/>
              <a:t>How can we leverage technology to help solve for the identified problems?</a:t>
            </a:r>
          </a:p>
          <a:p>
            <a:pPr marL="228600" indent="-228600">
              <a:buAutoNum type="arabicPeriod"/>
            </a:pPr>
            <a:r>
              <a:rPr lang="en-US" sz="1200" dirty="0"/>
              <a:t>Are there any solutions identified for the problems described in question#1?</a:t>
            </a:r>
          </a:p>
          <a:p>
            <a:pPr marL="228600" indent="-228600">
              <a:buAutoNum type="arabicPeriod"/>
            </a:pPr>
            <a:r>
              <a:rPr lang="en-US" sz="1200" dirty="0"/>
              <a:t>What would be the success criteria to evaluate proposed/implemented solution?</a:t>
            </a:r>
          </a:p>
          <a:p>
            <a:pPr marL="228600" indent="-228600">
              <a:buAutoNum type="arabicPeriod"/>
            </a:pPr>
            <a:r>
              <a:rPr lang="en-US" sz="1200" dirty="0"/>
              <a:t>How will you test the solution provided by </a:t>
            </a:r>
            <a:r>
              <a:rPr lang="en-US" sz="1200" dirty="0" err="1"/>
              <a:t>GATech</a:t>
            </a:r>
            <a:r>
              <a:rPr lang="en-US" sz="1200"/>
              <a:t> team.</a:t>
            </a:r>
          </a:p>
          <a:p>
            <a:endParaRPr lang="en-US" sz="1200" dirty="0"/>
          </a:p>
          <a:p>
            <a:endParaRPr lang="en-US" sz="1200" dirty="0"/>
          </a:p>
          <a:p>
            <a:endParaRPr lang="en-US" sz="1200" dirty="0"/>
          </a:p>
          <a:p>
            <a:endParaRPr lang="en-US" sz="1200" dirty="0"/>
          </a:p>
          <a:p>
            <a:endParaRPr lang="en-US" sz="1200" dirty="0"/>
          </a:p>
          <a:p>
            <a:endParaRPr lang="en-US" sz="1200" dirty="0"/>
          </a:p>
          <a:p>
            <a:pPr marR="0">
              <a:spcAft>
                <a:spcPts val="0"/>
              </a:spcAft>
            </a:pPr>
            <a:endParaRPr lang="en-US" sz="1200" dirty="0"/>
          </a:p>
          <a:p>
            <a:pPr>
              <a:lnSpc>
                <a:spcPct val="150000"/>
              </a:lnSpc>
            </a:pPr>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800" dirty="0"/>
          </a:p>
        </p:txBody>
      </p:sp>
    </p:spTree>
    <p:extLst>
      <p:ext uri="{BB962C8B-B14F-4D97-AF65-F5344CB8AC3E}">
        <p14:creationId xmlns:p14="http://schemas.microsoft.com/office/powerpoint/2010/main" val="137288594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ATech_PPTtemplate_2021_wide" id="{E85096BA-033B-D848-B268-A76C8AE5D2A4}" vid="{1C4A0A5B-2267-F04A-B00C-3FCDF7CFA02E}"/>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ATech_PPTtemplate_2021_wide" id="{E85096BA-033B-D848-B268-A76C8AE5D2A4}" vid="{C86BDF43-62E5-5C4C-BBB8-C9F54843079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GATech_PPTtemplate_2021_wide</Template>
  <TotalTime>193</TotalTime>
  <Words>1269</Words>
  <Application>Microsoft Office PowerPoint</Application>
  <PresentationFormat>Widescreen</PresentationFormat>
  <Paragraphs>132</Paragraphs>
  <Slides>7</Slides>
  <Notes>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7</vt:i4>
      </vt:variant>
    </vt:vector>
  </HeadingPairs>
  <TitlesOfParts>
    <vt:vector size="16" baseType="lpstr">
      <vt:lpstr>Arial</vt:lpstr>
      <vt:lpstr>Calibri</vt:lpstr>
      <vt:lpstr>questrial</vt:lpstr>
      <vt:lpstr>Roboto</vt:lpstr>
      <vt:lpstr>Times New Roman</vt:lpstr>
      <vt:lpstr>Wingdings</vt:lpstr>
      <vt:lpstr>Custom Design</vt:lpstr>
      <vt:lpstr>1_Custom Design</vt:lpstr>
      <vt:lpstr>Package</vt:lpstr>
      <vt:lpstr>CS6150 – Supporting Adults With Autism</vt:lpstr>
      <vt:lpstr>Supporting Adults with Autism</vt:lpstr>
      <vt:lpstr>Partner and Project Team</vt:lpstr>
      <vt:lpstr>Current Challenges and Project Goals</vt:lpstr>
      <vt:lpstr>Project Details</vt:lpstr>
      <vt:lpstr>Project Details </vt:lpstr>
      <vt:lpstr>Sample User Story and Survey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 Here</dc:title>
  <dc:creator>Srivastva, Jeetesh K</dc:creator>
  <cp:lastModifiedBy>Srivastva, Jeetesh K</cp:lastModifiedBy>
  <cp:revision>8</cp:revision>
  <dcterms:created xsi:type="dcterms:W3CDTF">2022-02-16T02:08:41Z</dcterms:created>
  <dcterms:modified xsi:type="dcterms:W3CDTF">2022-02-18T04:18:19Z</dcterms:modified>
</cp:coreProperties>
</file>