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8404800" cy="32918400"/>
  <p:notesSz cx="6858000" cy="91440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0340" autoAdjust="0"/>
  </p:normalViewPr>
  <p:slideViewPr>
    <p:cSldViewPr snapToGrid="0" snapToObjects="1">
      <p:cViewPr>
        <p:scale>
          <a:sx n="30" d="100"/>
          <a:sy n="30" d="100"/>
        </p:scale>
        <p:origin x="-640" y="-80"/>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5C00E5-E059-184D-A918-4675B9DE6888}"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150303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C00E5-E059-184D-A918-4675B9DE6888}"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152189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C00E5-E059-184D-A918-4675B9DE6888}"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176371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C00E5-E059-184D-A918-4675B9DE6888}"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403149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C00E5-E059-184D-A918-4675B9DE6888}"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415951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5C00E5-E059-184D-A918-4675B9DE6888}"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250994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5C00E5-E059-184D-A918-4675B9DE6888}"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329471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C00E5-E059-184D-A918-4675B9DE6888}"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141407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C00E5-E059-184D-A918-4675B9DE6888}"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403166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C00E5-E059-184D-A918-4675B9DE6888}"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184489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C00E5-E059-184D-A918-4675B9DE6888}"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2E111-C3E8-4646-B65D-D3CD82F07F2A}" type="slidenum">
              <a:rPr lang="en-US" smtClean="0"/>
              <a:t>‹#›</a:t>
            </a:fld>
            <a:endParaRPr lang="en-US"/>
          </a:p>
        </p:txBody>
      </p:sp>
    </p:spTree>
    <p:extLst>
      <p:ext uri="{BB962C8B-B14F-4D97-AF65-F5344CB8AC3E}">
        <p14:creationId xmlns:p14="http://schemas.microsoft.com/office/powerpoint/2010/main" val="4047645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125C00E5-E059-184D-A918-4675B9DE6888}" type="datetimeFigureOut">
              <a:rPr lang="en-US" smtClean="0"/>
              <a:t>11/30/17</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7B42E111-C3E8-4646-B65D-D3CD82F07F2A}" type="slidenum">
              <a:rPr lang="en-US" smtClean="0"/>
              <a:t>‹#›</a:t>
            </a:fld>
            <a:endParaRPr lang="en-US"/>
          </a:p>
        </p:txBody>
      </p:sp>
    </p:spTree>
    <p:extLst>
      <p:ext uri="{BB962C8B-B14F-4D97-AF65-F5344CB8AC3E}">
        <p14:creationId xmlns:p14="http://schemas.microsoft.com/office/powerpoint/2010/main" val="168866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png"/><Relationship Id="rId7"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904205" y="679584"/>
            <a:ext cx="33960582" cy="3785646"/>
          </a:xfrm>
          <a:prstGeom prst="rect">
            <a:avLst/>
          </a:prstGeom>
          <a:noFill/>
          <a:ln w="28575">
            <a:noFill/>
            <a:miter lim="800000"/>
            <a:headEnd/>
            <a:tailEnd/>
          </a:ln>
          <a:effectLst/>
        </p:spPr>
        <p:txBody>
          <a:bodyPr wrap="square" lIns="91433" tIns="45717" rIns="91433" bIns="45717">
            <a:spAutoFit/>
          </a:bodyPr>
          <a:lstStyle>
            <a:lvl1pPr>
              <a:defRPr sz="4800" baseline="-25000">
                <a:solidFill>
                  <a:schemeClr val="tx1"/>
                </a:solidFill>
                <a:latin typeface="Arial" charset="0"/>
                <a:ea typeface="ＭＳ Ｐゴシック" charset="0"/>
                <a:cs typeface="ＭＳ Ｐゴシック" charset="0"/>
              </a:defRPr>
            </a:lvl1pPr>
            <a:lvl2pPr marL="37931725" indent="-37474525">
              <a:defRPr sz="4800" baseline="-25000">
                <a:solidFill>
                  <a:schemeClr val="tx1"/>
                </a:solidFill>
                <a:latin typeface="Arial" charset="0"/>
                <a:ea typeface="ＭＳ Ｐゴシック" charset="0"/>
              </a:defRPr>
            </a:lvl2pPr>
            <a:lvl3pPr>
              <a:defRPr sz="4800" baseline="-25000">
                <a:solidFill>
                  <a:schemeClr val="tx1"/>
                </a:solidFill>
                <a:latin typeface="Arial" charset="0"/>
                <a:ea typeface="ＭＳ Ｐゴシック" charset="0"/>
              </a:defRPr>
            </a:lvl3pPr>
            <a:lvl4pPr>
              <a:defRPr sz="4800" baseline="-25000">
                <a:solidFill>
                  <a:schemeClr val="tx1"/>
                </a:solidFill>
                <a:latin typeface="Arial" charset="0"/>
                <a:ea typeface="ＭＳ Ｐゴシック" charset="0"/>
              </a:defRPr>
            </a:lvl4pPr>
            <a:lvl5pPr>
              <a:defRPr sz="4800" baseline="-25000">
                <a:solidFill>
                  <a:schemeClr val="tx1"/>
                </a:solidFill>
                <a:latin typeface="Arial" charset="0"/>
                <a:ea typeface="ＭＳ Ｐゴシック" charset="0"/>
              </a:defRPr>
            </a:lvl5pPr>
            <a:lvl6pPr marL="457200" eaLnBrk="0" fontAlgn="base" hangingPunct="0">
              <a:spcBef>
                <a:spcPct val="0"/>
              </a:spcBef>
              <a:spcAft>
                <a:spcPct val="0"/>
              </a:spcAft>
              <a:defRPr sz="4800" baseline="-25000">
                <a:solidFill>
                  <a:schemeClr val="tx1"/>
                </a:solidFill>
                <a:latin typeface="Arial" charset="0"/>
                <a:ea typeface="ＭＳ Ｐゴシック" charset="0"/>
              </a:defRPr>
            </a:lvl6pPr>
            <a:lvl7pPr marL="914400" eaLnBrk="0" fontAlgn="base" hangingPunct="0">
              <a:spcBef>
                <a:spcPct val="0"/>
              </a:spcBef>
              <a:spcAft>
                <a:spcPct val="0"/>
              </a:spcAft>
              <a:defRPr sz="4800" baseline="-25000">
                <a:solidFill>
                  <a:schemeClr val="tx1"/>
                </a:solidFill>
                <a:latin typeface="Arial" charset="0"/>
                <a:ea typeface="ＭＳ Ｐゴシック" charset="0"/>
              </a:defRPr>
            </a:lvl7pPr>
            <a:lvl8pPr marL="1371600" eaLnBrk="0" fontAlgn="base" hangingPunct="0">
              <a:spcBef>
                <a:spcPct val="0"/>
              </a:spcBef>
              <a:spcAft>
                <a:spcPct val="0"/>
              </a:spcAft>
              <a:defRPr sz="4800" baseline="-25000">
                <a:solidFill>
                  <a:schemeClr val="tx1"/>
                </a:solidFill>
                <a:latin typeface="Arial" charset="0"/>
                <a:ea typeface="ＭＳ Ｐゴシック" charset="0"/>
              </a:defRPr>
            </a:lvl8pPr>
            <a:lvl9pPr marL="1828800" eaLnBrk="0" fontAlgn="base" hangingPunct="0">
              <a:spcBef>
                <a:spcPct val="0"/>
              </a:spcBef>
              <a:spcAft>
                <a:spcPct val="0"/>
              </a:spcAft>
              <a:defRPr sz="4800" baseline="-25000">
                <a:solidFill>
                  <a:schemeClr val="tx1"/>
                </a:solidFill>
                <a:latin typeface="Arial" charset="0"/>
                <a:ea typeface="ＭＳ Ｐゴシック" charset="0"/>
              </a:defRPr>
            </a:lvl9pPr>
          </a:lstStyle>
          <a:p>
            <a:r>
              <a:rPr lang="en-US" sz="8800" b="1" baseline="0" dirty="0" smtClean="0">
                <a:solidFill>
                  <a:srgbClr val="FF0000"/>
                </a:solidFill>
                <a:effectLst>
                  <a:outerShdw blurRad="38100" dist="38100" dir="2700000" algn="tl">
                    <a:srgbClr val="DDDDDD"/>
                  </a:outerShdw>
                </a:effectLst>
                <a:latin typeface="Times New Roman"/>
                <a:cs typeface="Times New Roman"/>
              </a:rPr>
              <a:t>The Arecibo Pisces-Perseus </a:t>
            </a:r>
            <a:r>
              <a:rPr lang="en-US" sz="8800" b="1" baseline="0" dirty="0" err="1" smtClean="0">
                <a:solidFill>
                  <a:srgbClr val="FF0000"/>
                </a:solidFill>
                <a:effectLst>
                  <a:outerShdw blurRad="38100" dist="38100" dir="2700000" algn="tl">
                    <a:srgbClr val="DDDDDD"/>
                  </a:outerShdw>
                </a:effectLst>
                <a:latin typeface="Times New Roman"/>
                <a:cs typeface="Times New Roman"/>
              </a:rPr>
              <a:t>Supercluster</a:t>
            </a:r>
            <a:r>
              <a:rPr lang="en-US" sz="8800" b="1" baseline="0" dirty="0" smtClean="0">
                <a:solidFill>
                  <a:srgbClr val="FF0000"/>
                </a:solidFill>
                <a:effectLst>
                  <a:outerShdw blurRad="38100" dist="38100" dir="2700000" algn="tl">
                    <a:srgbClr val="DDDDDD"/>
                  </a:outerShdw>
                </a:effectLst>
                <a:latin typeface="Times New Roman"/>
                <a:cs typeface="Times New Roman"/>
              </a:rPr>
              <a:t> Survey: Declination Strip 35</a:t>
            </a:r>
          </a:p>
          <a:p>
            <a:r>
              <a:rPr lang="en-US" sz="5400" b="1" i="1" baseline="0" dirty="0" err="1">
                <a:solidFill>
                  <a:srgbClr val="000000"/>
                </a:solidFill>
                <a:latin typeface="Times" charset="0"/>
              </a:rPr>
              <a:t>Chelsey</a:t>
            </a:r>
            <a:r>
              <a:rPr lang="en-US" sz="5400" b="1" i="1" baseline="0" dirty="0">
                <a:solidFill>
                  <a:srgbClr val="000000"/>
                </a:solidFill>
                <a:latin typeface="Times" charset="0"/>
              </a:rPr>
              <a:t> McMichael</a:t>
            </a:r>
            <a:r>
              <a:rPr lang="en-US" sz="5400" b="1" i="1" baseline="30000" dirty="0">
                <a:solidFill>
                  <a:srgbClr val="000000"/>
                </a:solidFill>
                <a:latin typeface="Times" charset="0"/>
              </a:rPr>
              <a:t>1</a:t>
            </a:r>
            <a:r>
              <a:rPr lang="en-US" sz="5400" b="1" i="1" baseline="0" dirty="0">
                <a:solidFill>
                  <a:srgbClr val="000000"/>
                </a:solidFill>
                <a:latin typeface="Times" charset="0"/>
              </a:rPr>
              <a:t>, J. Ribaudo</a:t>
            </a:r>
            <a:r>
              <a:rPr lang="en-US" sz="5400" b="1" i="1" baseline="30000" dirty="0">
                <a:solidFill>
                  <a:srgbClr val="000000"/>
                </a:solidFill>
                <a:latin typeface="Times" charset="0"/>
              </a:rPr>
              <a:t>1</a:t>
            </a:r>
            <a:r>
              <a:rPr lang="en-US" sz="5400" b="1" i="1" baseline="0" dirty="0">
                <a:solidFill>
                  <a:srgbClr val="000000"/>
                </a:solidFill>
                <a:latin typeface="Times" charset="0"/>
              </a:rPr>
              <a:t>, R. Koopmann</a:t>
            </a:r>
            <a:r>
              <a:rPr lang="en-US" sz="5400" b="1" i="1" baseline="30000" dirty="0">
                <a:solidFill>
                  <a:srgbClr val="000000"/>
                </a:solidFill>
                <a:latin typeface="Times" charset="0"/>
              </a:rPr>
              <a:t>2</a:t>
            </a:r>
            <a:r>
              <a:rPr lang="en-US" sz="5400" b="1" i="1" baseline="0" dirty="0">
                <a:solidFill>
                  <a:srgbClr val="000000"/>
                </a:solidFill>
                <a:latin typeface="Times" charset="0"/>
              </a:rPr>
              <a:t>,  M. Haynes</a:t>
            </a:r>
            <a:r>
              <a:rPr lang="en-US" sz="5400" b="1" i="1" baseline="30000" dirty="0">
                <a:solidFill>
                  <a:srgbClr val="000000"/>
                </a:solidFill>
                <a:latin typeface="Times" charset="0"/>
              </a:rPr>
              <a:t>3</a:t>
            </a:r>
            <a:r>
              <a:rPr lang="en-US" sz="5400" b="1" i="1" baseline="0" dirty="0">
                <a:solidFill>
                  <a:srgbClr val="000000"/>
                </a:solidFill>
                <a:latin typeface="Times" charset="0"/>
              </a:rPr>
              <a:t>, APPSS Team, Undergraduate ALFALFA Team </a:t>
            </a:r>
            <a:endParaRPr lang="en-US" sz="5400" b="1" i="1" baseline="30000" dirty="0">
              <a:solidFill>
                <a:srgbClr val="000000"/>
              </a:solidFill>
              <a:latin typeface="Times" charset="0"/>
            </a:endParaRPr>
          </a:p>
          <a:p>
            <a:r>
              <a:rPr lang="en-US" sz="5400" b="1" i="1" baseline="30000" dirty="0">
                <a:solidFill>
                  <a:srgbClr val="000000"/>
                </a:solidFill>
                <a:latin typeface="Times" charset="0"/>
              </a:rPr>
              <a:t>1</a:t>
            </a:r>
            <a:r>
              <a:rPr lang="en-US" sz="5400" b="1" i="1" baseline="0" dirty="0">
                <a:solidFill>
                  <a:srgbClr val="000000"/>
                </a:solidFill>
                <a:latin typeface="Times" charset="0"/>
              </a:rPr>
              <a:t>Utica College, </a:t>
            </a:r>
            <a:r>
              <a:rPr lang="en-US" sz="5400" b="1" i="1" baseline="30000" dirty="0">
                <a:solidFill>
                  <a:srgbClr val="000000"/>
                </a:solidFill>
                <a:latin typeface="Times" charset="0"/>
              </a:rPr>
              <a:t>2</a:t>
            </a:r>
            <a:r>
              <a:rPr lang="en-US" sz="5400" b="1" i="1" baseline="0" dirty="0">
                <a:solidFill>
                  <a:srgbClr val="000000"/>
                </a:solidFill>
                <a:latin typeface="Times" charset="0"/>
              </a:rPr>
              <a:t>Union College,  </a:t>
            </a:r>
            <a:r>
              <a:rPr lang="en-US" sz="5400" b="1" i="1" baseline="30000" dirty="0">
                <a:solidFill>
                  <a:srgbClr val="000000"/>
                </a:solidFill>
                <a:latin typeface="Times" charset="0"/>
              </a:rPr>
              <a:t>3</a:t>
            </a:r>
            <a:r>
              <a:rPr lang="en-US" sz="5400" b="1" i="1" baseline="0" dirty="0">
                <a:solidFill>
                  <a:srgbClr val="000000"/>
                </a:solidFill>
                <a:latin typeface="Times" charset="0"/>
              </a:rPr>
              <a:t>Cornell University</a:t>
            </a:r>
          </a:p>
          <a:p>
            <a:pPr algn="ctr"/>
            <a:endParaRPr lang="en-US" sz="4400" b="1" baseline="0" dirty="0">
              <a:solidFill>
                <a:srgbClr val="000000"/>
              </a:solidFill>
              <a:effectLst>
                <a:outerShdw blurRad="38100" dist="38100" dir="2700000" algn="tl">
                  <a:srgbClr val="DDDDDD"/>
                </a:outerShdw>
              </a:effectLst>
              <a:latin typeface="Times New Roman"/>
              <a:cs typeface="Times New Roman"/>
            </a:endParaRPr>
          </a:p>
        </p:txBody>
      </p:sp>
      <p:sp>
        <p:nvSpPr>
          <p:cNvPr id="11" name="Rectangle 10"/>
          <p:cNvSpPr/>
          <p:nvPr/>
        </p:nvSpPr>
        <p:spPr bwMode="auto">
          <a:xfrm>
            <a:off x="10682492" y="5797156"/>
            <a:ext cx="17039817" cy="10274933"/>
          </a:xfrm>
          <a:prstGeom prst="rect">
            <a:avLst/>
          </a:prstGeom>
          <a:solidFill>
            <a:schemeClr val="bg1">
              <a:alpha val="91000"/>
            </a:schemeClr>
          </a:solidFill>
          <a:ln w="38100" cap="flat" cmpd="sng" algn="ctr">
            <a:solidFill>
              <a:schemeClr val="accent4">
                <a:lumMod val="10000"/>
              </a:schemeClr>
            </a:solidFill>
            <a:prstDash val="solid"/>
            <a:round/>
            <a:headEnd type="none" w="med" len="med"/>
            <a:tailEnd type="none" w="med" len="med"/>
          </a:ln>
          <a:effectLst/>
        </p:spPr>
        <p:txBody>
          <a:bodyPr vert="horz" wrap="square" lIns="91433" tIns="45717" rIns="91433" bIns="45717" numCol="1" rtlCol="0" anchor="t" anchorCtr="0" compatLnSpc="1">
            <a:prstTxWarp prst="textNoShape">
              <a:avLst/>
            </a:prstTxWarp>
          </a:bodyPr>
          <a:lstStyle/>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p:txBody>
      </p:sp>
      <p:sp>
        <p:nvSpPr>
          <p:cNvPr id="12" name="Rectangle 11"/>
          <p:cNvSpPr/>
          <p:nvPr/>
        </p:nvSpPr>
        <p:spPr>
          <a:xfrm>
            <a:off x="16849441" y="5817632"/>
            <a:ext cx="4533900" cy="1477321"/>
          </a:xfrm>
          <a:prstGeom prst="rect">
            <a:avLst/>
          </a:prstGeom>
        </p:spPr>
        <p:txBody>
          <a:bodyPr wrap="square" lIns="91433" tIns="45717" rIns="91433" bIns="45717">
            <a:spAutoFit/>
          </a:bodyPr>
          <a:lstStyle/>
          <a:p>
            <a:pPr algn="ctr"/>
            <a:r>
              <a:rPr lang="en-US" sz="5400" b="1" baseline="0" dirty="0">
                <a:solidFill>
                  <a:srgbClr val="000000"/>
                </a:solidFill>
                <a:latin typeface="Times New Roman"/>
                <a:cs typeface="Times New Roman"/>
              </a:rPr>
              <a:t>ABSTRACT</a:t>
            </a:r>
          </a:p>
          <a:p>
            <a:pPr algn="ctr"/>
            <a:endParaRPr lang="en-US" sz="5400" dirty="0"/>
          </a:p>
        </p:txBody>
      </p:sp>
      <p:sp>
        <p:nvSpPr>
          <p:cNvPr id="13" name="Rectangle 12"/>
          <p:cNvSpPr/>
          <p:nvPr/>
        </p:nvSpPr>
        <p:spPr>
          <a:xfrm>
            <a:off x="3168965" y="5814144"/>
            <a:ext cx="3543300" cy="1477321"/>
          </a:xfrm>
          <a:prstGeom prst="rect">
            <a:avLst/>
          </a:prstGeom>
        </p:spPr>
        <p:txBody>
          <a:bodyPr wrap="square" lIns="91433" tIns="45717" rIns="91433" bIns="45717">
            <a:spAutoFit/>
          </a:bodyPr>
          <a:lstStyle/>
          <a:p>
            <a:pPr algn="ctr"/>
            <a:r>
              <a:rPr lang="en-US" sz="5400" b="1" baseline="0" dirty="0">
                <a:solidFill>
                  <a:srgbClr val="000000"/>
                </a:solidFill>
                <a:latin typeface="Times New Roman"/>
                <a:cs typeface="Times New Roman"/>
              </a:rPr>
              <a:t>APPSS</a:t>
            </a:r>
          </a:p>
          <a:p>
            <a:pPr algn="ctr"/>
            <a:endParaRPr lang="en-US" sz="5400" dirty="0"/>
          </a:p>
        </p:txBody>
      </p:sp>
      <p:sp>
        <p:nvSpPr>
          <p:cNvPr id="14" name="Rectangle 13"/>
          <p:cNvSpPr/>
          <p:nvPr/>
        </p:nvSpPr>
        <p:spPr>
          <a:xfrm>
            <a:off x="3168965" y="15764987"/>
            <a:ext cx="3543300" cy="1477321"/>
          </a:xfrm>
          <a:prstGeom prst="rect">
            <a:avLst/>
          </a:prstGeom>
        </p:spPr>
        <p:txBody>
          <a:bodyPr wrap="square" lIns="91433" tIns="45717" rIns="91433" bIns="45717">
            <a:spAutoFit/>
          </a:bodyPr>
          <a:lstStyle/>
          <a:p>
            <a:pPr algn="ctr"/>
            <a:endParaRPr lang="en-US" sz="5400" b="1" baseline="0" dirty="0">
              <a:solidFill>
                <a:srgbClr val="000000"/>
              </a:solidFill>
              <a:latin typeface="Times New Roman"/>
              <a:cs typeface="Times New Roman"/>
            </a:endParaRPr>
          </a:p>
          <a:p>
            <a:pPr algn="ctr"/>
            <a:endParaRPr lang="en-US" sz="5400" dirty="0"/>
          </a:p>
        </p:txBody>
      </p:sp>
      <p:pic>
        <p:nvPicPr>
          <p:cNvPr id="32" name="Picture 31" descr="aobsmall_ofict.gi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096045" y="3218838"/>
            <a:ext cx="1415720" cy="1415720"/>
          </a:xfrm>
          <a:prstGeom prst="rect">
            <a:avLst/>
          </a:prstGeom>
        </p:spPr>
      </p:pic>
      <p:pic>
        <p:nvPicPr>
          <p:cNvPr id="33" name="Picture 32" descr="2000px-NSF.svg.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351023" y="3090233"/>
            <a:ext cx="1590961" cy="1590961"/>
          </a:xfrm>
          <a:prstGeom prst="rect">
            <a:avLst/>
          </a:prstGeom>
        </p:spPr>
      </p:pic>
      <p:sp>
        <p:nvSpPr>
          <p:cNvPr id="50" name="TextBox 49"/>
          <p:cNvSpPr txBox="1"/>
          <p:nvPr/>
        </p:nvSpPr>
        <p:spPr>
          <a:xfrm>
            <a:off x="10963729" y="6931132"/>
            <a:ext cx="16514900" cy="9140957"/>
          </a:xfrm>
          <a:prstGeom prst="rect">
            <a:avLst/>
          </a:prstGeom>
          <a:noFill/>
        </p:spPr>
        <p:txBody>
          <a:bodyPr wrap="square" lIns="91433" tIns="45717" rIns="91433" bIns="45717" rtlCol="0">
            <a:spAutoFit/>
          </a:bodyPr>
          <a:lstStyle/>
          <a:p>
            <a:pPr algn="just"/>
            <a:r>
              <a:rPr lang="en-US" sz="2800" b="1" baseline="0" dirty="0">
                <a:solidFill>
                  <a:schemeClr val="accent4">
                    <a:lumMod val="10000"/>
                  </a:schemeClr>
                </a:solidFill>
                <a:latin typeface="Times New Roman"/>
                <a:cs typeface="Times New Roman"/>
              </a:rPr>
              <a:t>The NSF-sponsored Undergraduate ALFALFA (Arecibo Legacy Fast ALFA) Team (UAT) is a consortium of 20 institutions across the US and Puerto Rico, founded to promote undergraduate research and faculty development within the extragalactic ALFALFA HI blind survey project and follow-up programs. The objective of the UAT is to provide opportunities for its members to develop expertise in the technical aspects of observational radio spectroscopy, its associated data analysis, and the motivating science. Partnering with Arecibo Observatory, the UAT has worked with more than 280 undergraduates and 26 faculty to date, offering 8 workshops onsite at Arecibo (148 undergraduates), observing runs at Arecibo </a:t>
            </a:r>
            <a:r>
              <a:rPr lang="en-US" sz="2800" b="1" baseline="0" dirty="0" smtClean="0">
                <a:solidFill>
                  <a:schemeClr val="accent4">
                    <a:lumMod val="10000"/>
                  </a:schemeClr>
                </a:solidFill>
                <a:latin typeface="Times New Roman"/>
                <a:cs typeface="Times New Roman"/>
              </a:rPr>
              <a:t>(</a:t>
            </a:r>
            <a:r>
              <a:rPr lang="en-US" sz="2800" b="1" dirty="0" smtClean="0">
                <a:solidFill>
                  <a:schemeClr val="accent4">
                    <a:lumMod val="10000"/>
                  </a:schemeClr>
                </a:solidFill>
                <a:latin typeface="Times New Roman"/>
                <a:cs typeface="Times New Roman"/>
              </a:rPr>
              <a:t>81</a:t>
            </a:r>
            <a:r>
              <a:rPr lang="en-US" sz="2800" b="1" baseline="0" dirty="0" smtClean="0">
                <a:solidFill>
                  <a:schemeClr val="accent4">
                    <a:lumMod val="10000"/>
                  </a:schemeClr>
                </a:solidFill>
                <a:latin typeface="Times New Roman"/>
                <a:cs typeface="Times New Roman"/>
              </a:rPr>
              <a:t> </a:t>
            </a:r>
            <a:r>
              <a:rPr lang="en-US" sz="2800" b="1" baseline="0" dirty="0">
                <a:solidFill>
                  <a:schemeClr val="accent4">
                    <a:lumMod val="10000"/>
                  </a:schemeClr>
                </a:solidFill>
                <a:latin typeface="Times New Roman"/>
                <a:cs typeface="Times New Roman"/>
              </a:rPr>
              <a:t>undergraduates), remote observing runs on campus, undergraduate research projects based on Arecibo science </a:t>
            </a:r>
            <a:r>
              <a:rPr lang="en-US" sz="2800" b="1" baseline="0" dirty="0" smtClean="0">
                <a:solidFill>
                  <a:schemeClr val="accent4">
                    <a:lumMod val="10000"/>
                  </a:schemeClr>
                </a:solidFill>
                <a:latin typeface="Times New Roman"/>
                <a:cs typeface="Times New Roman"/>
              </a:rPr>
              <a:t>(133 academic </a:t>
            </a:r>
            <a:r>
              <a:rPr lang="en-US" sz="2800" b="1" baseline="0" dirty="0">
                <a:solidFill>
                  <a:schemeClr val="accent4">
                    <a:lumMod val="10000"/>
                  </a:schemeClr>
                </a:solidFill>
                <a:latin typeface="Times New Roman"/>
                <a:cs typeface="Times New Roman"/>
              </a:rPr>
              <a:t>year and 185 summer projects), and presentation of results at national meetings such as the AAS </a:t>
            </a:r>
            <a:r>
              <a:rPr lang="en-US" sz="2800" b="1" baseline="0" dirty="0">
                <a:solidFill>
                  <a:srgbClr val="000000"/>
                </a:solidFill>
                <a:latin typeface="Times New Roman"/>
                <a:cs typeface="Times New Roman"/>
              </a:rPr>
              <a:t>(at AAS229: Ball et al., </a:t>
            </a:r>
            <a:r>
              <a:rPr lang="en-US" sz="2800" b="1" baseline="0" dirty="0" smtClean="0">
                <a:solidFill>
                  <a:srgbClr val="000000"/>
                </a:solidFill>
                <a:latin typeface="Times New Roman"/>
                <a:cs typeface="Times New Roman"/>
              </a:rPr>
              <a:t>Davis </a:t>
            </a:r>
            <a:r>
              <a:rPr lang="en-US" sz="2800" b="1" baseline="0" dirty="0">
                <a:solidFill>
                  <a:srgbClr val="000000"/>
                </a:solidFill>
                <a:latin typeface="Times New Roman"/>
                <a:cs typeface="Times New Roman"/>
              </a:rPr>
              <a:t>et al., </a:t>
            </a:r>
            <a:r>
              <a:rPr lang="en-US" sz="2800" b="1" baseline="0" dirty="0" err="1">
                <a:solidFill>
                  <a:srgbClr val="000000"/>
                </a:solidFill>
                <a:latin typeface="Times New Roman"/>
                <a:cs typeface="Times New Roman"/>
              </a:rPr>
              <a:t>Miazzo</a:t>
            </a:r>
            <a:r>
              <a:rPr lang="en-US" sz="2800" b="1" baseline="0" dirty="0">
                <a:solidFill>
                  <a:srgbClr val="000000"/>
                </a:solidFill>
                <a:latin typeface="Times New Roman"/>
                <a:cs typeface="Times New Roman"/>
              </a:rPr>
              <a:t> et al., </a:t>
            </a:r>
            <a:r>
              <a:rPr lang="en-US" sz="2800" b="1" baseline="0" dirty="0" err="1">
                <a:solidFill>
                  <a:srgbClr val="000000"/>
                </a:solidFill>
                <a:latin typeface="Times New Roman"/>
                <a:cs typeface="Times New Roman"/>
              </a:rPr>
              <a:t>Ruvolo</a:t>
            </a:r>
            <a:r>
              <a:rPr lang="en-US" sz="2800" b="1" baseline="0" dirty="0">
                <a:solidFill>
                  <a:srgbClr val="000000"/>
                </a:solidFill>
                <a:latin typeface="Times New Roman"/>
                <a:cs typeface="Times New Roman"/>
              </a:rPr>
              <a:t> et al, Singer et al., </a:t>
            </a:r>
            <a:r>
              <a:rPr lang="en-US" sz="2800" b="1" baseline="0" dirty="0" err="1" smtClean="0">
                <a:solidFill>
                  <a:srgbClr val="000000"/>
                </a:solidFill>
                <a:latin typeface="Times New Roman"/>
                <a:cs typeface="Times New Roman"/>
              </a:rPr>
              <a:t>Thoreen</a:t>
            </a:r>
            <a:r>
              <a:rPr lang="en-US" sz="2800" b="1" baseline="0" dirty="0" smtClean="0">
                <a:solidFill>
                  <a:srgbClr val="000000"/>
                </a:solidFill>
                <a:latin typeface="Times New Roman"/>
                <a:cs typeface="Times New Roman"/>
              </a:rPr>
              <a:t> et al., Cannon </a:t>
            </a:r>
            <a:r>
              <a:rPr lang="en-US" sz="2800" b="1" baseline="0" dirty="0">
                <a:solidFill>
                  <a:srgbClr val="000000"/>
                </a:solidFill>
                <a:latin typeface="Times New Roman"/>
                <a:cs typeface="Times New Roman"/>
              </a:rPr>
              <a:t>et al., Craig et al., </a:t>
            </a:r>
            <a:r>
              <a:rPr lang="en-US" sz="2800" b="1" dirty="0">
                <a:solidFill>
                  <a:srgbClr val="000000"/>
                </a:solidFill>
                <a:latin typeface="Times New Roman"/>
                <a:cs typeface="Times New Roman"/>
              </a:rPr>
              <a:t>Finn et al., </a:t>
            </a:r>
            <a:r>
              <a:rPr lang="en-US" sz="2800" b="1" dirty="0" err="1" smtClean="0">
                <a:solidFill>
                  <a:srgbClr val="000000"/>
                </a:solidFill>
                <a:latin typeface="Times New Roman"/>
                <a:cs typeface="Times New Roman"/>
              </a:rPr>
              <a:t>Hallenbeck</a:t>
            </a:r>
            <a:r>
              <a:rPr lang="en-US" sz="2800" b="1" dirty="0" smtClean="0">
                <a:solidFill>
                  <a:srgbClr val="000000"/>
                </a:solidFill>
                <a:latin typeface="Times New Roman"/>
                <a:cs typeface="Times New Roman"/>
              </a:rPr>
              <a:t> et al., Koopmann </a:t>
            </a:r>
            <a:r>
              <a:rPr lang="en-US" sz="2800" b="1" baseline="0" dirty="0">
                <a:solidFill>
                  <a:srgbClr val="000000"/>
                </a:solidFill>
                <a:latin typeface="Times New Roman"/>
                <a:cs typeface="Times New Roman"/>
              </a:rPr>
              <a:t>et al., </a:t>
            </a:r>
            <a:r>
              <a:rPr lang="en-US" sz="2800" b="1" baseline="0" dirty="0" err="1">
                <a:solidFill>
                  <a:srgbClr val="000000"/>
                </a:solidFill>
                <a:latin typeface="Times New Roman"/>
                <a:cs typeface="Times New Roman"/>
              </a:rPr>
              <a:t>O'Donoghue</a:t>
            </a:r>
            <a:r>
              <a:rPr lang="en-US" sz="2800" b="1" baseline="0" dirty="0">
                <a:solidFill>
                  <a:srgbClr val="000000"/>
                </a:solidFill>
                <a:latin typeface="Times New Roman"/>
                <a:cs typeface="Times New Roman"/>
              </a:rPr>
              <a:t> et al.)</a:t>
            </a:r>
            <a:r>
              <a:rPr lang="en-US" sz="2800" b="1" baseline="0" dirty="0">
                <a:solidFill>
                  <a:schemeClr val="accent4">
                    <a:lumMod val="10000"/>
                  </a:schemeClr>
                </a:solidFill>
                <a:latin typeface="Times New Roman"/>
                <a:cs typeface="Times New Roman"/>
              </a:rPr>
              <a:t>. 40% of the students and 45% of the faculty participants have been women and members of underrepresented groups. More than </a:t>
            </a:r>
            <a:r>
              <a:rPr lang="en-US" sz="2800" b="1" baseline="0" dirty="0" smtClean="0">
                <a:solidFill>
                  <a:schemeClr val="accent4">
                    <a:lumMod val="10000"/>
                  </a:schemeClr>
                </a:solidFill>
                <a:latin typeface="Times New Roman"/>
                <a:cs typeface="Times New Roman"/>
              </a:rPr>
              <a:t>85% </a:t>
            </a:r>
            <a:r>
              <a:rPr lang="en-US" sz="2800" b="1" baseline="0" dirty="0">
                <a:solidFill>
                  <a:schemeClr val="accent4">
                    <a:lumMod val="10000"/>
                  </a:schemeClr>
                </a:solidFill>
                <a:latin typeface="Times New Roman"/>
                <a:cs typeface="Times New Roman"/>
              </a:rPr>
              <a:t>of student alumni are attending graduate school and/or pursuing a career in STEM. 42% of those pursuing graduate degrees in Physics or Astronomy are women.</a:t>
            </a:r>
          </a:p>
          <a:p>
            <a:pPr algn="just"/>
            <a:endParaRPr lang="en-US" sz="2800" b="1" baseline="0" dirty="0">
              <a:solidFill>
                <a:schemeClr val="accent4">
                  <a:lumMod val="10000"/>
                </a:schemeClr>
              </a:solidFill>
              <a:latin typeface="Times New Roman"/>
              <a:cs typeface="Times New Roman"/>
            </a:endParaRPr>
          </a:p>
          <a:p>
            <a:pPr algn="just"/>
            <a:r>
              <a:rPr lang="en-US" sz="2800" b="1" baseline="0" dirty="0">
                <a:solidFill>
                  <a:schemeClr val="accent4">
                    <a:lumMod val="10000"/>
                  </a:schemeClr>
                </a:solidFill>
                <a:latin typeface="Times New Roman"/>
                <a:cs typeface="Times New Roman"/>
              </a:rPr>
              <a:t>In this presentation, we summarize the UAT program and the current research efforts of UAT members based on Arecibo science, including </a:t>
            </a:r>
            <a:r>
              <a:rPr lang="en-US" sz="2800" b="1" baseline="0" dirty="0" err="1">
                <a:solidFill>
                  <a:schemeClr val="accent4">
                    <a:lumMod val="10000"/>
                  </a:schemeClr>
                </a:solidFill>
                <a:latin typeface="Times New Roman"/>
                <a:cs typeface="Times New Roman"/>
              </a:rPr>
              <a:t>multiwavelength</a:t>
            </a:r>
            <a:r>
              <a:rPr lang="en-US" sz="2800" b="1" baseline="0" dirty="0">
                <a:solidFill>
                  <a:schemeClr val="accent4">
                    <a:lumMod val="10000"/>
                  </a:schemeClr>
                </a:solidFill>
                <a:latin typeface="Times New Roman"/>
                <a:cs typeface="Times New Roman"/>
              </a:rPr>
              <a:t> </a:t>
            </a:r>
            <a:r>
              <a:rPr lang="en-US" sz="2800" b="1" baseline="0" dirty="0" err="1">
                <a:solidFill>
                  <a:schemeClr val="accent4">
                    <a:lumMod val="10000"/>
                  </a:schemeClr>
                </a:solidFill>
                <a:latin typeface="Times New Roman"/>
                <a:cs typeface="Times New Roman"/>
              </a:rPr>
              <a:t>followup</a:t>
            </a:r>
            <a:r>
              <a:rPr lang="en-US" sz="2800" b="1" baseline="0" dirty="0">
                <a:solidFill>
                  <a:schemeClr val="accent4">
                    <a:lumMod val="10000"/>
                  </a:schemeClr>
                </a:solidFill>
                <a:latin typeface="Times New Roman"/>
                <a:cs typeface="Times New Roman"/>
              </a:rPr>
              <a:t> observations of ALFALFA sources, the UAT Collaborative Groups Project, the Survey of HI in Extremely Low-mass Dwarfs (SHIELD), and the Arecibo Pisces-Perseus </a:t>
            </a:r>
            <a:r>
              <a:rPr lang="en-US" sz="2800" b="1" baseline="0" dirty="0" err="1">
                <a:solidFill>
                  <a:schemeClr val="accent4">
                    <a:lumMod val="10000"/>
                  </a:schemeClr>
                </a:solidFill>
                <a:latin typeface="Times New Roman"/>
                <a:cs typeface="Times New Roman"/>
              </a:rPr>
              <a:t>Supercluster</a:t>
            </a:r>
            <a:r>
              <a:rPr lang="en-US" sz="2800" b="1" baseline="0" dirty="0">
                <a:solidFill>
                  <a:schemeClr val="accent4">
                    <a:lumMod val="10000"/>
                  </a:schemeClr>
                </a:solidFill>
                <a:latin typeface="Times New Roman"/>
                <a:cs typeface="Times New Roman"/>
              </a:rPr>
              <a:t> Survey (APPSS). </a:t>
            </a:r>
            <a:r>
              <a:rPr lang="en-US" sz="2800" b="1" baseline="0" dirty="0">
                <a:solidFill>
                  <a:srgbClr val="FF0000"/>
                </a:solidFill>
                <a:latin typeface="Times New Roman"/>
                <a:cs typeface="Times New Roman"/>
              </a:rPr>
              <a:t>This work has been supported by NSF grants AST-0724918/0902211, AST-075267/0903394, AST-0725380, AST-121105, and AST-1637339.</a:t>
            </a:r>
            <a:endParaRPr lang="en-US" sz="2800" b="1" baseline="0" dirty="0">
              <a:solidFill>
                <a:srgbClr val="FF0000"/>
              </a:solidFill>
              <a:latin typeface="Times New Roman"/>
              <a:ea typeface="ＭＳ Ｐゴシック" charset="-128"/>
              <a:cs typeface="Times New Roman"/>
            </a:endParaRPr>
          </a:p>
          <a:p>
            <a:endParaRPr lang="en-US" sz="2800" baseline="0" dirty="0">
              <a:solidFill>
                <a:srgbClr val="FF0000"/>
              </a:solidFill>
            </a:endParaRPr>
          </a:p>
        </p:txBody>
      </p:sp>
      <p:pic>
        <p:nvPicPr>
          <p:cNvPr id="52" name="Picture 51" descr="appss_detections.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72685" y="6849570"/>
            <a:ext cx="8658187" cy="5288233"/>
          </a:xfrm>
          <a:prstGeom prst="rect">
            <a:avLst/>
          </a:prstGeom>
        </p:spPr>
      </p:pic>
      <p:sp>
        <p:nvSpPr>
          <p:cNvPr id="90" name="Rectangle 89"/>
          <p:cNvSpPr/>
          <p:nvPr/>
        </p:nvSpPr>
        <p:spPr bwMode="auto">
          <a:xfrm>
            <a:off x="751725" y="12219000"/>
            <a:ext cx="8910386" cy="2843232"/>
          </a:xfrm>
          <a:prstGeom prst="rect">
            <a:avLst/>
          </a:prstGeom>
          <a:solidFill>
            <a:schemeClr val="bg1">
              <a:alpha val="91000"/>
            </a:schemeClr>
          </a:solidFill>
          <a:ln w="38100" cap="flat" cmpd="sng" algn="ctr">
            <a:noFill/>
            <a:prstDash val="solid"/>
            <a:round/>
            <a:headEnd type="none" w="med" len="med"/>
            <a:tailEnd type="none" w="med" len="med"/>
          </a:ln>
          <a:effectLst/>
        </p:spPr>
        <p:txBody>
          <a:bodyPr vert="horz" wrap="square" lIns="91433" tIns="45717" rIns="91433" bIns="45717" numCol="1" rtlCol="0" anchor="t" anchorCtr="0" compatLnSpc="1">
            <a:prstTxWarp prst="textNoShape">
              <a:avLst/>
            </a:prstTxWarp>
          </a:bodyPr>
          <a:lstStyle/>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p:txBody>
      </p:sp>
      <p:sp>
        <p:nvSpPr>
          <p:cNvPr id="95" name="Rectangle 94"/>
          <p:cNvSpPr/>
          <p:nvPr/>
        </p:nvSpPr>
        <p:spPr>
          <a:xfrm>
            <a:off x="752903" y="12199910"/>
            <a:ext cx="8897007" cy="2862322"/>
          </a:xfrm>
          <a:prstGeom prst="rect">
            <a:avLst/>
          </a:prstGeom>
        </p:spPr>
        <p:txBody>
          <a:bodyPr wrap="square">
            <a:spAutoFit/>
          </a:bodyPr>
          <a:lstStyle/>
          <a:p>
            <a:pPr algn="just"/>
            <a:r>
              <a:rPr lang="en-US" sz="2000" baseline="0" dirty="0" smtClean="0">
                <a:solidFill>
                  <a:srgbClr val="000000"/>
                </a:solidFill>
                <a:latin typeface="Times New Roman"/>
                <a:cs typeface="Times New Roman"/>
              </a:rPr>
              <a:t>The </a:t>
            </a:r>
            <a:r>
              <a:rPr lang="en-US" sz="2000" b="1" baseline="0" dirty="0" smtClean="0">
                <a:solidFill>
                  <a:srgbClr val="000000"/>
                </a:solidFill>
                <a:latin typeface="Times New Roman"/>
                <a:cs typeface="Times New Roman"/>
              </a:rPr>
              <a:t>A</a:t>
            </a:r>
            <a:r>
              <a:rPr lang="en-US" sz="2000" baseline="0" dirty="0" smtClean="0">
                <a:solidFill>
                  <a:srgbClr val="000000"/>
                </a:solidFill>
                <a:latin typeface="Times New Roman"/>
                <a:cs typeface="Times New Roman"/>
              </a:rPr>
              <a:t>recibo </a:t>
            </a:r>
            <a:r>
              <a:rPr lang="en-US" sz="2000" b="1" dirty="0" smtClean="0">
                <a:solidFill>
                  <a:srgbClr val="000000"/>
                </a:solidFill>
                <a:latin typeface="Times New Roman"/>
                <a:cs typeface="Times New Roman"/>
              </a:rPr>
              <a:t>P</a:t>
            </a:r>
            <a:r>
              <a:rPr lang="en-US" sz="2000" dirty="0" smtClean="0">
                <a:solidFill>
                  <a:srgbClr val="000000"/>
                </a:solidFill>
                <a:latin typeface="Times New Roman"/>
                <a:cs typeface="Times New Roman"/>
              </a:rPr>
              <a:t>isces-</a:t>
            </a:r>
            <a:r>
              <a:rPr lang="en-US" sz="2000" b="1" dirty="0" smtClean="0">
                <a:solidFill>
                  <a:srgbClr val="000000"/>
                </a:solidFill>
                <a:latin typeface="Times New Roman"/>
                <a:cs typeface="Times New Roman"/>
              </a:rPr>
              <a:t>P</a:t>
            </a:r>
            <a:r>
              <a:rPr lang="en-US" sz="2000" dirty="0" smtClean="0">
                <a:solidFill>
                  <a:srgbClr val="000000"/>
                </a:solidFill>
                <a:latin typeface="Times New Roman"/>
                <a:cs typeface="Times New Roman"/>
              </a:rPr>
              <a:t>erseus</a:t>
            </a:r>
            <a:r>
              <a:rPr lang="en-US" sz="2000" baseline="0" dirty="0" smtClean="0">
                <a:solidFill>
                  <a:srgbClr val="000000"/>
                </a:solidFill>
                <a:latin typeface="Times New Roman"/>
                <a:cs typeface="Times New Roman"/>
              </a:rPr>
              <a:t> </a:t>
            </a:r>
            <a:r>
              <a:rPr lang="en-US" sz="2000" b="1" baseline="0" dirty="0" err="1" smtClean="0">
                <a:solidFill>
                  <a:srgbClr val="000000"/>
                </a:solidFill>
                <a:latin typeface="Times New Roman"/>
                <a:cs typeface="Times New Roman"/>
              </a:rPr>
              <a:t>S</a:t>
            </a:r>
            <a:r>
              <a:rPr lang="en-US" sz="2000" baseline="0" dirty="0" err="1" smtClean="0">
                <a:solidFill>
                  <a:srgbClr val="000000"/>
                </a:solidFill>
                <a:latin typeface="Times New Roman"/>
                <a:cs typeface="Times New Roman"/>
              </a:rPr>
              <a:t>upercluster</a:t>
            </a:r>
            <a:r>
              <a:rPr lang="en-US" sz="2000" baseline="0" dirty="0" smtClean="0">
                <a:solidFill>
                  <a:srgbClr val="000000"/>
                </a:solidFill>
                <a:latin typeface="Times New Roman"/>
                <a:cs typeface="Times New Roman"/>
              </a:rPr>
              <a:t> </a:t>
            </a:r>
            <a:r>
              <a:rPr lang="en-US" sz="2000" b="1" baseline="0" dirty="0" smtClean="0">
                <a:solidFill>
                  <a:srgbClr val="000000"/>
                </a:solidFill>
                <a:latin typeface="Times New Roman"/>
                <a:cs typeface="Times New Roman"/>
              </a:rPr>
              <a:t>S</a:t>
            </a:r>
            <a:r>
              <a:rPr lang="en-US" sz="2000" baseline="0" dirty="0" smtClean="0">
                <a:solidFill>
                  <a:srgbClr val="000000"/>
                </a:solidFill>
                <a:latin typeface="Times New Roman"/>
                <a:cs typeface="Times New Roman"/>
              </a:rPr>
              <a:t>urvey (</a:t>
            </a:r>
            <a:r>
              <a:rPr lang="en-US" sz="2000" b="1" baseline="0" dirty="0" smtClean="0">
                <a:solidFill>
                  <a:srgbClr val="000000"/>
                </a:solidFill>
                <a:latin typeface="Times New Roman"/>
                <a:cs typeface="Times New Roman"/>
              </a:rPr>
              <a:t>APPSS</a:t>
            </a:r>
            <a:r>
              <a:rPr lang="en-US" sz="2000" baseline="0" dirty="0" smtClean="0">
                <a:solidFill>
                  <a:srgbClr val="000000"/>
                </a:solidFill>
                <a:latin typeface="Times New Roman"/>
                <a:cs typeface="Times New Roman"/>
              </a:rPr>
              <a:t>) is a UAT</a:t>
            </a:r>
            <a:r>
              <a:rPr lang="en-US" sz="2000" dirty="0" smtClean="0">
                <a:solidFill>
                  <a:srgbClr val="000000"/>
                </a:solidFill>
                <a:latin typeface="Times New Roman"/>
                <a:cs typeface="Times New Roman"/>
              </a:rPr>
              <a:t> </a:t>
            </a:r>
            <a:r>
              <a:rPr lang="en-US" sz="2000" baseline="0" dirty="0" smtClean="0">
                <a:solidFill>
                  <a:srgbClr val="000000"/>
                </a:solidFill>
                <a:latin typeface="Times New Roman"/>
                <a:cs typeface="Times New Roman"/>
              </a:rPr>
              <a:t>program led by Martha Haynes, Michael Jones, and Rebecca Koopmann. </a:t>
            </a:r>
            <a:r>
              <a:rPr lang="en-US" sz="2000" dirty="0" smtClean="0">
                <a:solidFill>
                  <a:srgbClr val="000000"/>
                </a:solidFill>
                <a:latin typeface="Times New Roman"/>
                <a:cs typeface="Times New Roman"/>
              </a:rPr>
              <a:t>APPSS uses correlations </a:t>
            </a:r>
            <a:r>
              <a:rPr lang="en-US" sz="2000" dirty="0">
                <a:solidFill>
                  <a:srgbClr val="000000"/>
                </a:solidFill>
                <a:latin typeface="Times New Roman"/>
                <a:cs typeface="Times New Roman"/>
              </a:rPr>
              <a:t>(Huang et al. 2012</a:t>
            </a:r>
            <a:r>
              <a:rPr lang="en-US" sz="2000" dirty="0" smtClean="0">
                <a:solidFill>
                  <a:srgbClr val="000000"/>
                </a:solidFill>
                <a:latin typeface="Times New Roman"/>
                <a:cs typeface="Times New Roman"/>
              </a:rPr>
              <a:t>) </a:t>
            </a:r>
            <a:r>
              <a:rPr lang="en-US" sz="2000" dirty="0">
                <a:solidFill>
                  <a:srgbClr val="000000"/>
                </a:solidFill>
                <a:latin typeface="Times New Roman"/>
                <a:cs typeface="Times New Roman"/>
              </a:rPr>
              <a:t>between ALFALFA HI and SDSS/GALEX photometry </a:t>
            </a:r>
            <a:r>
              <a:rPr lang="en-US" sz="2000" dirty="0" smtClean="0">
                <a:solidFill>
                  <a:srgbClr val="000000"/>
                </a:solidFill>
                <a:latin typeface="Times New Roman"/>
                <a:cs typeface="Times New Roman"/>
              </a:rPr>
              <a:t>to target </a:t>
            </a:r>
            <a:r>
              <a:rPr lang="en-US" sz="2000" dirty="0">
                <a:solidFill>
                  <a:srgbClr val="000000"/>
                </a:solidFill>
                <a:latin typeface="Times New Roman"/>
                <a:cs typeface="Times New Roman"/>
              </a:rPr>
              <a:t>Pisces-Perseus </a:t>
            </a:r>
            <a:r>
              <a:rPr lang="en-US" sz="2000" dirty="0" err="1">
                <a:solidFill>
                  <a:srgbClr val="000000"/>
                </a:solidFill>
                <a:latin typeface="Times New Roman"/>
                <a:cs typeface="Times New Roman"/>
              </a:rPr>
              <a:t>Supercluster</a:t>
            </a:r>
            <a:r>
              <a:rPr lang="en-US" sz="2000" dirty="0">
                <a:solidFill>
                  <a:srgbClr val="000000"/>
                </a:solidFill>
                <a:latin typeface="Times New Roman"/>
                <a:cs typeface="Times New Roman"/>
              </a:rPr>
              <a:t> (PPS) </a:t>
            </a:r>
            <a:r>
              <a:rPr lang="en-US" sz="2000" dirty="0" smtClean="0">
                <a:solidFill>
                  <a:srgbClr val="000000"/>
                </a:solidFill>
                <a:latin typeface="Times New Roman"/>
                <a:cs typeface="Times New Roman"/>
              </a:rPr>
              <a:t>galaxies likely to be gas-rich but too distant to have been detected by ALFALFA. The Arecibo </a:t>
            </a:r>
            <a:r>
              <a:rPr lang="en-US" sz="2000" dirty="0">
                <a:solidFill>
                  <a:srgbClr val="000000"/>
                </a:solidFill>
                <a:latin typeface="Times New Roman"/>
                <a:cs typeface="Times New Roman"/>
              </a:rPr>
              <a:t>L-Band Wide (LBW</a:t>
            </a:r>
            <a:r>
              <a:rPr lang="en-US" sz="2000" dirty="0" smtClean="0">
                <a:solidFill>
                  <a:srgbClr val="000000"/>
                </a:solidFill>
                <a:latin typeface="Times New Roman"/>
                <a:cs typeface="Times New Roman"/>
              </a:rPr>
              <a:t>) observations will be used to measure </a:t>
            </a:r>
            <a:r>
              <a:rPr lang="en-US" sz="2000" baseline="0" dirty="0" smtClean="0">
                <a:solidFill>
                  <a:srgbClr val="000000"/>
                </a:solidFill>
                <a:latin typeface="Times New Roman"/>
                <a:cs typeface="Times New Roman"/>
              </a:rPr>
              <a:t>the </a:t>
            </a:r>
            <a:r>
              <a:rPr lang="en-US" sz="2000" baseline="0" dirty="0" err="1" smtClean="0">
                <a:solidFill>
                  <a:srgbClr val="000000"/>
                </a:solidFill>
                <a:latin typeface="Times New Roman"/>
                <a:cs typeface="Times New Roman"/>
              </a:rPr>
              <a:t>infall</a:t>
            </a:r>
            <a:r>
              <a:rPr lang="en-US" sz="2000" baseline="0" dirty="0" smtClean="0">
                <a:solidFill>
                  <a:srgbClr val="000000"/>
                </a:solidFill>
                <a:latin typeface="Times New Roman"/>
                <a:cs typeface="Times New Roman"/>
              </a:rPr>
              <a:t> rate</a:t>
            </a:r>
            <a:r>
              <a:rPr lang="en-US" sz="2000" dirty="0" smtClean="0">
                <a:solidFill>
                  <a:srgbClr val="000000"/>
                </a:solidFill>
                <a:latin typeface="Times New Roman"/>
                <a:cs typeface="Times New Roman"/>
              </a:rPr>
              <a:t> onto the PPS filament. </a:t>
            </a:r>
            <a:r>
              <a:rPr lang="en-US" sz="2000" b="1" baseline="0" dirty="0" smtClean="0">
                <a:solidFill>
                  <a:srgbClr val="000000"/>
                </a:solidFill>
                <a:latin typeface="Times New Roman"/>
                <a:cs typeface="Times New Roman"/>
              </a:rPr>
              <a:t>ABOVE: </a:t>
            </a:r>
            <a:r>
              <a:rPr lang="en-US" sz="2000" dirty="0" smtClean="0">
                <a:solidFill>
                  <a:srgbClr val="000000"/>
                </a:solidFill>
                <a:latin typeface="Times New Roman"/>
                <a:cs typeface="Times New Roman"/>
              </a:rPr>
              <a:t>The top </a:t>
            </a:r>
            <a:r>
              <a:rPr lang="en-US" sz="2000" dirty="0">
                <a:solidFill>
                  <a:srgbClr val="000000"/>
                </a:solidFill>
                <a:latin typeface="Times New Roman"/>
                <a:cs typeface="Times New Roman"/>
              </a:rPr>
              <a:t>panel shows the preliminary APPSS detections in blue, with non-detections in red </a:t>
            </a:r>
            <a:r>
              <a:rPr lang="en-US" sz="2000" dirty="0" smtClean="0">
                <a:solidFill>
                  <a:srgbClr val="000000"/>
                </a:solidFill>
                <a:latin typeface="Times New Roman"/>
                <a:cs typeface="Times New Roman"/>
              </a:rPr>
              <a:t>and Arecibo </a:t>
            </a:r>
            <a:r>
              <a:rPr lang="en-US" sz="2000" dirty="0">
                <a:solidFill>
                  <a:srgbClr val="000000"/>
                </a:solidFill>
                <a:latin typeface="Times New Roman"/>
                <a:cs typeface="Times New Roman"/>
              </a:rPr>
              <a:t>General Catalog (AGC) sample </a:t>
            </a:r>
            <a:r>
              <a:rPr lang="en-US" sz="2000" dirty="0" smtClean="0">
                <a:solidFill>
                  <a:srgbClr val="000000"/>
                </a:solidFill>
                <a:latin typeface="Times New Roman"/>
                <a:cs typeface="Times New Roman"/>
              </a:rPr>
              <a:t>in the vicinity of the PPS in grey. The bottom panel shows </a:t>
            </a:r>
            <a:r>
              <a:rPr lang="en-US" sz="2000" dirty="0">
                <a:solidFill>
                  <a:srgbClr val="000000"/>
                </a:solidFill>
                <a:latin typeface="Times New Roman"/>
                <a:cs typeface="Times New Roman"/>
              </a:rPr>
              <a:t>the </a:t>
            </a:r>
            <a:r>
              <a:rPr lang="en-US" sz="2000" dirty="0" smtClean="0">
                <a:solidFill>
                  <a:srgbClr val="000000"/>
                </a:solidFill>
                <a:latin typeface="Times New Roman"/>
                <a:cs typeface="Times New Roman"/>
              </a:rPr>
              <a:t>velocities. PPS galaxies lie between ~4000-8000 km/s. </a:t>
            </a:r>
            <a:endParaRPr lang="en-US" sz="2000" dirty="0">
              <a:solidFill>
                <a:srgbClr val="000000"/>
              </a:solidFill>
              <a:latin typeface="Times New Roman"/>
              <a:cs typeface="Times New Roman"/>
            </a:endParaRPr>
          </a:p>
        </p:txBody>
      </p:sp>
      <p:sp>
        <p:nvSpPr>
          <p:cNvPr id="121" name="Rectangle 120"/>
          <p:cNvSpPr/>
          <p:nvPr/>
        </p:nvSpPr>
        <p:spPr bwMode="auto">
          <a:xfrm>
            <a:off x="733139" y="15129976"/>
            <a:ext cx="8926451" cy="2537434"/>
          </a:xfrm>
          <a:prstGeom prst="rect">
            <a:avLst/>
          </a:prstGeom>
          <a:solidFill>
            <a:schemeClr val="bg1"/>
          </a:solidFill>
          <a:ln w="38100" cap="flat" cmpd="sng" algn="ctr">
            <a:noFill/>
            <a:prstDash val="solid"/>
            <a:round/>
            <a:headEnd type="none" w="med" len="med"/>
            <a:tailEnd type="none" w="med" len="med"/>
          </a:ln>
          <a:effectLst/>
        </p:spPr>
        <p:txBody>
          <a:bodyPr vert="horz" wrap="square" lIns="91433" tIns="45717" rIns="91433" bIns="45717" numCol="1" rtlCol="0" anchor="t" anchorCtr="0" compatLnSpc="1">
            <a:prstTxWarp prst="textNoShape">
              <a:avLst/>
            </a:prstTxWarp>
          </a:bodyPr>
          <a:lstStyle/>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p:txBody>
      </p:sp>
      <p:pic>
        <p:nvPicPr>
          <p:cNvPr id="20" name="Picture 19" descr="apps_sampl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963" y="14997344"/>
            <a:ext cx="4114800" cy="2743200"/>
          </a:xfrm>
          <a:prstGeom prst="rect">
            <a:avLst/>
          </a:prstGeom>
        </p:spPr>
      </p:pic>
      <p:pic>
        <p:nvPicPr>
          <p:cNvPr id="17" name="Picture 16" descr="S214110.3+292456.png"/>
          <p:cNvPicPr>
            <a:picLocks noChangeAspect="1"/>
          </p:cNvPicPr>
          <p:nvPr/>
        </p:nvPicPr>
        <p:blipFill rotWithShape="1">
          <a:blip r:embed="rId6">
            <a:extLst>
              <a:ext uri="{28A0092B-C50C-407E-A947-70E740481C1C}">
                <a14:useLocalDpi xmlns:a14="http://schemas.microsoft.com/office/drawing/2010/main" val="0"/>
              </a:ext>
            </a:extLst>
          </a:blip>
          <a:srcRect t="16256" b="17251"/>
          <a:stretch/>
        </p:blipFill>
        <p:spPr>
          <a:xfrm>
            <a:off x="5550760" y="15195809"/>
            <a:ext cx="3520440" cy="2340864"/>
          </a:xfrm>
          <a:prstGeom prst="rect">
            <a:avLst/>
          </a:prstGeom>
        </p:spPr>
      </p:pic>
      <p:sp>
        <p:nvSpPr>
          <p:cNvPr id="117" name="Rectangle 116"/>
          <p:cNvSpPr/>
          <p:nvPr/>
        </p:nvSpPr>
        <p:spPr bwMode="auto">
          <a:xfrm>
            <a:off x="739521" y="17753244"/>
            <a:ext cx="8910386" cy="1245955"/>
          </a:xfrm>
          <a:prstGeom prst="rect">
            <a:avLst/>
          </a:prstGeom>
          <a:solidFill>
            <a:schemeClr val="bg1">
              <a:alpha val="91000"/>
            </a:schemeClr>
          </a:solidFill>
          <a:ln w="38100" cap="flat" cmpd="sng" algn="ctr">
            <a:noFill/>
            <a:prstDash val="solid"/>
            <a:round/>
            <a:headEnd type="none" w="med" len="med"/>
            <a:tailEnd type="none" w="med" len="med"/>
          </a:ln>
          <a:effectLst/>
        </p:spPr>
        <p:txBody>
          <a:bodyPr vert="horz" wrap="square" lIns="91433" tIns="45717" rIns="91433" bIns="45717" numCol="1" rtlCol="0" anchor="t" anchorCtr="0" compatLnSpc="1">
            <a:prstTxWarp prst="textNoShape">
              <a:avLst/>
            </a:prstTxWarp>
          </a:bodyPr>
          <a:lstStyle/>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a:p>
            <a:pPr algn="just"/>
            <a:endParaRPr lang="en-US" sz="3200" b="1" baseline="0" dirty="0">
              <a:solidFill>
                <a:schemeClr val="accent4">
                  <a:lumMod val="10000"/>
                </a:schemeClr>
              </a:solidFill>
              <a:latin typeface="Times New Roman"/>
              <a:cs typeface="Times New Roman"/>
            </a:endParaRPr>
          </a:p>
        </p:txBody>
      </p:sp>
      <p:sp>
        <p:nvSpPr>
          <p:cNvPr id="24" name="Rectangle 23"/>
          <p:cNvSpPr/>
          <p:nvPr/>
        </p:nvSpPr>
        <p:spPr>
          <a:xfrm>
            <a:off x="872685" y="17694683"/>
            <a:ext cx="8751825" cy="1323439"/>
          </a:xfrm>
          <a:prstGeom prst="rect">
            <a:avLst/>
          </a:prstGeom>
        </p:spPr>
        <p:txBody>
          <a:bodyPr wrap="square">
            <a:spAutoFit/>
          </a:bodyPr>
          <a:lstStyle/>
          <a:p>
            <a:pPr algn="just"/>
            <a:r>
              <a:rPr lang="en-US" sz="2000" b="1" dirty="0" smtClean="0">
                <a:solidFill>
                  <a:srgbClr val="000000"/>
                </a:solidFill>
                <a:latin typeface="Times New Roman"/>
                <a:cs typeface="Times New Roman"/>
              </a:rPr>
              <a:t>LEFT: </a:t>
            </a:r>
            <a:r>
              <a:rPr lang="en-US" sz="2000" dirty="0" smtClean="0">
                <a:solidFill>
                  <a:srgbClr val="000000"/>
                </a:solidFill>
                <a:latin typeface="Times New Roman"/>
                <a:cs typeface="Times New Roman"/>
              </a:rPr>
              <a:t>A baseline subtracted LBW spectrum of an APPSS detection  showing HI-emission at ~8500 km/s. </a:t>
            </a:r>
            <a:r>
              <a:rPr lang="en-US" sz="2000" b="1" dirty="0" smtClean="0">
                <a:solidFill>
                  <a:srgbClr val="000000"/>
                </a:solidFill>
                <a:latin typeface="Times New Roman"/>
                <a:cs typeface="Times New Roman"/>
              </a:rPr>
              <a:t>RIGHT:</a:t>
            </a:r>
            <a:r>
              <a:rPr lang="en-US" sz="2000" dirty="0">
                <a:solidFill>
                  <a:srgbClr val="000000"/>
                </a:solidFill>
                <a:latin typeface="Times New Roman"/>
                <a:cs typeface="Times New Roman"/>
              </a:rPr>
              <a:t> </a:t>
            </a:r>
            <a:r>
              <a:rPr lang="en-US" sz="2000" dirty="0" smtClean="0">
                <a:solidFill>
                  <a:srgbClr val="000000"/>
                </a:solidFill>
                <a:latin typeface="Times New Roman"/>
                <a:cs typeface="Times New Roman"/>
              </a:rPr>
              <a:t>The corresponding SDSS image of the APPSS source. With hundreds of similar spectra, APPSS is now in the data analysis phase. See </a:t>
            </a:r>
            <a:r>
              <a:rPr lang="en-US" sz="2000" dirty="0">
                <a:solidFill>
                  <a:srgbClr val="000000"/>
                </a:solidFill>
                <a:latin typeface="Times New Roman"/>
                <a:cs typeface="Times New Roman"/>
              </a:rPr>
              <a:t>Craig et al. (AAS 229.132.03) and Davis et al. (AAS 229.347.40) for details.</a:t>
            </a:r>
          </a:p>
        </p:txBody>
      </p:sp>
      <p:pic>
        <p:nvPicPr>
          <p:cNvPr id="122" name="Picture 121" descr="4C_UC_Logo_Vertica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21794" y="1012824"/>
            <a:ext cx="2059172" cy="1977366"/>
          </a:xfrm>
          <a:prstGeom prst="rect">
            <a:avLst/>
          </a:prstGeom>
        </p:spPr>
      </p:pic>
      <p:sp>
        <p:nvSpPr>
          <p:cNvPr id="23" name="Rectangle 22"/>
          <p:cNvSpPr/>
          <p:nvPr/>
        </p:nvSpPr>
        <p:spPr>
          <a:xfrm>
            <a:off x="908629" y="4021537"/>
            <a:ext cx="31660195" cy="296324"/>
          </a:xfrm>
          <a:prstGeom prst="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1866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5745</TotalTime>
  <Words>632</Words>
  <Application>Microsoft Macintosh PowerPoint</Application>
  <PresentationFormat>Custom</PresentationFormat>
  <Paragraphs>14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Joe</cp:lastModifiedBy>
  <cp:revision>111</cp:revision>
  <dcterms:created xsi:type="dcterms:W3CDTF">2016-12-22T16:59:19Z</dcterms:created>
  <dcterms:modified xsi:type="dcterms:W3CDTF">2017-12-01T04:06:29Z</dcterms:modified>
</cp:coreProperties>
</file>