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8404800" cy="32918400"/>
  <p:notesSz cx="6858000" cy="9144000"/>
  <p:defaultTextStyle>
    <a:defPPr>
      <a:defRPr lang="en-US"/>
    </a:defPPr>
    <a:lvl1pPr marL="0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0340" autoAdjust="0"/>
  </p:normalViewPr>
  <p:slideViewPr>
    <p:cSldViewPr snapToGrid="0" snapToObjects="1">
      <p:cViewPr>
        <p:scale>
          <a:sx n="50" d="100"/>
          <a:sy n="50" d="100"/>
        </p:scale>
        <p:origin x="-1064" y="-80"/>
      </p:cViewPr>
      <p:guideLst>
        <p:guide orient="horz" pos="10368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0226042"/>
            <a:ext cx="3264408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8653760"/>
            <a:ext cx="2688336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3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3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9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41285" y="6324600"/>
            <a:ext cx="36291200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7675" y="6324600"/>
            <a:ext cx="10823353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9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21153122"/>
            <a:ext cx="32644080" cy="653796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3952225"/>
            <a:ext cx="32644080" cy="7200898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78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557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33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1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1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7677" y="36865560"/>
            <a:ext cx="72262365" cy="10427970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70122" y="36865560"/>
            <a:ext cx="72262365" cy="10427970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4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318262"/>
            <a:ext cx="3456432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368542"/>
            <a:ext cx="16968790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10439400"/>
            <a:ext cx="16968790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7368542"/>
            <a:ext cx="16975455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10439400"/>
            <a:ext cx="16975455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7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6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2" y="1310640"/>
            <a:ext cx="12634915" cy="557784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310643"/>
            <a:ext cx="21469350" cy="28094942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2" y="6888483"/>
            <a:ext cx="12634915" cy="22517102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23042880"/>
            <a:ext cx="23042880" cy="2720342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2941320"/>
            <a:ext cx="23042880" cy="19751040"/>
          </a:xfrm>
        </p:spPr>
        <p:txBody>
          <a:bodyPr/>
          <a:lstStyle>
            <a:lvl1pPr marL="0" indent="0">
              <a:buNone/>
              <a:defRPr sz="14300"/>
            </a:lvl1pPr>
            <a:lvl2pPr marL="2037786" indent="0">
              <a:buNone/>
              <a:defRPr sz="12500"/>
            </a:lvl2pPr>
            <a:lvl3pPr marL="4075572" indent="0">
              <a:buNone/>
              <a:defRPr sz="10700"/>
            </a:lvl3pPr>
            <a:lvl4pPr marL="6113358" indent="0">
              <a:buNone/>
              <a:defRPr sz="8900"/>
            </a:lvl4pPr>
            <a:lvl5pPr marL="8151144" indent="0">
              <a:buNone/>
              <a:defRPr sz="8900"/>
            </a:lvl5pPr>
            <a:lvl6pPr marL="10188931" indent="0">
              <a:buNone/>
              <a:defRPr sz="8900"/>
            </a:lvl6pPr>
            <a:lvl7pPr marL="12226717" indent="0">
              <a:buNone/>
              <a:defRPr sz="8900"/>
            </a:lvl7pPr>
            <a:lvl8pPr marL="14264503" indent="0">
              <a:buNone/>
              <a:defRPr sz="8900"/>
            </a:lvl8pPr>
            <a:lvl9pPr marL="16302289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25763222"/>
            <a:ext cx="23042880" cy="3863338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4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318262"/>
            <a:ext cx="34564320" cy="54864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680963"/>
            <a:ext cx="34564320" cy="21724622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0510482"/>
            <a:ext cx="121615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7786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340" indent="-1528340" algn="l" defTabSz="2037786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402" indent="-1273616" algn="l" defTabSz="2037786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465" indent="-1018893" algn="l" defTabSz="2037786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2251" indent="-1018893" algn="l" defTabSz="2037786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0038" indent="-1018893" algn="l" defTabSz="2037786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824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5610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3396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1182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86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572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3358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1144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931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717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4503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2289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tiff"/><Relationship Id="rId12" Type="http://schemas.openxmlformats.org/officeDocument/2006/relationships/image" Target="../media/image11.tiff"/><Relationship Id="rId13" Type="http://schemas.openxmlformats.org/officeDocument/2006/relationships/image" Target="../media/image12.tiff"/><Relationship Id="rId14" Type="http://schemas.openxmlformats.org/officeDocument/2006/relationships/image" Target="../media/image13.tiff"/><Relationship Id="rId15" Type="http://schemas.openxmlformats.org/officeDocument/2006/relationships/image" Target="../media/image14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emf"/><Relationship Id="rId8" Type="http://schemas.openxmlformats.org/officeDocument/2006/relationships/image" Target="../media/image7.tiff"/><Relationship Id="rId9" Type="http://schemas.openxmlformats.org/officeDocument/2006/relationships/image" Target="../media/image8.emf"/><Relationship Id="rId10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PSS_ALFALFA_vsy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474" y="9240715"/>
            <a:ext cx="12158340" cy="4052779"/>
          </a:xfrm>
          <a:prstGeom prst="rect">
            <a:avLst/>
          </a:prstGeom>
        </p:spPr>
      </p:pic>
      <p:pic>
        <p:nvPicPr>
          <p:cNvPr id="4" name="Picture 3" descr="APPSS_ALFALF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474" y="4944431"/>
            <a:ext cx="12158340" cy="4120530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04205" y="679584"/>
            <a:ext cx="33960582" cy="378564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1433" tIns="45717" rIns="91433" bIns="45717">
            <a:spAutoFit/>
          </a:bodyPr>
          <a:lstStyle>
            <a:lvl1pPr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800" b="1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The Arecibo Pisces-Perseus </a:t>
            </a:r>
            <a:r>
              <a:rPr lang="en-US" sz="8800" b="1" baseline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Supercluster</a:t>
            </a:r>
            <a:r>
              <a:rPr lang="en-US" sz="8800" b="1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Survey: Declination Strip 35</a:t>
            </a:r>
          </a:p>
          <a:p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Chelsey McMichael</a:t>
            </a:r>
            <a:r>
              <a:rPr lang="en-US" sz="5400" b="1" i="1" baseline="30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, J. Ribaudo</a:t>
            </a:r>
            <a:r>
              <a:rPr lang="en-US" sz="5400" b="1" i="1" baseline="30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, R. Koopmann</a:t>
            </a:r>
            <a:r>
              <a:rPr lang="en-US" sz="5400" b="1" i="1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,  M. Haynes</a:t>
            </a:r>
            <a:r>
              <a:rPr lang="en-US" sz="5400" b="1" i="1" baseline="300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, APPSS Team, Undergraduate ALFALFA Team </a:t>
            </a:r>
            <a:endParaRPr lang="en-US" sz="5400" b="1" i="1" baseline="30000" dirty="0">
              <a:solidFill>
                <a:srgbClr val="000000"/>
              </a:solidFill>
              <a:latin typeface="Times" charset="0"/>
            </a:endParaRPr>
          </a:p>
          <a:p>
            <a:r>
              <a:rPr lang="en-US" sz="5400" b="1" i="1" baseline="30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Utica College, </a:t>
            </a:r>
            <a:r>
              <a:rPr lang="en-US" sz="5400" b="1" i="1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Union College,  </a:t>
            </a:r>
            <a:r>
              <a:rPr lang="en-US" sz="5400" b="1" i="1" baseline="300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Cornell University</a:t>
            </a:r>
          </a:p>
          <a:p>
            <a:pPr algn="ctr"/>
            <a:endParaRPr lang="en-US" sz="4400" b="1" baseline="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682492" y="5095250"/>
            <a:ext cx="17039817" cy="8198244"/>
          </a:xfrm>
          <a:prstGeom prst="rect">
            <a:avLst/>
          </a:prstGeom>
          <a:solidFill>
            <a:schemeClr val="bg1">
              <a:alpha val="91000"/>
            </a:schemeClr>
          </a:solidFill>
          <a:ln w="3810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3" tIns="45717" rIns="91433" bIns="45717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3400" dirty="0">
                <a:latin typeface="Times New Roman"/>
                <a:cs typeface="Times New Roman"/>
              </a:rPr>
              <a:t>The Arecibo Pisces-Perseus </a:t>
            </a:r>
            <a:r>
              <a:rPr lang="en-US" sz="3400" dirty="0" err="1">
                <a:latin typeface="Times New Roman"/>
                <a:cs typeface="Times New Roman"/>
              </a:rPr>
              <a:t>Supercluster</a:t>
            </a:r>
            <a:r>
              <a:rPr lang="en-US" sz="3400" dirty="0">
                <a:latin typeface="Times New Roman"/>
                <a:cs typeface="Times New Roman"/>
              </a:rPr>
              <a:t> Survey (APPSS) will provide strong observational constraints on the mass-</a:t>
            </a:r>
            <a:r>
              <a:rPr lang="en-US" sz="3400" dirty="0" err="1">
                <a:latin typeface="Times New Roman"/>
                <a:cs typeface="Times New Roman"/>
              </a:rPr>
              <a:t>infall</a:t>
            </a:r>
            <a:r>
              <a:rPr lang="en-US" sz="3400" dirty="0">
                <a:latin typeface="Times New Roman"/>
                <a:cs typeface="Times New Roman"/>
              </a:rPr>
              <a:t> rate onto the main filament of the Pisces-Perseus </a:t>
            </a:r>
            <a:r>
              <a:rPr lang="en-US" sz="3400" dirty="0" err="1">
                <a:latin typeface="Times New Roman"/>
                <a:cs typeface="Times New Roman"/>
              </a:rPr>
              <a:t>Supercluster</a:t>
            </a:r>
            <a:r>
              <a:rPr lang="en-US" sz="3400" dirty="0">
                <a:latin typeface="Times New Roman"/>
                <a:cs typeface="Times New Roman"/>
              </a:rPr>
              <a:t>. The survey data consist of HI emission-line spectra of cluster galaxy candidates, obtained primarily at the Arecibo Observatory (with ALFA as part of the ALFALFA Survey and with the L-Band Wide receiver as part of APPSS observations). Here we present the details of the data reduction process and spectral-analysis techniques used to determine if a galaxy candidate is at a velocity consistent with the </a:t>
            </a:r>
            <a:r>
              <a:rPr lang="en-US" sz="3400" dirty="0" err="1">
                <a:latin typeface="Times New Roman"/>
                <a:cs typeface="Times New Roman"/>
              </a:rPr>
              <a:t>Supercluster</a:t>
            </a:r>
            <a:r>
              <a:rPr lang="en-US" sz="3400" dirty="0">
                <a:latin typeface="Times New Roman"/>
                <a:cs typeface="Times New Roman"/>
              </a:rPr>
              <a:t>, as well as the detected HI-flux and rotational velocity of the galaxy, which will be used to estimate the corresponding HI-mass. We discuss the results of a preliminary analysis on a subset of the APPSS sample, corresponding to 98 galaxies located within ~1.5° of DEC = +35.0°, with 65 possible detections. We also highlight several interesting emission-line features and galaxies discovered during the reduction and analysis process and layout the future of the APPSS project. </a:t>
            </a:r>
            <a:endParaRPr lang="en-US" sz="3400" dirty="0" smtClean="0">
              <a:latin typeface="Times New Roman"/>
              <a:cs typeface="Times New Roman"/>
            </a:endParaRPr>
          </a:p>
          <a:p>
            <a:r>
              <a:rPr lang="en-US" sz="3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lang="en-US" sz="3400" dirty="0">
                <a:solidFill>
                  <a:srgbClr val="FF0000"/>
                </a:solidFill>
                <a:latin typeface="Times New Roman"/>
                <a:cs typeface="Times New Roman"/>
              </a:rPr>
              <a:t>work has been supported by NSF grants AST-1211005 and AST-1637339. </a:t>
            </a:r>
          </a:p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16060" y="5188650"/>
            <a:ext cx="4533900" cy="1477321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/>
          <a:p>
            <a:pPr algn="ctr"/>
            <a:r>
              <a:rPr lang="en-US" sz="5400" b="1" baseline="0" dirty="0">
                <a:solidFill>
                  <a:srgbClr val="000000"/>
                </a:solidFill>
                <a:latin typeface="Times New Roman"/>
                <a:cs typeface="Times New Roman"/>
              </a:rPr>
              <a:t>ABSTRACT</a:t>
            </a:r>
          </a:p>
          <a:p>
            <a:pPr algn="ctr"/>
            <a:endParaRPr lang="en-US" sz="5400" dirty="0"/>
          </a:p>
        </p:txBody>
      </p:sp>
      <p:sp>
        <p:nvSpPr>
          <p:cNvPr id="14" name="Rectangle 13"/>
          <p:cNvSpPr/>
          <p:nvPr/>
        </p:nvSpPr>
        <p:spPr>
          <a:xfrm>
            <a:off x="3168965" y="15764987"/>
            <a:ext cx="3543300" cy="1477321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/>
          <a:p>
            <a:pPr algn="ctr"/>
            <a:endParaRPr lang="en-US" sz="5400" b="1" baseline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en-US" sz="5400" dirty="0"/>
          </a:p>
        </p:txBody>
      </p:sp>
      <p:pic>
        <p:nvPicPr>
          <p:cNvPr id="32" name="Picture 31" descr="aobsmall_ofic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96045" y="3218838"/>
            <a:ext cx="1415720" cy="1415720"/>
          </a:xfrm>
          <a:prstGeom prst="rect">
            <a:avLst/>
          </a:prstGeom>
        </p:spPr>
      </p:pic>
      <p:pic>
        <p:nvPicPr>
          <p:cNvPr id="33" name="Picture 32" descr="2000px-NSF.sv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51023" y="3090233"/>
            <a:ext cx="1590961" cy="1590961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 bwMode="auto">
          <a:xfrm>
            <a:off x="751725" y="12219000"/>
            <a:ext cx="8910386" cy="2843232"/>
          </a:xfrm>
          <a:prstGeom prst="rect">
            <a:avLst/>
          </a:prstGeom>
          <a:solidFill>
            <a:schemeClr val="bg1">
              <a:alpha val="91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3" tIns="45717" rIns="91433" bIns="45717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733139" y="15129976"/>
            <a:ext cx="8926451" cy="2537434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3" tIns="45717" rIns="91433" bIns="45717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739521" y="17753244"/>
            <a:ext cx="8910386" cy="1245955"/>
          </a:xfrm>
          <a:prstGeom prst="rect">
            <a:avLst/>
          </a:prstGeom>
          <a:solidFill>
            <a:schemeClr val="bg1">
              <a:alpha val="91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3" tIns="45717" rIns="91433" bIns="45717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122" name="Picture 121" descr="4C_UC_Logo_Vertica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794" y="1012824"/>
            <a:ext cx="2059172" cy="197736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908629" y="4021537"/>
            <a:ext cx="31660195" cy="2963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6" name="Picture 5" descr="flux_velocity_both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539" y="20116801"/>
            <a:ext cx="6967427" cy="4644952"/>
          </a:xfrm>
          <a:prstGeom prst="rect">
            <a:avLst/>
          </a:prstGeom>
        </p:spPr>
      </p:pic>
      <p:pic>
        <p:nvPicPr>
          <p:cNvPr id="9" name="Picture 8" descr="124619_gaus_or_twohorned.tif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15" y="13923486"/>
            <a:ext cx="7550786" cy="4694714"/>
          </a:xfrm>
          <a:prstGeom prst="rect">
            <a:avLst/>
          </a:prstGeom>
        </p:spPr>
      </p:pic>
      <p:pic>
        <p:nvPicPr>
          <p:cNvPr id="10" name="Picture 9" descr="HI_mass_dist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0333" y="15494550"/>
            <a:ext cx="6776081" cy="4517387"/>
          </a:xfrm>
          <a:prstGeom prst="rect">
            <a:avLst/>
          </a:prstGeom>
        </p:spPr>
      </p:pic>
      <p:pic>
        <p:nvPicPr>
          <p:cNvPr id="15" name="Picture 14" descr="1p.tif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99" y="4944431"/>
            <a:ext cx="6949440" cy="3014057"/>
          </a:xfrm>
          <a:prstGeom prst="rect">
            <a:avLst/>
          </a:prstGeom>
        </p:spPr>
      </p:pic>
      <p:pic>
        <p:nvPicPr>
          <p:cNvPr id="19" name="Picture 18" descr="4n.tif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99" y="11478074"/>
            <a:ext cx="6949440" cy="2929517"/>
          </a:xfrm>
          <a:prstGeom prst="rect">
            <a:avLst/>
          </a:prstGeom>
        </p:spPr>
      </p:pic>
      <p:pic>
        <p:nvPicPr>
          <p:cNvPr id="21" name="Picture 20" descr="5n.tif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99" y="14749227"/>
            <a:ext cx="6949440" cy="2937674"/>
          </a:xfrm>
          <a:prstGeom prst="rect">
            <a:avLst/>
          </a:prstGeom>
        </p:spPr>
      </p:pic>
      <p:pic>
        <p:nvPicPr>
          <p:cNvPr id="25" name="Picture 24" descr="6n.tif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99" y="17934330"/>
            <a:ext cx="6949440" cy="2928922"/>
          </a:xfrm>
          <a:prstGeom prst="rect">
            <a:avLst/>
          </a:prstGeom>
        </p:spPr>
      </p:pic>
      <p:pic>
        <p:nvPicPr>
          <p:cNvPr id="26" name="Picture 25" descr="3n.tif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99" y="8289799"/>
            <a:ext cx="6949440" cy="2937414"/>
          </a:xfrm>
          <a:prstGeom prst="rect">
            <a:avLst/>
          </a:prstGeom>
        </p:spPr>
      </p:pic>
      <p:pic>
        <p:nvPicPr>
          <p:cNvPr id="28" name="Picture 27" descr="goes_with_other.tif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2200" y="13845930"/>
            <a:ext cx="6459071" cy="451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8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6139</TotalTime>
  <Words>256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</dc:creator>
  <cp:lastModifiedBy>workstudy</cp:lastModifiedBy>
  <cp:revision>125</cp:revision>
  <dcterms:created xsi:type="dcterms:W3CDTF">2016-12-22T16:59:19Z</dcterms:created>
  <dcterms:modified xsi:type="dcterms:W3CDTF">2017-12-01T22:39:42Z</dcterms:modified>
</cp:coreProperties>
</file>