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340" autoAdjust="0"/>
  </p:normalViewPr>
  <p:slideViewPr>
    <p:cSldViewPr snapToGrid="0" snapToObjects="1">
      <p:cViewPr>
        <p:scale>
          <a:sx n="30" d="100"/>
          <a:sy n="30" d="100"/>
        </p:scale>
        <p:origin x="-1816" y="-288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00E5-E059-184D-A918-4675B9DE688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E111-C3E8-4646-B65D-D3CD82F07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SS_ALFALFA_vsy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9" y="9064389"/>
            <a:ext cx="8143507" cy="2714502"/>
          </a:xfrm>
          <a:prstGeom prst="rect">
            <a:avLst/>
          </a:prstGeom>
        </p:spPr>
      </p:pic>
      <p:pic>
        <p:nvPicPr>
          <p:cNvPr id="4" name="Picture 3" descr="APPSS_ALFALF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9" y="6304509"/>
            <a:ext cx="8143507" cy="2759880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4205" y="679584"/>
            <a:ext cx="33960582" cy="378564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1433" tIns="45717" rIns="91433" bIns="45717">
            <a:spAutoFit/>
          </a:bodyPr>
          <a:lstStyle>
            <a:lvl1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8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The Arecibo Pisces-Perseus </a:t>
            </a:r>
            <a:r>
              <a:rPr lang="en-US" sz="8800" b="1" baseline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Supercluster</a:t>
            </a:r>
            <a:r>
              <a:rPr lang="en-US" sz="8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rPr>
              <a:t> Survey: Declination Strip 35</a:t>
            </a:r>
          </a:p>
          <a:p>
            <a:r>
              <a:rPr lang="en-US" sz="5400" b="1" i="1" baseline="0" dirty="0" err="1">
                <a:solidFill>
                  <a:srgbClr val="000000"/>
                </a:solidFill>
                <a:latin typeface="Times" charset="0"/>
              </a:rPr>
              <a:t>Chelsey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 McMichael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J. Ribaudo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R. Koopmann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 M. Haynes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, APPSS Team, Undergraduate ALFALFA Team </a:t>
            </a:r>
            <a:endParaRPr lang="en-US" sz="5400" b="1" i="1" baseline="30000" dirty="0">
              <a:solidFill>
                <a:srgbClr val="000000"/>
              </a:solidFill>
              <a:latin typeface="Times" charset="0"/>
            </a:endParaRPr>
          </a:p>
          <a:p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Utica College, 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Union College,  </a:t>
            </a:r>
            <a:r>
              <a:rPr lang="en-US" sz="5400" b="1" i="1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5400" b="1" i="1" baseline="0" dirty="0">
                <a:solidFill>
                  <a:srgbClr val="000000"/>
                </a:solidFill>
                <a:latin typeface="Times" charset="0"/>
              </a:rPr>
              <a:t>Cornell University</a:t>
            </a:r>
          </a:p>
          <a:p>
            <a:pPr algn="ctr"/>
            <a:endParaRPr lang="en-US" sz="4400" b="1" baseline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82492" y="5797156"/>
            <a:ext cx="17039817" cy="10274933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49441" y="5817632"/>
            <a:ext cx="4533900" cy="1477321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r>
              <a:rPr lang="en-US" sz="5400" b="1" baseline="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</a:p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959008" y="5453811"/>
            <a:ext cx="8143507" cy="1754320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Declincation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Strip 35</a:t>
            </a:r>
            <a:endParaRPr lang="en-US" sz="5400" b="1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3168965" y="15764987"/>
            <a:ext cx="3543300" cy="1477321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/>
          <a:p>
            <a:pPr algn="ctr"/>
            <a:endParaRPr lang="en-US" sz="5400" b="1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en-US" sz="5400" dirty="0"/>
          </a:p>
        </p:txBody>
      </p:sp>
      <p:pic>
        <p:nvPicPr>
          <p:cNvPr id="32" name="Picture 31" descr="aobsmall_ofic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96045" y="3218838"/>
            <a:ext cx="1415720" cy="1415720"/>
          </a:xfrm>
          <a:prstGeom prst="rect">
            <a:avLst/>
          </a:prstGeom>
        </p:spPr>
      </p:pic>
      <p:pic>
        <p:nvPicPr>
          <p:cNvPr id="33" name="Picture 32" descr="2000px-NSF.sv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51023" y="3090233"/>
            <a:ext cx="1590961" cy="159096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 bwMode="auto">
          <a:xfrm>
            <a:off x="751725" y="12219000"/>
            <a:ext cx="8910386" cy="2843232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15963" y="12135022"/>
            <a:ext cx="8665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1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recibo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isces-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erseus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baseline="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000" baseline="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upercluster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urvey (</a:t>
            </a:r>
            <a:r>
              <a:rPr lang="en-US" sz="2000" b="1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APPSS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is a UAT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program led by Martha Haynes, Michael Jones, and Rebecca Koopmann.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APPSS uses correlations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(Huang et al. 2012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between ALFALFA HI and SDSS/GALEX photometry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target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Pisces-Perseus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cs typeface="Times New Roman"/>
              </a:rPr>
              <a:t>Supercluster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(PPS)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galaxies likely to be gas-rich but too distant to have been detected by ALFALFA. The Arecibo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L-Band Wide (LBW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observations will be used to measure 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aseline="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infall</a:t>
            </a:r>
            <a:r>
              <a:rPr lang="en-US" sz="2000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rate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onto the PPS filament. </a:t>
            </a:r>
            <a:r>
              <a:rPr lang="en-US" sz="2000" b="1" baseline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ABOVE: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top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panel shows the preliminary APPSS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detections of declination strip 35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red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with non-detections in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blue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 ALFALFA Catalog sample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 the vicinity of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strip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 grey. The bottom panel shows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velocities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733139" y="15129976"/>
            <a:ext cx="8926451" cy="2537434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0" name="Picture 19" descr="apps_sampl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63" y="14997344"/>
            <a:ext cx="4046007" cy="2697338"/>
          </a:xfrm>
          <a:prstGeom prst="rect">
            <a:avLst/>
          </a:prstGeom>
        </p:spPr>
      </p:pic>
      <p:pic>
        <p:nvPicPr>
          <p:cNvPr id="17" name="Picture 16" descr="S214110.3+29245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6" b="17251"/>
          <a:stretch/>
        </p:blipFill>
        <p:spPr>
          <a:xfrm>
            <a:off x="6061024" y="15130664"/>
            <a:ext cx="3520440" cy="2340864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739521" y="17753244"/>
            <a:ext cx="8910386" cy="1245955"/>
          </a:xfrm>
          <a:prstGeom prst="rect">
            <a:avLst/>
          </a:prstGeom>
          <a:solidFill>
            <a:schemeClr val="bg1">
              <a:alpha val="91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3" tIns="45717" rIns="91433" bIns="45717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just"/>
            <a:endParaRPr lang="en-US" sz="3200" b="1" baseline="0" dirty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2686" y="17694682"/>
            <a:ext cx="105990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LEFT: </a:t>
            </a:r>
            <a:r>
              <a:rPr lang="en-US" sz="4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baseline subtracted LBW spectrum of an APPSS detection  showing HI-emission at ~8500 km/s. </a:t>
            </a:r>
            <a:r>
              <a:rPr lang="en-US" sz="4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RIGHT:</a:t>
            </a: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corresponding SDSS image of the APPSS source. With hundreds of similar spectra, APPSS is now in the data analysis phase. See </a:t>
            </a: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Craig et al. (AAS 229.132.03) and Davis et al. (AAS 229.347.40) for details.</a:t>
            </a:r>
          </a:p>
        </p:txBody>
      </p:sp>
      <p:pic>
        <p:nvPicPr>
          <p:cNvPr id="122" name="Picture 121" descr="4C_UC_Logo_Vertical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794" y="1012824"/>
            <a:ext cx="2059172" cy="19773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08629" y="4021537"/>
            <a:ext cx="31660195" cy="296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95617" y="18626068"/>
            <a:ext cx="1371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71701" y="6849570"/>
            <a:ext cx="15239160" cy="840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The Arecibo Pisces-Perseus </a:t>
            </a:r>
            <a:r>
              <a:rPr lang="en-US" sz="3600" dirty="0" err="1">
                <a:latin typeface="Times New Roman"/>
                <a:cs typeface="Times New Roman"/>
              </a:rPr>
              <a:t>Supercluster</a:t>
            </a:r>
            <a:r>
              <a:rPr lang="en-US" sz="3600" dirty="0">
                <a:latin typeface="Times New Roman"/>
                <a:cs typeface="Times New Roman"/>
              </a:rPr>
              <a:t> Survey (APPSS) will provide strong observational constraints on the mass-</a:t>
            </a:r>
            <a:r>
              <a:rPr lang="en-US" sz="3600" dirty="0" err="1">
                <a:latin typeface="Times New Roman"/>
                <a:cs typeface="Times New Roman"/>
              </a:rPr>
              <a:t>infall</a:t>
            </a:r>
            <a:r>
              <a:rPr lang="en-US" sz="3600" dirty="0">
                <a:latin typeface="Times New Roman"/>
                <a:cs typeface="Times New Roman"/>
              </a:rPr>
              <a:t> rate onto the main filament of the Pisces-Perseus </a:t>
            </a:r>
            <a:r>
              <a:rPr lang="en-US" sz="3600" dirty="0" err="1">
                <a:latin typeface="Times New Roman"/>
                <a:cs typeface="Times New Roman"/>
              </a:rPr>
              <a:t>Supercluster</a:t>
            </a:r>
            <a:r>
              <a:rPr lang="en-US" sz="3600" dirty="0">
                <a:latin typeface="Times New Roman"/>
                <a:cs typeface="Times New Roman"/>
              </a:rPr>
              <a:t>. The survey data consist of HI emission-line spectra of cluster galaxy candidates, obtained primarily at the Arecibo Observatory (with ALFA as part of the ALFALFA Survey and with the L-Band Wide receiver as part of APPSS observations). Here we present the details of the data reduction process and spectral-analysis techniques used to determine if a galaxy candidate is at a velocity consistent with the </a:t>
            </a:r>
            <a:r>
              <a:rPr lang="en-US" sz="3600" dirty="0" err="1">
                <a:latin typeface="Times New Roman"/>
                <a:cs typeface="Times New Roman"/>
              </a:rPr>
              <a:t>Supercluster</a:t>
            </a:r>
            <a:r>
              <a:rPr lang="en-US" sz="3600" dirty="0">
                <a:latin typeface="Times New Roman"/>
                <a:cs typeface="Times New Roman"/>
              </a:rPr>
              <a:t>, as well as the detected HI-flux and rotational velocity of the galaxy, which will be used to estimate the corresponding HI-mass. We discuss the results of a preliminary analysis on a subset of the APPSS sample, corresponding to 98 galaxies located within ~1.5° of DEC = +35.0°, with 65 possible detections. We also highlight several interesting emission-line features and galaxies discovered during the reduction and analysis process and layout the future of the APPSS project</a:t>
            </a:r>
            <a:r>
              <a:rPr lang="en-US" sz="3600" dirty="0" smtClean="0">
                <a:latin typeface="Times New Roman"/>
                <a:cs typeface="Times New Roman"/>
              </a:rPr>
              <a:t>. 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This work has been supported by NSF grants AST-1211005 and AST-1637339. </a:t>
            </a:r>
            <a:endParaRPr lang="en-US" sz="3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flux_velocity_both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48" y="10102532"/>
            <a:ext cx="5029075" cy="33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465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workstudy</cp:lastModifiedBy>
  <cp:revision>118</cp:revision>
  <dcterms:created xsi:type="dcterms:W3CDTF">2016-12-22T16:59:19Z</dcterms:created>
  <dcterms:modified xsi:type="dcterms:W3CDTF">2017-12-01T20:14:45Z</dcterms:modified>
</cp:coreProperties>
</file>