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340" autoAdjust="0"/>
  </p:normalViewPr>
  <p:slideViewPr>
    <p:cSldViewPr snapToGrid="0" snapToObjects="1">
      <p:cViewPr>
        <p:scale>
          <a:sx n="37" d="100"/>
          <a:sy n="37" d="100"/>
        </p:scale>
        <p:origin x="-2704" y="912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00E5-E059-184D-A918-4675B9DE6888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5" Type="http://schemas.openxmlformats.org/officeDocument/2006/relationships/image" Target="../media/image14.tiff"/><Relationship Id="rId16" Type="http://schemas.openxmlformats.org/officeDocument/2006/relationships/image" Target="../media/image15.jpg"/><Relationship Id="rId17" Type="http://schemas.openxmlformats.org/officeDocument/2006/relationships/image" Target="../media/image1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emf"/><Relationship Id="rId8" Type="http://schemas.openxmlformats.org/officeDocument/2006/relationships/image" Target="../media/image7.tiff"/><Relationship Id="rId9" Type="http://schemas.openxmlformats.org/officeDocument/2006/relationships/image" Target="../media/image8.em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3088796" y="20679478"/>
            <a:ext cx="4389631" cy="4588211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498537" y="14555769"/>
            <a:ext cx="8297303" cy="5192981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43199" y="23449032"/>
            <a:ext cx="6742001" cy="9160436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547600" y="13846806"/>
            <a:ext cx="14757400" cy="10116442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341028" y="4792031"/>
            <a:ext cx="7137400" cy="9203369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803756" y="4792031"/>
            <a:ext cx="18262600" cy="8809256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90799" y="4546600"/>
            <a:ext cx="7300801" cy="16510000"/>
          </a:xfrm>
          <a:prstGeom prst="rect">
            <a:avLst/>
          </a:prstGeom>
          <a:solidFill>
            <a:srgbClr val="1F497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PPSS_ALFALFA_vsy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41" y="19116062"/>
            <a:ext cx="13712759" cy="4643076"/>
          </a:xfrm>
          <a:prstGeom prst="rect">
            <a:avLst/>
          </a:prstGeom>
        </p:spPr>
      </p:pic>
      <p:pic>
        <p:nvPicPr>
          <p:cNvPr id="4" name="Picture 3" descr="APPSS_ALFALF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41" y="14184117"/>
            <a:ext cx="13640759" cy="462293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52005" y="679584"/>
            <a:ext cx="33960582" cy="378564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3" tIns="45717" rIns="91433" bIns="45717">
            <a:spAutoFit/>
          </a:bodyPr>
          <a:lstStyle>
            <a:lvl1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The Arecibo Pisces-Perseus </a:t>
            </a:r>
            <a:r>
              <a:rPr lang="en-US" sz="8800" b="1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Supercluster</a:t>
            </a:r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Survey: Declination Strip 35</a:t>
            </a:r>
          </a:p>
          <a:p>
            <a:pPr algn="ctr"/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Chelsey McMichael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J. Ribaudo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R. Koopmann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 M. Haynes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APPSS Team, Undergraduate ALFALFA Team </a:t>
            </a:r>
            <a:endParaRPr lang="en-US" sz="5400" b="1" i="1" baseline="30000" dirty="0">
              <a:solidFill>
                <a:srgbClr val="000000"/>
              </a:solidFill>
              <a:latin typeface="Times" charset="0"/>
            </a:endParaRPr>
          </a:p>
          <a:p>
            <a:pPr algn="ctr"/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Utica College,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Union College, 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Cornell University</a:t>
            </a:r>
          </a:p>
          <a:p>
            <a:pPr algn="ctr"/>
            <a:endParaRPr lang="en-US" sz="4400" b="1" baseline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398965" y="5129281"/>
            <a:ext cx="17039817" cy="8198244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3400" dirty="0">
                <a:latin typeface="Times New Roman"/>
                <a:cs typeface="Times New Roman"/>
              </a:rPr>
              <a:t>The Arecibo Pisces-Perseus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 Survey (APPSS) will provide strong observational constraints on the mass-</a:t>
            </a:r>
            <a:r>
              <a:rPr lang="en-US" sz="3400" dirty="0" err="1">
                <a:latin typeface="Times New Roman"/>
                <a:cs typeface="Times New Roman"/>
              </a:rPr>
              <a:t>infall</a:t>
            </a:r>
            <a:r>
              <a:rPr lang="en-US" sz="3400" dirty="0">
                <a:latin typeface="Times New Roman"/>
                <a:cs typeface="Times New Roman"/>
              </a:rPr>
              <a:t> rate onto the main filament of the Pisces-Perseus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. The survey data consist of HI emission-line spectra of cluster galaxy candidates, obtained primarily at the Arecibo Observatory (with ALFA as part of the ALFALFA Survey and with the L-Band Wide receiver as part of APPSS observations). Here we present the details of the data reduction process and spectral-analysis techniques used to determine if a galaxy candidate is at a velocity consistent with the </a:t>
            </a:r>
            <a:r>
              <a:rPr lang="en-US" sz="3400" dirty="0" err="1">
                <a:latin typeface="Times New Roman"/>
                <a:cs typeface="Times New Roman"/>
              </a:rPr>
              <a:t>Supercluster</a:t>
            </a:r>
            <a:r>
              <a:rPr lang="en-US" sz="3400" dirty="0">
                <a:latin typeface="Times New Roman"/>
                <a:cs typeface="Times New Roman"/>
              </a:rPr>
              <a:t>, as well as the detected HI-flux and rotational velocity of the galaxy, which will be used to estimate the corresponding HI-mass. We discuss the results of a preliminary analysis on a subset of the APPSS sample, corresponding to 98 galaxies located within ~1.5° of DEC = +35.0°, with 65 possible detections. We also highlight several interesting emission-line features and galaxies discovered during the reduction and analysis process and layout the future of the APPSS project. </a:t>
            </a:r>
            <a:endParaRPr lang="en-US" sz="3400" dirty="0" smtClean="0">
              <a:latin typeface="Times New Roman"/>
              <a:cs typeface="Times New Roman"/>
            </a:endParaRPr>
          </a:p>
          <a:p>
            <a:r>
              <a:rPr lang="en-US" sz="3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lang="en-US" sz="3400" dirty="0">
                <a:solidFill>
                  <a:srgbClr val="FF0000"/>
                </a:solidFill>
                <a:latin typeface="Times New Roman"/>
                <a:cs typeface="Times New Roman"/>
              </a:rPr>
              <a:t>work has been supported by NSF grants AST-1211005 and AST-1637339. </a:t>
            </a: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51924" y="5187131"/>
            <a:ext cx="45339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r>
              <a:rPr lang="en-US" sz="5400" b="1" baseline="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</a:p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3168965" y="15764987"/>
            <a:ext cx="35433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endParaRPr lang="en-US" sz="5400" b="1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/>
          </a:p>
        </p:txBody>
      </p:sp>
      <p:pic>
        <p:nvPicPr>
          <p:cNvPr id="32" name="Picture 31" descr="aobsmall_ofic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7828" y="2331727"/>
            <a:ext cx="1415720" cy="1415720"/>
          </a:xfrm>
          <a:prstGeom prst="rect">
            <a:avLst/>
          </a:prstGeom>
        </p:spPr>
      </p:pic>
      <p:pic>
        <p:nvPicPr>
          <p:cNvPr id="33" name="Picture 32" descr="2000px-NSF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12587" y="679584"/>
            <a:ext cx="1590961" cy="1590961"/>
          </a:xfrm>
          <a:prstGeom prst="rect">
            <a:avLst/>
          </a:prstGeom>
        </p:spPr>
      </p:pic>
      <p:pic>
        <p:nvPicPr>
          <p:cNvPr id="122" name="Picture 121" descr="4C_UC_Logo_Vertic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" y="679584"/>
            <a:ext cx="2466400" cy="236841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1" y="4021537"/>
            <a:ext cx="38684201" cy="296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flux_velocity_both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28131611"/>
            <a:ext cx="6146800" cy="4190115"/>
          </a:xfrm>
          <a:prstGeom prst="rect">
            <a:avLst/>
          </a:prstGeom>
        </p:spPr>
      </p:pic>
      <p:pic>
        <p:nvPicPr>
          <p:cNvPr id="9" name="Picture 8" descr="124619_gaus_or_twohorned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143" y="5129281"/>
            <a:ext cx="6416257" cy="3989319"/>
          </a:xfrm>
          <a:prstGeom prst="rect">
            <a:avLst/>
          </a:prstGeom>
        </p:spPr>
      </p:pic>
      <p:pic>
        <p:nvPicPr>
          <p:cNvPr id="10" name="Picture 9" descr="HI_mass_dis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8" y="23759138"/>
            <a:ext cx="6146801" cy="4097867"/>
          </a:xfrm>
          <a:prstGeom prst="rect">
            <a:avLst/>
          </a:prstGeom>
        </p:spPr>
      </p:pic>
      <p:pic>
        <p:nvPicPr>
          <p:cNvPr id="15" name="Picture 14" descr="1p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4944432"/>
            <a:ext cx="6513401" cy="2824942"/>
          </a:xfrm>
          <a:prstGeom prst="rect">
            <a:avLst/>
          </a:prstGeom>
        </p:spPr>
      </p:pic>
      <p:pic>
        <p:nvPicPr>
          <p:cNvPr id="19" name="Picture 18" descr="4n.tif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1478075"/>
            <a:ext cx="6513401" cy="2745706"/>
          </a:xfrm>
          <a:prstGeom prst="rect">
            <a:avLst/>
          </a:prstGeom>
        </p:spPr>
      </p:pic>
      <p:pic>
        <p:nvPicPr>
          <p:cNvPr id="21" name="Picture 20" descr="5n.tif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4749227"/>
            <a:ext cx="6513401" cy="2753351"/>
          </a:xfrm>
          <a:prstGeom prst="rect">
            <a:avLst/>
          </a:prstGeom>
        </p:spPr>
      </p:pic>
      <p:pic>
        <p:nvPicPr>
          <p:cNvPr id="25" name="Picture 24" descr="6n.tif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17934330"/>
            <a:ext cx="6513401" cy="2745148"/>
          </a:xfrm>
          <a:prstGeom prst="rect">
            <a:avLst/>
          </a:prstGeom>
        </p:spPr>
      </p:pic>
      <p:pic>
        <p:nvPicPr>
          <p:cNvPr id="26" name="Picture 25" descr="3n.tif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99" y="8289799"/>
            <a:ext cx="6513401" cy="2753107"/>
          </a:xfrm>
          <a:prstGeom prst="rect">
            <a:avLst/>
          </a:prstGeom>
        </p:spPr>
      </p:pic>
      <p:pic>
        <p:nvPicPr>
          <p:cNvPr id="28" name="Picture 27" descr="goes_with_other.tif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143" y="9389431"/>
            <a:ext cx="6416257" cy="4211856"/>
          </a:xfrm>
          <a:prstGeom prst="rect">
            <a:avLst/>
          </a:prstGeom>
        </p:spPr>
      </p:pic>
      <p:pic>
        <p:nvPicPr>
          <p:cNvPr id="2" name="Picture 1" descr="322531.aspx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730" y="21056600"/>
            <a:ext cx="3716670" cy="3716670"/>
          </a:xfrm>
          <a:prstGeom prst="rect">
            <a:avLst/>
          </a:prstGeom>
        </p:spPr>
      </p:pic>
      <p:pic>
        <p:nvPicPr>
          <p:cNvPr id="7" name="Picture 6" descr="322531.tif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56" y="14749227"/>
            <a:ext cx="7246231" cy="47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256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workstudy</cp:lastModifiedBy>
  <cp:revision>132</cp:revision>
  <dcterms:created xsi:type="dcterms:W3CDTF">2016-12-22T16:59:19Z</dcterms:created>
  <dcterms:modified xsi:type="dcterms:W3CDTF">2017-12-04T21:21:50Z</dcterms:modified>
</cp:coreProperties>
</file>