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2"/>
  </p:notesMasterIdLst>
  <p:sldIdLst>
    <p:sldId id="257" r:id="rId2"/>
    <p:sldId id="307" r:id="rId3"/>
    <p:sldId id="308" r:id="rId4"/>
    <p:sldId id="309" r:id="rId5"/>
    <p:sldId id="310" r:id="rId6"/>
    <p:sldId id="301" r:id="rId7"/>
    <p:sldId id="302" r:id="rId8"/>
    <p:sldId id="303" r:id="rId9"/>
    <p:sldId id="304" r:id="rId10"/>
    <p:sldId id="305" r:id="rId11"/>
    <p:sldId id="298" r:id="rId12"/>
    <p:sldId id="258" r:id="rId13"/>
    <p:sldId id="259" r:id="rId14"/>
    <p:sldId id="261" r:id="rId15"/>
    <p:sldId id="262" r:id="rId16"/>
    <p:sldId id="267" r:id="rId17"/>
    <p:sldId id="268" r:id="rId18"/>
    <p:sldId id="293" r:id="rId19"/>
    <p:sldId id="295" r:id="rId20"/>
    <p:sldId id="296" r:id="rId21"/>
    <p:sldId id="297" r:id="rId22"/>
    <p:sldId id="294" r:id="rId23"/>
    <p:sldId id="263" r:id="rId24"/>
    <p:sldId id="264" r:id="rId25"/>
    <p:sldId id="265" r:id="rId26"/>
    <p:sldId id="266" r:id="rId27"/>
    <p:sldId id="270" r:id="rId28"/>
    <p:sldId id="271" r:id="rId29"/>
    <p:sldId id="272" r:id="rId30"/>
    <p:sldId id="273" r:id="rId31"/>
    <p:sldId id="274" r:id="rId32"/>
    <p:sldId id="275" r:id="rId33"/>
    <p:sldId id="277" r:id="rId34"/>
    <p:sldId id="278" r:id="rId35"/>
    <p:sldId id="279" r:id="rId36"/>
    <p:sldId id="280" r:id="rId37"/>
    <p:sldId id="281" r:id="rId38"/>
    <p:sldId id="282" r:id="rId39"/>
    <p:sldId id="283" r:id="rId40"/>
    <p:sldId id="284" r:id="rId41"/>
    <p:sldId id="292" r:id="rId42"/>
    <p:sldId id="285" r:id="rId43"/>
    <p:sldId id="287" r:id="rId44"/>
    <p:sldId id="288" r:id="rId45"/>
    <p:sldId id="311" r:id="rId46"/>
    <p:sldId id="289" r:id="rId47"/>
    <p:sldId id="290" r:id="rId48"/>
    <p:sldId id="291" r:id="rId49"/>
    <p:sldId id="286" r:id="rId50"/>
    <p:sldId id="26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88"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2EE94-39A1-4AEF-8E12-E435F0AAE65E}" type="datetimeFigureOut">
              <a:rPr lang="en-US" smtClean="0"/>
              <a:pPr/>
              <a:t>10/6/2022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50D16D-66CD-4611-85F2-5059EEF76F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Comic Sans MS" pitchFamily="66" charset="0"/>
              </a:rPr>
              <a:t>The Budapest Treaty ensures that an applicant, i.e. a person who applies for a patent, needs not to deposit the biological material in all countries where he/she wants to obtain a patent.</a:t>
            </a:r>
            <a:endParaRPr lang="en-US" dirty="0"/>
          </a:p>
        </p:txBody>
      </p:sp>
      <p:sp>
        <p:nvSpPr>
          <p:cNvPr id="4" name="Slide Number Placeholder 3"/>
          <p:cNvSpPr>
            <a:spLocks noGrp="1"/>
          </p:cNvSpPr>
          <p:nvPr>
            <p:ph type="sldNum" sz="quarter" idx="10"/>
          </p:nvPr>
        </p:nvSpPr>
        <p:spPr/>
        <p:txBody>
          <a:bodyPr/>
          <a:lstStyle/>
          <a:p>
            <a:fld id="{C350D16D-66CD-4611-85F2-5059EEF76FE1}"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mic Sans MS" pitchFamily="66" charset="0"/>
              </a:rPr>
              <a:t>It is also pertinent to note that there are exhaustion of rights in the case of IP rights.</a:t>
            </a:r>
          </a:p>
          <a:p>
            <a:endParaRPr lang="en-US" dirty="0"/>
          </a:p>
        </p:txBody>
      </p:sp>
      <p:sp>
        <p:nvSpPr>
          <p:cNvPr id="4" name="Slide Number Placeholder 3"/>
          <p:cNvSpPr>
            <a:spLocks noGrp="1"/>
          </p:cNvSpPr>
          <p:nvPr>
            <p:ph type="sldNum" sz="quarter" idx="10"/>
          </p:nvPr>
        </p:nvSpPr>
        <p:spPr/>
        <p:txBody>
          <a:bodyPr/>
          <a:lstStyle/>
          <a:p>
            <a:fld id="{C350D16D-66CD-4611-85F2-5059EEF76FE1}"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D2BE-A940-CCAA-D7C8-A8C2A0D564A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3A5BEA2-4B0C-FE77-1EF5-67E3A840A8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B7F0E8-1639-52F4-599E-40609C97B780}"/>
              </a:ext>
            </a:extLst>
          </p:cNvPr>
          <p:cNvSpPr>
            <a:spLocks noGrp="1"/>
          </p:cNvSpPr>
          <p:nvPr>
            <p:ph type="dt" sz="half" idx="10"/>
          </p:nvPr>
        </p:nvSpPr>
        <p:spPr/>
        <p:txBody>
          <a:bodyPr/>
          <a:lstStyle/>
          <a:p>
            <a:fld id="{EA009198-9625-4D45-8919-2CEF610E7EB0}" type="datetime1">
              <a:rPr lang="en-US" smtClean="0"/>
              <a:pPr/>
              <a:t>10/6/2022</a:t>
            </a:fld>
            <a:endParaRPr lang="en-US"/>
          </a:p>
        </p:txBody>
      </p:sp>
      <p:sp>
        <p:nvSpPr>
          <p:cNvPr id="5" name="Footer Placeholder 4">
            <a:extLst>
              <a:ext uri="{FF2B5EF4-FFF2-40B4-BE49-F238E27FC236}">
                <a16:creationId xmlns:a16="http://schemas.microsoft.com/office/drawing/2014/main" id="{5B0F21AA-3171-09BA-AD37-1ED73791FDFD}"/>
              </a:ext>
            </a:extLst>
          </p:cNvPr>
          <p:cNvSpPr>
            <a:spLocks noGrp="1"/>
          </p:cNvSpPr>
          <p:nvPr>
            <p:ph type="ftr" sz="quarter" idx="11"/>
          </p:nvPr>
        </p:nvSpPr>
        <p:spPr/>
        <p:txBody>
          <a:bodyPr/>
          <a:lstStyle/>
          <a:p>
            <a:r>
              <a:rPr lang="en-US"/>
              <a:t>IPR Notes 1</a:t>
            </a:r>
          </a:p>
        </p:txBody>
      </p:sp>
      <p:sp>
        <p:nvSpPr>
          <p:cNvPr id="6" name="Slide Number Placeholder 5">
            <a:extLst>
              <a:ext uri="{FF2B5EF4-FFF2-40B4-BE49-F238E27FC236}">
                <a16:creationId xmlns:a16="http://schemas.microsoft.com/office/drawing/2014/main" id="{8B60C3F2-73CF-0D1E-20A9-E8648D0C3F7D}"/>
              </a:ext>
            </a:extLst>
          </p:cNvPr>
          <p:cNvSpPr>
            <a:spLocks noGrp="1"/>
          </p:cNvSpPr>
          <p:nvPr>
            <p:ph type="sldNum" sz="quarter" idx="12"/>
          </p:nvPr>
        </p:nvSpPr>
        <p:spPr/>
        <p:txBody>
          <a:bodyPr/>
          <a:lstStyle/>
          <a:p>
            <a:fld id="{2C65E690-7B10-4227-97EC-7FF9776B35A8}" type="slidenum">
              <a:rPr lang="en-US" smtClean="0"/>
              <a:pPr/>
              <a:t>‹#›</a:t>
            </a:fld>
            <a:endParaRPr lang="en-US"/>
          </a:p>
        </p:txBody>
      </p:sp>
    </p:spTree>
    <p:extLst>
      <p:ext uri="{BB962C8B-B14F-4D97-AF65-F5344CB8AC3E}">
        <p14:creationId xmlns:p14="http://schemas.microsoft.com/office/powerpoint/2010/main" val="158574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C3B5-E07F-A697-568B-0470A1C4C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D00B01-CB9F-A18B-F0CB-4F171B7F7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B66D9-9D7C-6B77-57BC-FAF12AAFBB9E}"/>
              </a:ext>
            </a:extLst>
          </p:cNvPr>
          <p:cNvSpPr>
            <a:spLocks noGrp="1"/>
          </p:cNvSpPr>
          <p:nvPr>
            <p:ph type="dt" sz="half" idx="10"/>
          </p:nvPr>
        </p:nvSpPr>
        <p:spPr/>
        <p:txBody>
          <a:bodyPr/>
          <a:lstStyle/>
          <a:p>
            <a:fld id="{FB5DBF16-5F3B-4846-87BE-3211DAB11995}" type="datetime1">
              <a:rPr lang="en-US" smtClean="0"/>
              <a:pPr/>
              <a:t>10/6/2022</a:t>
            </a:fld>
            <a:endParaRPr lang="en-US"/>
          </a:p>
        </p:txBody>
      </p:sp>
      <p:sp>
        <p:nvSpPr>
          <p:cNvPr id="5" name="Footer Placeholder 4">
            <a:extLst>
              <a:ext uri="{FF2B5EF4-FFF2-40B4-BE49-F238E27FC236}">
                <a16:creationId xmlns:a16="http://schemas.microsoft.com/office/drawing/2014/main" id="{8E3C40E3-B4F2-BA26-26B9-95977289CF90}"/>
              </a:ext>
            </a:extLst>
          </p:cNvPr>
          <p:cNvSpPr>
            <a:spLocks noGrp="1"/>
          </p:cNvSpPr>
          <p:nvPr>
            <p:ph type="ftr" sz="quarter" idx="11"/>
          </p:nvPr>
        </p:nvSpPr>
        <p:spPr/>
        <p:txBody>
          <a:bodyPr/>
          <a:lstStyle/>
          <a:p>
            <a:r>
              <a:rPr lang="en-US"/>
              <a:t>IPR Notes 1</a:t>
            </a:r>
          </a:p>
        </p:txBody>
      </p:sp>
      <p:sp>
        <p:nvSpPr>
          <p:cNvPr id="6" name="Slide Number Placeholder 5">
            <a:extLst>
              <a:ext uri="{FF2B5EF4-FFF2-40B4-BE49-F238E27FC236}">
                <a16:creationId xmlns:a16="http://schemas.microsoft.com/office/drawing/2014/main" id="{6B8361C4-CDA7-CBBD-77E5-4402AAE1890D}"/>
              </a:ext>
            </a:extLst>
          </p:cNvPr>
          <p:cNvSpPr>
            <a:spLocks noGrp="1"/>
          </p:cNvSpPr>
          <p:nvPr>
            <p:ph type="sldNum" sz="quarter" idx="12"/>
          </p:nvPr>
        </p:nvSpPr>
        <p:spPr/>
        <p:txBody>
          <a:bodyPr/>
          <a:lstStyle/>
          <a:p>
            <a:fld id="{3C6A71D8-1502-4762-A0FE-76B22E5B6EFF}" type="slidenum">
              <a:rPr lang="en-US" smtClean="0"/>
              <a:pPr/>
              <a:t>‹#›</a:t>
            </a:fld>
            <a:endParaRPr lang="en-US"/>
          </a:p>
        </p:txBody>
      </p:sp>
    </p:spTree>
    <p:extLst>
      <p:ext uri="{BB962C8B-B14F-4D97-AF65-F5344CB8AC3E}">
        <p14:creationId xmlns:p14="http://schemas.microsoft.com/office/powerpoint/2010/main" val="297201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F210E-4489-20BA-40DE-07130EDB428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E8299-2344-86D8-4963-FD786246D2B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1A8F8-B458-F99E-0C04-FFB0675FC5F2}"/>
              </a:ext>
            </a:extLst>
          </p:cNvPr>
          <p:cNvSpPr>
            <a:spLocks noGrp="1"/>
          </p:cNvSpPr>
          <p:nvPr>
            <p:ph type="dt" sz="half" idx="10"/>
          </p:nvPr>
        </p:nvSpPr>
        <p:spPr/>
        <p:txBody>
          <a:bodyPr/>
          <a:lstStyle/>
          <a:p>
            <a:fld id="{0A388A1F-E448-4017-901C-425A9DABD58F}" type="datetime1">
              <a:rPr lang="en-US" smtClean="0"/>
              <a:pPr/>
              <a:t>10/6/2022</a:t>
            </a:fld>
            <a:endParaRPr lang="en-US"/>
          </a:p>
        </p:txBody>
      </p:sp>
      <p:sp>
        <p:nvSpPr>
          <p:cNvPr id="5" name="Footer Placeholder 4">
            <a:extLst>
              <a:ext uri="{FF2B5EF4-FFF2-40B4-BE49-F238E27FC236}">
                <a16:creationId xmlns:a16="http://schemas.microsoft.com/office/drawing/2014/main" id="{3ADE4C22-D5FB-4CBB-EC0B-B81484A14713}"/>
              </a:ext>
            </a:extLst>
          </p:cNvPr>
          <p:cNvSpPr>
            <a:spLocks noGrp="1"/>
          </p:cNvSpPr>
          <p:nvPr>
            <p:ph type="ftr" sz="quarter" idx="11"/>
          </p:nvPr>
        </p:nvSpPr>
        <p:spPr/>
        <p:txBody>
          <a:bodyPr/>
          <a:lstStyle/>
          <a:p>
            <a:r>
              <a:rPr lang="en-US"/>
              <a:t>IPR Notes 1</a:t>
            </a:r>
          </a:p>
        </p:txBody>
      </p:sp>
      <p:sp>
        <p:nvSpPr>
          <p:cNvPr id="6" name="Slide Number Placeholder 5">
            <a:extLst>
              <a:ext uri="{FF2B5EF4-FFF2-40B4-BE49-F238E27FC236}">
                <a16:creationId xmlns:a16="http://schemas.microsoft.com/office/drawing/2014/main" id="{FB323574-4D23-5BA9-48FC-01C61E51683B}"/>
              </a:ext>
            </a:extLst>
          </p:cNvPr>
          <p:cNvSpPr>
            <a:spLocks noGrp="1"/>
          </p:cNvSpPr>
          <p:nvPr>
            <p:ph type="sldNum" sz="quarter" idx="12"/>
          </p:nvPr>
        </p:nvSpPr>
        <p:spPr/>
        <p:txBody>
          <a:bodyPr/>
          <a:lstStyle/>
          <a:p>
            <a:fld id="{D55AA1F1-52A0-46AC-8CBD-FF343C608E10}" type="slidenum">
              <a:rPr lang="en-US" smtClean="0"/>
              <a:pPr/>
              <a:t>‹#›</a:t>
            </a:fld>
            <a:endParaRPr lang="en-US"/>
          </a:p>
        </p:txBody>
      </p:sp>
    </p:spTree>
    <p:extLst>
      <p:ext uri="{BB962C8B-B14F-4D97-AF65-F5344CB8AC3E}">
        <p14:creationId xmlns:p14="http://schemas.microsoft.com/office/powerpoint/2010/main" val="228083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274638"/>
            <a:ext cx="8001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381750"/>
            <a:ext cx="2133600" cy="476250"/>
          </a:xfrm>
        </p:spPr>
        <p:txBody>
          <a:bodyPr/>
          <a:lstStyle>
            <a:lvl1pPr>
              <a:defRPr/>
            </a:lvl1pPr>
          </a:lstStyle>
          <a:p>
            <a:fld id="{E6DD41D5-0897-4890-BD20-06C84FCFCF20}" type="datetime1">
              <a:rPr lang="en-US" smtClean="0"/>
              <a:pPr/>
              <a:t>10/6/2022</a:t>
            </a:fld>
            <a:endParaRPr lang="en-US"/>
          </a:p>
        </p:txBody>
      </p:sp>
      <p:sp>
        <p:nvSpPr>
          <p:cNvPr id="4" name="Footer Placeholder 3"/>
          <p:cNvSpPr>
            <a:spLocks noGrp="1"/>
          </p:cNvSpPr>
          <p:nvPr>
            <p:ph type="ftr" sz="quarter" idx="11"/>
          </p:nvPr>
        </p:nvSpPr>
        <p:spPr>
          <a:xfrm>
            <a:off x="2514600" y="6381750"/>
            <a:ext cx="5334000" cy="476250"/>
          </a:xfrm>
        </p:spPr>
        <p:txBody>
          <a:bodyPr/>
          <a:lstStyle>
            <a:lvl1pPr>
              <a:defRPr/>
            </a:lvl1pPr>
          </a:lstStyle>
          <a:p>
            <a:r>
              <a:rPr lang="en-US"/>
              <a:t>IPR Notes 1</a:t>
            </a:r>
          </a:p>
        </p:txBody>
      </p:sp>
      <p:sp>
        <p:nvSpPr>
          <p:cNvPr id="5" name="Slide Number Placeholder 4"/>
          <p:cNvSpPr>
            <a:spLocks noGrp="1"/>
          </p:cNvSpPr>
          <p:nvPr>
            <p:ph type="sldNum" sz="quarter" idx="12"/>
          </p:nvPr>
        </p:nvSpPr>
        <p:spPr>
          <a:xfrm>
            <a:off x="7924800" y="6381750"/>
            <a:ext cx="1219200" cy="476250"/>
          </a:xfrm>
        </p:spPr>
        <p:txBody>
          <a:bodyPr/>
          <a:lstStyle>
            <a:lvl1pPr>
              <a:defRPr/>
            </a:lvl1pPr>
          </a:lstStyle>
          <a:p>
            <a:fld id="{00601A65-F00A-4102-AEFD-AFFCC94A109B}" type="slidenum">
              <a:rPr lang="en-US"/>
              <a:pPr/>
              <a:t>‹#›</a:t>
            </a:fld>
            <a:endParaRPr lang="en-US"/>
          </a:p>
        </p:txBody>
      </p:sp>
    </p:spTree>
    <p:extLst>
      <p:ext uri="{BB962C8B-B14F-4D97-AF65-F5344CB8AC3E}">
        <p14:creationId xmlns:p14="http://schemas.microsoft.com/office/powerpoint/2010/main" val="143431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2E08-ED1B-EAED-27D5-515443981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26A0D-E76E-6BAF-3563-596C0228A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8AC65-DD98-497A-E9B8-E3BED19A23DB}"/>
              </a:ext>
            </a:extLst>
          </p:cNvPr>
          <p:cNvSpPr>
            <a:spLocks noGrp="1"/>
          </p:cNvSpPr>
          <p:nvPr>
            <p:ph type="dt" sz="half" idx="10"/>
          </p:nvPr>
        </p:nvSpPr>
        <p:spPr/>
        <p:txBody>
          <a:bodyPr/>
          <a:lstStyle/>
          <a:p>
            <a:fld id="{040B0D0B-340F-4320-AFB0-EDB93627881A}" type="datetime1">
              <a:rPr lang="en-US" smtClean="0"/>
              <a:pPr/>
              <a:t>10/6/2022</a:t>
            </a:fld>
            <a:endParaRPr lang="en-US"/>
          </a:p>
        </p:txBody>
      </p:sp>
      <p:sp>
        <p:nvSpPr>
          <p:cNvPr id="5" name="Footer Placeholder 4">
            <a:extLst>
              <a:ext uri="{FF2B5EF4-FFF2-40B4-BE49-F238E27FC236}">
                <a16:creationId xmlns:a16="http://schemas.microsoft.com/office/drawing/2014/main" id="{0D51140F-B8AA-6B2C-7BF7-41D8A946FAB3}"/>
              </a:ext>
            </a:extLst>
          </p:cNvPr>
          <p:cNvSpPr>
            <a:spLocks noGrp="1"/>
          </p:cNvSpPr>
          <p:nvPr>
            <p:ph type="ftr" sz="quarter" idx="11"/>
          </p:nvPr>
        </p:nvSpPr>
        <p:spPr/>
        <p:txBody>
          <a:bodyPr/>
          <a:lstStyle/>
          <a:p>
            <a:r>
              <a:rPr lang="en-US"/>
              <a:t>IPR Notes 1</a:t>
            </a:r>
          </a:p>
        </p:txBody>
      </p:sp>
      <p:sp>
        <p:nvSpPr>
          <p:cNvPr id="6" name="Slide Number Placeholder 5">
            <a:extLst>
              <a:ext uri="{FF2B5EF4-FFF2-40B4-BE49-F238E27FC236}">
                <a16:creationId xmlns:a16="http://schemas.microsoft.com/office/drawing/2014/main" id="{3BDB7372-FCEC-71E6-DF47-0AF9C82F299D}"/>
              </a:ext>
            </a:extLst>
          </p:cNvPr>
          <p:cNvSpPr>
            <a:spLocks noGrp="1"/>
          </p:cNvSpPr>
          <p:nvPr>
            <p:ph type="sldNum" sz="quarter" idx="12"/>
          </p:nvPr>
        </p:nvSpPr>
        <p:spPr/>
        <p:txBody>
          <a:bodyPr/>
          <a:lstStyle/>
          <a:p>
            <a:fld id="{19AC36AE-2522-4DEE-8606-1593D0BD1F3C}" type="slidenum">
              <a:rPr lang="en-US" smtClean="0"/>
              <a:pPr/>
              <a:t>‹#›</a:t>
            </a:fld>
            <a:endParaRPr lang="en-US"/>
          </a:p>
        </p:txBody>
      </p:sp>
    </p:spTree>
    <p:extLst>
      <p:ext uri="{BB962C8B-B14F-4D97-AF65-F5344CB8AC3E}">
        <p14:creationId xmlns:p14="http://schemas.microsoft.com/office/powerpoint/2010/main" val="294721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8C2-6121-8495-92B6-C3428AECBDA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F7B6B7-9596-B2F2-12D1-66A478AAF2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7621D-D1DB-A3AA-E005-38EF7A0AD702}"/>
              </a:ext>
            </a:extLst>
          </p:cNvPr>
          <p:cNvSpPr>
            <a:spLocks noGrp="1"/>
          </p:cNvSpPr>
          <p:nvPr>
            <p:ph type="dt" sz="half" idx="10"/>
          </p:nvPr>
        </p:nvSpPr>
        <p:spPr/>
        <p:txBody>
          <a:bodyPr/>
          <a:lstStyle/>
          <a:p>
            <a:fld id="{C89FCE50-A414-4C20-B653-DFB81777EE26}" type="datetime1">
              <a:rPr lang="en-US" smtClean="0"/>
              <a:pPr/>
              <a:t>10/6/2022</a:t>
            </a:fld>
            <a:endParaRPr lang="en-US"/>
          </a:p>
        </p:txBody>
      </p:sp>
      <p:sp>
        <p:nvSpPr>
          <p:cNvPr id="5" name="Footer Placeholder 4">
            <a:extLst>
              <a:ext uri="{FF2B5EF4-FFF2-40B4-BE49-F238E27FC236}">
                <a16:creationId xmlns:a16="http://schemas.microsoft.com/office/drawing/2014/main" id="{E784F727-4847-BF81-63C1-D2EA31308A11}"/>
              </a:ext>
            </a:extLst>
          </p:cNvPr>
          <p:cNvSpPr>
            <a:spLocks noGrp="1"/>
          </p:cNvSpPr>
          <p:nvPr>
            <p:ph type="ftr" sz="quarter" idx="11"/>
          </p:nvPr>
        </p:nvSpPr>
        <p:spPr/>
        <p:txBody>
          <a:bodyPr/>
          <a:lstStyle/>
          <a:p>
            <a:r>
              <a:rPr lang="en-US"/>
              <a:t>IPR Notes 1</a:t>
            </a:r>
          </a:p>
        </p:txBody>
      </p:sp>
      <p:sp>
        <p:nvSpPr>
          <p:cNvPr id="6" name="Slide Number Placeholder 5">
            <a:extLst>
              <a:ext uri="{FF2B5EF4-FFF2-40B4-BE49-F238E27FC236}">
                <a16:creationId xmlns:a16="http://schemas.microsoft.com/office/drawing/2014/main" id="{380CF04A-1E5F-019D-9BAB-DD17D85D0DB1}"/>
              </a:ext>
            </a:extLst>
          </p:cNvPr>
          <p:cNvSpPr>
            <a:spLocks noGrp="1"/>
          </p:cNvSpPr>
          <p:nvPr>
            <p:ph type="sldNum" sz="quarter" idx="12"/>
          </p:nvPr>
        </p:nvSpPr>
        <p:spPr/>
        <p:txBody>
          <a:bodyPr/>
          <a:lstStyle/>
          <a:p>
            <a:fld id="{6B1AD1D3-81A9-4BD8-9A64-09D2B1AD3698}" type="slidenum">
              <a:rPr lang="en-US" smtClean="0"/>
              <a:pPr/>
              <a:t>‹#›</a:t>
            </a:fld>
            <a:endParaRPr lang="en-US"/>
          </a:p>
        </p:txBody>
      </p:sp>
    </p:spTree>
    <p:extLst>
      <p:ext uri="{BB962C8B-B14F-4D97-AF65-F5344CB8AC3E}">
        <p14:creationId xmlns:p14="http://schemas.microsoft.com/office/powerpoint/2010/main" val="243065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66AD-0A96-D3B6-8AEC-0A2BA727C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B7754-8CA0-04A9-7444-25B7701B753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14141E-36E4-7CE0-7567-3A10A65ACC9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A02121-188E-62FD-194D-752CD57D2824}"/>
              </a:ext>
            </a:extLst>
          </p:cNvPr>
          <p:cNvSpPr>
            <a:spLocks noGrp="1"/>
          </p:cNvSpPr>
          <p:nvPr>
            <p:ph type="dt" sz="half" idx="10"/>
          </p:nvPr>
        </p:nvSpPr>
        <p:spPr/>
        <p:txBody>
          <a:bodyPr/>
          <a:lstStyle/>
          <a:p>
            <a:fld id="{B2DC05E6-D676-41CA-8E46-049AD4E71EF1}" type="datetime1">
              <a:rPr lang="en-US" smtClean="0"/>
              <a:pPr/>
              <a:t>10/6/2022</a:t>
            </a:fld>
            <a:endParaRPr lang="en-US"/>
          </a:p>
        </p:txBody>
      </p:sp>
      <p:sp>
        <p:nvSpPr>
          <p:cNvPr id="6" name="Footer Placeholder 5">
            <a:extLst>
              <a:ext uri="{FF2B5EF4-FFF2-40B4-BE49-F238E27FC236}">
                <a16:creationId xmlns:a16="http://schemas.microsoft.com/office/drawing/2014/main" id="{4ECEDA6E-E822-1D28-F9BF-9D6F208285E3}"/>
              </a:ext>
            </a:extLst>
          </p:cNvPr>
          <p:cNvSpPr>
            <a:spLocks noGrp="1"/>
          </p:cNvSpPr>
          <p:nvPr>
            <p:ph type="ftr" sz="quarter" idx="11"/>
          </p:nvPr>
        </p:nvSpPr>
        <p:spPr/>
        <p:txBody>
          <a:bodyPr/>
          <a:lstStyle/>
          <a:p>
            <a:r>
              <a:rPr lang="en-US"/>
              <a:t>IPR Notes 1</a:t>
            </a:r>
          </a:p>
        </p:txBody>
      </p:sp>
      <p:sp>
        <p:nvSpPr>
          <p:cNvPr id="7" name="Slide Number Placeholder 6">
            <a:extLst>
              <a:ext uri="{FF2B5EF4-FFF2-40B4-BE49-F238E27FC236}">
                <a16:creationId xmlns:a16="http://schemas.microsoft.com/office/drawing/2014/main" id="{6606BD32-BB97-48F9-65B8-2F675A9CF699}"/>
              </a:ext>
            </a:extLst>
          </p:cNvPr>
          <p:cNvSpPr>
            <a:spLocks noGrp="1"/>
          </p:cNvSpPr>
          <p:nvPr>
            <p:ph type="sldNum" sz="quarter" idx="12"/>
          </p:nvPr>
        </p:nvSpPr>
        <p:spPr/>
        <p:txBody>
          <a:bodyPr/>
          <a:lstStyle/>
          <a:p>
            <a:fld id="{9CC07200-AC24-473C-801C-22AD6A8B147A}" type="slidenum">
              <a:rPr lang="en-US" smtClean="0"/>
              <a:pPr/>
              <a:t>‹#›</a:t>
            </a:fld>
            <a:endParaRPr lang="en-US"/>
          </a:p>
        </p:txBody>
      </p:sp>
    </p:spTree>
    <p:extLst>
      <p:ext uri="{BB962C8B-B14F-4D97-AF65-F5344CB8AC3E}">
        <p14:creationId xmlns:p14="http://schemas.microsoft.com/office/powerpoint/2010/main" val="167608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0CC-2ECA-3342-68BB-E48A3184B51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F898A-D71C-0AD1-1E89-F339767E30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C9AB5-D16F-8BF5-12B5-A60B7A50565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B790CB-4873-9868-1A73-3C3CA3C4AD4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B6A8F-94C4-EDCC-F296-F248E3A483F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046FE9-F742-9AE5-0546-8D0CE16597C4}"/>
              </a:ext>
            </a:extLst>
          </p:cNvPr>
          <p:cNvSpPr>
            <a:spLocks noGrp="1"/>
          </p:cNvSpPr>
          <p:nvPr>
            <p:ph type="dt" sz="half" idx="10"/>
          </p:nvPr>
        </p:nvSpPr>
        <p:spPr/>
        <p:txBody>
          <a:bodyPr/>
          <a:lstStyle/>
          <a:p>
            <a:fld id="{1B3FDA78-89CA-47F4-B172-3E531F6C2C77}" type="datetime1">
              <a:rPr lang="en-US" smtClean="0"/>
              <a:pPr/>
              <a:t>10/6/2022</a:t>
            </a:fld>
            <a:endParaRPr lang="en-US"/>
          </a:p>
        </p:txBody>
      </p:sp>
      <p:sp>
        <p:nvSpPr>
          <p:cNvPr id="8" name="Footer Placeholder 7">
            <a:extLst>
              <a:ext uri="{FF2B5EF4-FFF2-40B4-BE49-F238E27FC236}">
                <a16:creationId xmlns:a16="http://schemas.microsoft.com/office/drawing/2014/main" id="{A32D065B-A018-42E1-7CC5-115D70FAD2E7}"/>
              </a:ext>
            </a:extLst>
          </p:cNvPr>
          <p:cNvSpPr>
            <a:spLocks noGrp="1"/>
          </p:cNvSpPr>
          <p:nvPr>
            <p:ph type="ftr" sz="quarter" idx="11"/>
          </p:nvPr>
        </p:nvSpPr>
        <p:spPr/>
        <p:txBody>
          <a:bodyPr/>
          <a:lstStyle/>
          <a:p>
            <a:r>
              <a:rPr lang="en-US"/>
              <a:t>IPR Notes 1</a:t>
            </a:r>
          </a:p>
        </p:txBody>
      </p:sp>
      <p:sp>
        <p:nvSpPr>
          <p:cNvPr id="9" name="Slide Number Placeholder 8">
            <a:extLst>
              <a:ext uri="{FF2B5EF4-FFF2-40B4-BE49-F238E27FC236}">
                <a16:creationId xmlns:a16="http://schemas.microsoft.com/office/drawing/2014/main" id="{61CAEA37-6B11-29DE-3469-C2C4428D4F36}"/>
              </a:ext>
            </a:extLst>
          </p:cNvPr>
          <p:cNvSpPr>
            <a:spLocks noGrp="1"/>
          </p:cNvSpPr>
          <p:nvPr>
            <p:ph type="sldNum" sz="quarter" idx="12"/>
          </p:nvPr>
        </p:nvSpPr>
        <p:spPr/>
        <p:txBody>
          <a:bodyPr/>
          <a:lstStyle/>
          <a:p>
            <a:fld id="{6F9455B3-1328-44E4-8300-CBC12125C1F6}" type="slidenum">
              <a:rPr lang="en-US" smtClean="0"/>
              <a:pPr/>
              <a:t>‹#›</a:t>
            </a:fld>
            <a:endParaRPr lang="en-US"/>
          </a:p>
        </p:txBody>
      </p:sp>
    </p:spTree>
    <p:extLst>
      <p:ext uri="{BB962C8B-B14F-4D97-AF65-F5344CB8AC3E}">
        <p14:creationId xmlns:p14="http://schemas.microsoft.com/office/powerpoint/2010/main" val="216097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D2A5-3C85-9810-C9E0-4857297003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CC0BEF-27D9-4006-218F-E54DD27CDCE9}"/>
              </a:ext>
            </a:extLst>
          </p:cNvPr>
          <p:cNvSpPr>
            <a:spLocks noGrp="1"/>
          </p:cNvSpPr>
          <p:nvPr>
            <p:ph type="dt" sz="half" idx="10"/>
          </p:nvPr>
        </p:nvSpPr>
        <p:spPr/>
        <p:txBody>
          <a:bodyPr/>
          <a:lstStyle/>
          <a:p>
            <a:fld id="{B31BBE77-B186-484D-BC62-8BE913934411}" type="datetime1">
              <a:rPr lang="en-US" smtClean="0"/>
              <a:pPr/>
              <a:t>10/6/2022</a:t>
            </a:fld>
            <a:endParaRPr lang="en-US"/>
          </a:p>
        </p:txBody>
      </p:sp>
      <p:sp>
        <p:nvSpPr>
          <p:cNvPr id="4" name="Footer Placeholder 3">
            <a:extLst>
              <a:ext uri="{FF2B5EF4-FFF2-40B4-BE49-F238E27FC236}">
                <a16:creationId xmlns:a16="http://schemas.microsoft.com/office/drawing/2014/main" id="{2F3E87B6-25EE-8182-8CFE-F64B7C2B1212}"/>
              </a:ext>
            </a:extLst>
          </p:cNvPr>
          <p:cNvSpPr>
            <a:spLocks noGrp="1"/>
          </p:cNvSpPr>
          <p:nvPr>
            <p:ph type="ftr" sz="quarter" idx="11"/>
          </p:nvPr>
        </p:nvSpPr>
        <p:spPr/>
        <p:txBody>
          <a:bodyPr/>
          <a:lstStyle/>
          <a:p>
            <a:r>
              <a:rPr lang="en-US"/>
              <a:t>IPR Notes 1</a:t>
            </a:r>
          </a:p>
        </p:txBody>
      </p:sp>
      <p:sp>
        <p:nvSpPr>
          <p:cNvPr id="5" name="Slide Number Placeholder 4">
            <a:extLst>
              <a:ext uri="{FF2B5EF4-FFF2-40B4-BE49-F238E27FC236}">
                <a16:creationId xmlns:a16="http://schemas.microsoft.com/office/drawing/2014/main" id="{CCD5DF1A-4F3D-D927-ADCB-17B32173F345}"/>
              </a:ext>
            </a:extLst>
          </p:cNvPr>
          <p:cNvSpPr>
            <a:spLocks noGrp="1"/>
          </p:cNvSpPr>
          <p:nvPr>
            <p:ph type="sldNum" sz="quarter" idx="12"/>
          </p:nvPr>
        </p:nvSpPr>
        <p:spPr/>
        <p:txBody>
          <a:bodyPr/>
          <a:lstStyle/>
          <a:p>
            <a:fld id="{E9828DEE-20C9-4B62-8D11-A98DF1E59D24}" type="slidenum">
              <a:rPr lang="en-US" smtClean="0"/>
              <a:pPr/>
              <a:t>‹#›</a:t>
            </a:fld>
            <a:endParaRPr lang="en-US"/>
          </a:p>
        </p:txBody>
      </p:sp>
    </p:spTree>
    <p:extLst>
      <p:ext uri="{BB962C8B-B14F-4D97-AF65-F5344CB8AC3E}">
        <p14:creationId xmlns:p14="http://schemas.microsoft.com/office/powerpoint/2010/main" val="217597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954BB-8920-BEB4-B0B2-100D16B025D9}"/>
              </a:ext>
            </a:extLst>
          </p:cNvPr>
          <p:cNvSpPr>
            <a:spLocks noGrp="1"/>
          </p:cNvSpPr>
          <p:nvPr>
            <p:ph type="dt" sz="half" idx="10"/>
          </p:nvPr>
        </p:nvSpPr>
        <p:spPr/>
        <p:txBody>
          <a:bodyPr/>
          <a:lstStyle/>
          <a:p>
            <a:fld id="{FF414EF2-FC58-42D4-9D9F-35B0FCEA0E4E}" type="datetime1">
              <a:rPr lang="en-US" smtClean="0"/>
              <a:pPr/>
              <a:t>10/6/2022</a:t>
            </a:fld>
            <a:endParaRPr lang="en-US"/>
          </a:p>
        </p:txBody>
      </p:sp>
      <p:sp>
        <p:nvSpPr>
          <p:cNvPr id="3" name="Footer Placeholder 2">
            <a:extLst>
              <a:ext uri="{FF2B5EF4-FFF2-40B4-BE49-F238E27FC236}">
                <a16:creationId xmlns:a16="http://schemas.microsoft.com/office/drawing/2014/main" id="{F90D6A18-A87C-87D7-EF56-A955D47752A1}"/>
              </a:ext>
            </a:extLst>
          </p:cNvPr>
          <p:cNvSpPr>
            <a:spLocks noGrp="1"/>
          </p:cNvSpPr>
          <p:nvPr>
            <p:ph type="ftr" sz="quarter" idx="11"/>
          </p:nvPr>
        </p:nvSpPr>
        <p:spPr/>
        <p:txBody>
          <a:bodyPr/>
          <a:lstStyle/>
          <a:p>
            <a:r>
              <a:rPr lang="en-US"/>
              <a:t>IPR Notes 1</a:t>
            </a:r>
          </a:p>
        </p:txBody>
      </p:sp>
      <p:sp>
        <p:nvSpPr>
          <p:cNvPr id="4" name="Slide Number Placeholder 3">
            <a:extLst>
              <a:ext uri="{FF2B5EF4-FFF2-40B4-BE49-F238E27FC236}">
                <a16:creationId xmlns:a16="http://schemas.microsoft.com/office/drawing/2014/main" id="{F18622DD-0302-258B-2731-801B35053A82}"/>
              </a:ext>
            </a:extLst>
          </p:cNvPr>
          <p:cNvSpPr>
            <a:spLocks noGrp="1"/>
          </p:cNvSpPr>
          <p:nvPr>
            <p:ph type="sldNum" sz="quarter" idx="12"/>
          </p:nvPr>
        </p:nvSpPr>
        <p:spPr/>
        <p:txBody>
          <a:bodyPr/>
          <a:lstStyle/>
          <a:p>
            <a:fld id="{F9AB3BB1-C042-4C36-A649-0ACBE3237324}" type="slidenum">
              <a:rPr lang="en-US" smtClean="0"/>
              <a:pPr/>
              <a:t>‹#›</a:t>
            </a:fld>
            <a:endParaRPr lang="en-US"/>
          </a:p>
        </p:txBody>
      </p:sp>
    </p:spTree>
    <p:extLst>
      <p:ext uri="{BB962C8B-B14F-4D97-AF65-F5344CB8AC3E}">
        <p14:creationId xmlns:p14="http://schemas.microsoft.com/office/powerpoint/2010/main" val="428316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4C27-2B16-AD4A-6FFD-1DB8BC01A3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6C0761-2D3C-367F-965C-CBFE8BAFF81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00036E-9B03-DDAA-DDE4-490885718C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2662FE-D16D-4616-B7AF-D6F91406C35C}"/>
              </a:ext>
            </a:extLst>
          </p:cNvPr>
          <p:cNvSpPr>
            <a:spLocks noGrp="1"/>
          </p:cNvSpPr>
          <p:nvPr>
            <p:ph type="dt" sz="half" idx="10"/>
          </p:nvPr>
        </p:nvSpPr>
        <p:spPr/>
        <p:txBody>
          <a:bodyPr/>
          <a:lstStyle/>
          <a:p>
            <a:fld id="{9D39664D-934F-452E-89BD-5C04ECE176D6}" type="datetime1">
              <a:rPr lang="en-US" smtClean="0"/>
              <a:pPr/>
              <a:t>10/6/2022</a:t>
            </a:fld>
            <a:endParaRPr lang="en-US"/>
          </a:p>
        </p:txBody>
      </p:sp>
      <p:sp>
        <p:nvSpPr>
          <p:cNvPr id="6" name="Footer Placeholder 5">
            <a:extLst>
              <a:ext uri="{FF2B5EF4-FFF2-40B4-BE49-F238E27FC236}">
                <a16:creationId xmlns:a16="http://schemas.microsoft.com/office/drawing/2014/main" id="{25DF43EE-22A4-F508-A66F-75AD08835819}"/>
              </a:ext>
            </a:extLst>
          </p:cNvPr>
          <p:cNvSpPr>
            <a:spLocks noGrp="1"/>
          </p:cNvSpPr>
          <p:nvPr>
            <p:ph type="ftr" sz="quarter" idx="11"/>
          </p:nvPr>
        </p:nvSpPr>
        <p:spPr/>
        <p:txBody>
          <a:bodyPr/>
          <a:lstStyle/>
          <a:p>
            <a:r>
              <a:rPr lang="en-US"/>
              <a:t>IPR Notes 1</a:t>
            </a:r>
          </a:p>
        </p:txBody>
      </p:sp>
      <p:sp>
        <p:nvSpPr>
          <p:cNvPr id="7" name="Slide Number Placeholder 6">
            <a:extLst>
              <a:ext uri="{FF2B5EF4-FFF2-40B4-BE49-F238E27FC236}">
                <a16:creationId xmlns:a16="http://schemas.microsoft.com/office/drawing/2014/main" id="{CB11E8D3-D22F-499A-EE3C-D7689F27556B}"/>
              </a:ext>
            </a:extLst>
          </p:cNvPr>
          <p:cNvSpPr>
            <a:spLocks noGrp="1"/>
          </p:cNvSpPr>
          <p:nvPr>
            <p:ph type="sldNum" sz="quarter" idx="12"/>
          </p:nvPr>
        </p:nvSpPr>
        <p:spPr/>
        <p:txBody>
          <a:bodyPr/>
          <a:lstStyle/>
          <a:p>
            <a:fld id="{03F75D29-1BE3-4BEB-B2F1-58B59049F1DC}" type="slidenum">
              <a:rPr lang="en-US" smtClean="0"/>
              <a:pPr/>
              <a:t>‹#›</a:t>
            </a:fld>
            <a:endParaRPr lang="en-US"/>
          </a:p>
        </p:txBody>
      </p:sp>
    </p:spTree>
    <p:extLst>
      <p:ext uri="{BB962C8B-B14F-4D97-AF65-F5344CB8AC3E}">
        <p14:creationId xmlns:p14="http://schemas.microsoft.com/office/powerpoint/2010/main" val="39889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A47-B42D-F14D-E654-573828543F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B8E4F-2EC0-4B39-A614-04C5684C1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5E5E54C-BDFB-AE3F-346A-C880BD0A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1E2B73-4E03-07C9-7C10-725C09B0CF41}"/>
              </a:ext>
            </a:extLst>
          </p:cNvPr>
          <p:cNvSpPr>
            <a:spLocks noGrp="1"/>
          </p:cNvSpPr>
          <p:nvPr>
            <p:ph type="dt" sz="half" idx="10"/>
          </p:nvPr>
        </p:nvSpPr>
        <p:spPr/>
        <p:txBody>
          <a:bodyPr/>
          <a:lstStyle/>
          <a:p>
            <a:fld id="{4A424578-A035-48BD-90C5-14771FD52D47}" type="datetime1">
              <a:rPr lang="en-US" smtClean="0"/>
              <a:pPr/>
              <a:t>10/6/2022</a:t>
            </a:fld>
            <a:endParaRPr lang="en-US"/>
          </a:p>
        </p:txBody>
      </p:sp>
      <p:sp>
        <p:nvSpPr>
          <p:cNvPr id="6" name="Footer Placeholder 5">
            <a:extLst>
              <a:ext uri="{FF2B5EF4-FFF2-40B4-BE49-F238E27FC236}">
                <a16:creationId xmlns:a16="http://schemas.microsoft.com/office/drawing/2014/main" id="{AFFF1FAD-C8C6-E268-F654-8929C031A04D}"/>
              </a:ext>
            </a:extLst>
          </p:cNvPr>
          <p:cNvSpPr>
            <a:spLocks noGrp="1"/>
          </p:cNvSpPr>
          <p:nvPr>
            <p:ph type="ftr" sz="quarter" idx="11"/>
          </p:nvPr>
        </p:nvSpPr>
        <p:spPr/>
        <p:txBody>
          <a:bodyPr/>
          <a:lstStyle/>
          <a:p>
            <a:r>
              <a:rPr lang="en-US"/>
              <a:t>IPR Notes 1</a:t>
            </a:r>
          </a:p>
        </p:txBody>
      </p:sp>
      <p:sp>
        <p:nvSpPr>
          <p:cNvPr id="7" name="Slide Number Placeholder 6">
            <a:extLst>
              <a:ext uri="{FF2B5EF4-FFF2-40B4-BE49-F238E27FC236}">
                <a16:creationId xmlns:a16="http://schemas.microsoft.com/office/drawing/2014/main" id="{999EEB33-52A1-D7FA-367C-061D9CD26C68}"/>
              </a:ext>
            </a:extLst>
          </p:cNvPr>
          <p:cNvSpPr>
            <a:spLocks noGrp="1"/>
          </p:cNvSpPr>
          <p:nvPr>
            <p:ph type="sldNum" sz="quarter" idx="12"/>
          </p:nvPr>
        </p:nvSpPr>
        <p:spPr/>
        <p:txBody>
          <a:bodyPr/>
          <a:lstStyle/>
          <a:p>
            <a:fld id="{70EFD08E-9DF4-4C57-BC26-5AACF10E22EF}" type="slidenum">
              <a:rPr lang="en-US" smtClean="0"/>
              <a:pPr/>
              <a:t>‹#›</a:t>
            </a:fld>
            <a:endParaRPr lang="en-US"/>
          </a:p>
        </p:txBody>
      </p:sp>
    </p:spTree>
    <p:extLst>
      <p:ext uri="{BB962C8B-B14F-4D97-AF65-F5344CB8AC3E}">
        <p14:creationId xmlns:p14="http://schemas.microsoft.com/office/powerpoint/2010/main" val="171836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AE713-62AC-637D-8FF7-EBFEBD1E6B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F8874-795C-D39F-451C-57CF6A2F297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03B86-73DE-765E-C57A-BC0EAFAA802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ED2FE4-47D4-4416-BF71-FE96E2E5EEF1}" type="datetime1">
              <a:rPr lang="en-US" smtClean="0"/>
              <a:pPr/>
              <a:t>10/6/2022</a:t>
            </a:fld>
            <a:endParaRPr lang="en-US"/>
          </a:p>
        </p:txBody>
      </p:sp>
      <p:sp>
        <p:nvSpPr>
          <p:cNvPr id="5" name="Footer Placeholder 4">
            <a:extLst>
              <a:ext uri="{FF2B5EF4-FFF2-40B4-BE49-F238E27FC236}">
                <a16:creationId xmlns:a16="http://schemas.microsoft.com/office/drawing/2014/main" id="{ED3D84C1-E430-FEBA-49C8-A0F2CB4BE46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IPR Notes 1</a:t>
            </a:r>
          </a:p>
        </p:txBody>
      </p:sp>
      <p:sp>
        <p:nvSpPr>
          <p:cNvPr id="6" name="Slide Number Placeholder 5">
            <a:extLst>
              <a:ext uri="{FF2B5EF4-FFF2-40B4-BE49-F238E27FC236}">
                <a16:creationId xmlns:a16="http://schemas.microsoft.com/office/drawing/2014/main" id="{4973866A-12F7-BAFF-3359-868B5298D8E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84B6C8-D81E-41C2-A09D-C941F9D31EC1}" type="slidenum">
              <a:rPr lang="en-US" smtClean="0"/>
              <a:pPr/>
              <a:t>‹#›</a:t>
            </a:fld>
            <a:endParaRPr lang="en-US"/>
          </a:p>
        </p:txBody>
      </p:sp>
    </p:spTree>
    <p:extLst>
      <p:ext uri="{BB962C8B-B14F-4D97-AF65-F5344CB8AC3E}">
        <p14:creationId xmlns:p14="http://schemas.microsoft.com/office/powerpoint/2010/main" val="27871702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ipo.int/pct/en/pct_contracting_state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0"/>
            <a:ext cx="9144000" cy="6858000"/>
          </a:xfrm>
        </p:spPr>
        <p:txBody>
          <a:bodyPr/>
          <a:lstStyle/>
          <a:p>
            <a:pPr algn="ctr"/>
            <a:endParaRPr lang="en-US" sz="4000" dirty="0">
              <a:latin typeface="Monotype Corsiva" pitchFamily="66" charset="0"/>
            </a:endParaRPr>
          </a:p>
          <a:p>
            <a:pPr algn="ctr"/>
            <a:r>
              <a:rPr lang="en-US" sz="5400" dirty="0">
                <a:latin typeface="Monotype Corsiva" pitchFamily="66" charset="0"/>
              </a:rPr>
              <a:t>Intellectual Property Rights</a:t>
            </a:r>
          </a:p>
          <a:p>
            <a:pPr algn="ctr"/>
            <a:r>
              <a:rPr lang="en-US" sz="4000" b="0" dirty="0">
                <a:latin typeface="Monotype Corsiva" pitchFamily="66" charset="0"/>
              </a:rPr>
              <a:t>19EC6M02</a:t>
            </a:r>
          </a:p>
          <a:p>
            <a:pPr algn="ctr"/>
            <a:endParaRPr lang="en-US" sz="4000" b="0" dirty="0">
              <a:latin typeface="Monotype Corsiva" pitchFamily="66" charset="0"/>
            </a:endParaRPr>
          </a:p>
          <a:p>
            <a:pPr algn="ctr"/>
            <a:r>
              <a:rPr lang="en-US" sz="4000" b="0" dirty="0">
                <a:latin typeface="Monotype Corsiva" pitchFamily="66" charset="0"/>
              </a:rPr>
              <a:t>                            Collected by</a:t>
            </a:r>
          </a:p>
          <a:p>
            <a:pPr algn="ctr"/>
            <a:r>
              <a:rPr lang="en-US" sz="4400" dirty="0">
                <a:latin typeface="Monotype Corsiva" pitchFamily="66" charset="0"/>
              </a:rPr>
              <a:t>                        </a:t>
            </a:r>
            <a:r>
              <a:rPr lang="en-US" sz="4400" dirty="0">
                <a:solidFill>
                  <a:schemeClr val="tx1"/>
                </a:solidFill>
                <a:latin typeface="Monotype Corsiva" pitchFamily="66" charset="0"/>
              </a:rPr>
              <a:t>SUMI M S</a:t>
            </a:r>
          </a:p>
          <a:p>
            <a:pPr algn="ctr"/>
            <a:r>
              <a:rPr lang="en-US" sz="4400" dirty="0">
                <a:solidFill>
                  <a:schemeClr val="tx1"/>
                </a:solidFill>
                <a:latin typeface="Monotype Corsiva" pitchFamily="66" charset="0"/>
              </a:rPr>
              <a:t>                      AP (ECE)</a:t>
            </a:r>
          </a:p>
          <a:p>
            <a:pPr algn="ctr"/>
            <a:r>
              <a:rPr lang="en-US" sz="4400" dirty="0">
                <a:solidFill>
                  <a:schemeClr val="tx1"/>
                </a:solidFill>
                <a:latin typeface="Monotype Corsiva" pitchFamily="66" charset="0"/>
              </a:rPr>
              <a:t>                 FXEC</a:t>
            </a:r>
          </a:p>
          <a:p>
            <a:pPr algn="ctr"/>
            <a:r>
              <a:rPr lang="en-US" sz="4400" dirty="0">
                <a:latin typeface="Monotype Corsiva" pitchFamily="66" charset="0"/>
              </a:rPr>
              <a:t>  </a:t>
            </a:r>
          </a:p>
        </p:txBody>
      </p:sp>
      <p:sp>
        <p:nvSpPr>
          <p:cNvPr id="4" name="Footer Placeholder 3"/>
          <p:cNvSpPr>
            <a:spLocks noGrp="1"/>
          </p:cNvSpPr>
          <p:nvPr>
            <p:ph type="ftr" sz="quarter" idx="11"/>
          </p:nvPr>
        </p:nvSpPr>
        <p:spPr/>
        <p:txBody>
          <a:bodyPr/>
          <a:lstStyle/>
          <a:p>
            <a:r>
              <a:rPr lang="en-US"/>
              <a:t>IPR Notes 1</a:t>
            </a:r>
          </a:p>
        </p:txBody>
      </p:sp>
      <p:sp>
        <p:nvSpPr>
          <p:cNvPr id="3" name="Slide Number Placeholder 2"/>
          <p:cNvSpPr>
            <a:spLocks noGrp="1"/>
          </p:cNvSpPr>
          <p:nvPr>
            <p:ph type="sldNum" sz="quarter" idx="12"/>
          </p:nvPr>
        </p:nvSpPr>
        <p:spPr/>
        <p:txBody>
          <a:bodyPr/>
          <a:lstStyle/>
          <a:p>
            <a:fld id="{2C65E690-7B10-4227-97EC-7FF9776B35A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sz="2800" dirty="0">
                <a:solidFill>
                  <a:schemeClr val="accent6">
                    <a:lumMod val="75000"/>
                  </a:schemeClr>
                </a:solidFill>
                <a:latin typeface="Comic Sans MS" pitchFamily="66" charset="0"/>
              </a:rPr>
              <a:t>Categories of Intellectual Property</a:t>
            </a:r>
          </a:p>
          <a:p>
            <a:pPr algn="just"/>
            <a:r>
              <a:rPr lang="en-US" sz="2800" dirty="0">
                <a:latin typeface="Comic Sans MS" pitchFamily="66" charset="0"/>
              </a:rPr>
              <a:t>One can broadly classify the various forms of IPRs into two categories:</a:t>
            </a:r>
          </a:p>
          <a:p>
            <a:pPr algn="just"/>
            <a:r>
              <a:rPr lang="en-US" sz="2800" dirty="0">
                <a:latin typeface="Comic Sans MS" pitchFamily="66" charset="0"/>
              </a:rPr>
              <a:t>• IPRs that stimulate inventive and creative activities </a:t>
            </a:r>
            <a:r>
              <a:rPr lang="en-US" sz="2800" dirty="0">
                <a:solidFill>
                  <a:schemeClr val="accent6">
                    <a:lumMod val="75000"/>
                  </a:schemeClr>
                </a:solidFill>
                <a:latin typeface="Comic Sans MS" pitchFamily="66" charset="0"/>
              </a:rPr>
              <a:t>(patents, utility models, industrial designs, copyright, plant breeders’ rights and layout designs for integrated circuits) </a:t>
            </a:r>
            <a:r>
              <a:rPr lang="en-US" sz="2800" dirty="0">
                <a:latin typeface="Comic Sans MS" pitchFamily="66" charset="0"/>
              </a:rPr>
              <a:t>and</a:t>
            </a:r>
          </a:p>
          <a:p>
            <a:pPr algn="just"/>
            <a:r>
              <a:rPr lang="en-US" sz="2800" dirty="0">
                <a:latin typeface="Comic Sans MS" pitchFamily="66" charset="0"/>
              </a:rPr>
              <a:t>IPRs that offer information to consumers </a:t>
            </a:r>
            <a:r>
              <a:rPr lang="en-US" sz="2800" dirty="0">
                <a:solidFill>
                  <a:schemeClr val="accent6">
                    <a:lumMod val="75000"/>
                  </a:schemeClr>
                </a:solidFill>
                <a:latin typeface="Comic Sans MS" pitchFamily="66" charset="0"/>
              </a:rPr>
              <a:t>(trademarks and geographical indications).</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sz="3600" dirty="0"/>
              <a:t>Types of IPR</a:t>
            </a:r>
          </a:p>
        </p:txBody>
      </p:sp>
      <p:sp>
        <p:nvSpPr>
          <p:cNvPr id="3" name="Content Placeholder 2"/>
          <p:cNvSpPr>
            <a:spLocks noGrp="1"/>
          </p:cNvSpPr>
          <p:nvPr>
            <p:ph idx="1"/>
          </p:nvPr>
        </p:nvSpPr>
        <p:spPr>
          <a:xfrm>
            <a:off x="685800" y="990600"/>
            <a:ext cx="8001000" cy="5135563"/>
          </a:xfrm>
        </p:spPr>
        <p:txBody>
          <a:bodyPr/>
          <a:lstStyle/>
          <a:p>
            <a:pPr>
              <a:buNone/>
            </a:pPr>
            <a:r>
              <a:rPr lang="en-US" sz="2600" dirty="0">
                <a:latin typeface="Comic Sans MS" pitchFamily="66" charset="0"/>
              </a:rPr>
              <a:t>The different types of Intellectual Property Rights are:</a:t>
            </a:r>
          </a:p>
          <a:p>
            <a:pPr>
              <a:buNone/>
            </a:pPr>
            <a:r>
              <a:rPr lang="en-US" sz="2600" dirty="0" err="1">
                <a:latin typeface="Comic Sans MS" pitchFamily="66" charset="0"/>
              </a:rPr>
              <a:t>i</a:t>
            </a:r>
            <a:r>
              <a:rPr lang="en-US" sz="2600" dirty="0">
                <a:latin typeface="Comic Sans MS" pitchFamily="66" charset="0"/>
              </a:rPr>
              <a:t>. Patents</a:t>
            </a:r>
          </a:p>
          <a:p>
            <a:pPr>
              <a:buNone/>
            </a:pPr>
            <a:r>
              <a:rPr lang="en-US" sz="2600" dirty="0">
                <a:latin typeface="Comic Sans MS" pitchFamily="66" charset="0"/>
              </a:rPr>
              <a:t>ii. Copyrights</a:t>
            </a:r>
          </a:p>
          <a:p>
            <a:pPr>
              <a:buNone/>
            </a:pPr>
            <a:r>
              <a:rPr lang="en-US" sz="2600" dirty="0">
                <a:latin typeface="Comic Sans MS" pitchFamily="66" charset="0"/>
              </a:rPr>
              <a:t>iii. Trademarks</a:t>
            </a:r>
          </a:p>
          <a:p>
            <a:pPr>
              <a:buNone/>
            </a:pPr>
            <a:r>
              <a:rPr lang="en-US" sz="2600" dirty="0">
                <a:latin typeface="Comic Sans MS" pitchFamily="66" charset="0"/>
              </a:rPr>
              <a:t>iv. Industrial designs</a:t>
            </a:r>
          </a:p>
          <a:p>
            <a:pPr>
              <a:buNone/>
            </a:pPr>
            <a:r>
              <a:rPr lang="en-US" sz="2600" dirty="0">
                <a:latin typeface="Comic Sans MS" pitchFamily="66" charset="0"/>
              </a:rPr>
              <a:t>v. Protection of Integrated Circuits layout design</a:t>
            </a:r>
          </a:p>
          <a:p>
            <a:pPr>
              <a:buNone/>
            </a:pPr>
            <a:r>
              <a:rPr lang="en-US" sz="2600" dirty="0">
                <a:latin typeface="Comic Sans MS" pitchFamily="66" charset="0"/>
              </a:rPr>
              <a:t>vi. Geographical indications of goods</a:t>
            </a:r>
          </a:p>
          <a:p>
            <a:pPr>
              <a:buNone/>
            </a:pPr>
            <a:r>
              <a:rPr lang="en-US" sz="2600" dirty="0">
                <a:latin typeface="Comic Sans MS" pitchFamily="66" charset="0"/>
              </a:rPr>
              <a:t>vii. Biological diversity</a:t>
            </a:r>
          </a:p>
          <a:p>
            <a:pPr>
              <a:buNone/>
            </a:pPr>
            <a:r>
              <a:rPr lang="en-US" sz="2600" dirty="0">
                <a:latin typeface="Comic Sans MS" pitchFamily="66" charset="0"/>
              </a:rPr>
              <a:t>viii. Plant varieties and farmers </a:t>
            </a:r>
            <a:r>
              <a:rPr lang="en-US" sz="2600" dirty="0"/>
              <a:t>rights</a:t>
            </a:r>
          </a:p>
          <a:p>
            <a:pPr>
              <a:buNone/>
            </a:pPr>
            <a:r>
              <a:rPr lang="en-US" sz="2600" dirty="0"/>
              <a:t>ix. Undisclosed information</a:t>
            </a:r>
            <a:endParaRPr lang="en-US" sz="2600" dirty="0">
              <a:latin typeface="Comic Sans MS" pitchFamily="66" charset="0"/>
            </a:endParaRPr>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01000" cy="1143000"/>
          </a:xfrm>
        </p:spPr>
        <p:txBody>
          <a:bodyPr/>
          <a:lstStyle/>
          <a:p>
            <a:r>
              <a:rPr lang="en-US" dirty="0"/>
              <a:t>Patentable Criteria</a:t>
            </a:r>
          </a:p>
        </p:txBody>
      </p:sp>
      <p:sp>
        <p:nvSpPr>
          <p:cNvPr id="3" name="Content Placeholder 2"/>
          <p:cNvSpPr>
            <a:spLocks noGrp="1"/>
          </p:cNvSpPr>
          <p:nvPr>
            <p:ph idx="1"/>
          </p:nvPr>
        </p:nvSpPr>
        <p:spPr>
          <a:xfrm>
            <a:off x="609600" y="990600"/>
            <a:ext cx="8229600" cy="5135563"/>
          </a:xfrm>
        </p:spPr>
        <p:txBody>
          <a:bodyPr/>
          <a:lstStyle/>
          <a:p>
            <a:pPr algn="just"/>
            <a:r>
              <a:rPr lang="en-US" sz="2400" dirty="0">
                <a:solidFill>
                  <a:schemeClr val="accent6">
                    <a:lumMod val="50000"/>
                  </a:schemeClr>
                </a:solidFill>
                <a:latin typeface="Comic Sans MS" pitchFamily="66" charset="0"/>
              </a:rPr>
              <a:t>A new product or process which involves an inventive step and capable of being made or used in an industry </a:t>
            </a:r>
            <a:r>
              <a:rPr lang="en-US" sz="2400" dirty="0">
                <a:latin typeface="Comic Sans MS" pitchFamily="66" charset="0"/>
              </a:rPr>
              <a:t>and should meet following criteria. </a:t>
            </a:r>
          </a:p>
          <a:p>
            <a:pPr algn="just">
              <a:buNone/>
            </a:pPr>
            <a:r>
              <a:rPr lang="en-US" sz="2400" dirty="0">
                <a:latin typeface="Comic Sans MS" pitchFamily="66" charset="0"/>
              </a:rPr>
              <a:t>	a) </a:t>
            </a:r>
            <a:r>
              <a:rPr lang="en-US" sz="2400" dirty="0">
                <a:solidFill>
                  <a:schemeClr val="accent6">
                    <a:lumMod val="50000"/>
                  </a:schemeClr>
                </a:solidFill>
                <a:latin typeface="Comic Sans MS" pitchFamily="66" charset="0"/>
              </a:rPr>
              <a:t>Novelty</a:t>
            </a:r>
            <a:r>
              <a:rPr lang="en-US" sz="2400" dirty="0">
                <a:latin typeface="Comic Sans MS" pitchFamily="66" charset="0"/>
              </a:rPr>
              <a:t> means the matter disclosed in the specification is neither published in India nor anywhere else where before the date of filing of patent application in India. </a:t>
            </a:r>
          </a:p>
          <a:p>
            <a:pPr algn="just">
              <a:buNone/>
            </a:pPr>
            <a:r>
              <a:rPr lang="en-US" sz="2400" dirty="0">
                <a:latin typeface="Comic Sans MS" pitchFamily="66" charset="0"/>
              </a:rPr>
              <a:t>    b) Inventive step means the invention is not obvious to a person skilled in the art in the light of the prior publication /Document. </a:t>
            </a:r>
          </a:p>
          <a:p>
            <a:pPr algn="just">
              <a:buNone/>
            </a:pPr>
            <a:r>
              <a:rPr lang="en-US" sz="2400" dirty="0">
                <a:latin typeface="Comic Sans MS" pitchFamily="66" charset="0"/>
              </a:rPr>
              <a:t>    c) Industrially applicable means the invention should possess utility, so that it can be made or used in an industry</a:t>
            </a:r>
            <a:r>
              <a:rPr lang="en-US" dirty="0"/>
              <a:t>.</a:t>
            </a:r>
          </a:p>
        </p:txBody>
      </p:sp>
      <p:sp>
        <p:nvSpPr>
          <p:cNvPr id="5" name="Footer Placeholder 4"/>
          <p:cNvSpPr>
            <a:spLocks noGrp="1"/>
          </p:cNvSpPr>
          <p:nvPr>
            <p:ph type="ftr" sz="quarter" idx="11"/>
          </p:nvPr>
        </p:nvSpPr>
        <p:spPr/>
        <p:txBody>
          <a:bodyPr/>
          <a:lstStyle/>
          <a:p>
            <a:r>
              <a:rPr lang="en-US"/>
              <a:t>IPR Notes 1</a:t>
            </a:r>
          </a:p>
        </p:txBody>
      </p:sp>
      <p:sp>
        <p:nvSpPr>
          <p:cNvPr id="6" name="Slide Number Placeholder 5"/>
          <p:cNvSpPr>
            <a:spLocks noGrp="1"/>
          </p:cNvSpPr>
          <p:nvPr>
            <p:ph type="sldNum" sz="quarter" idx="12"/>
          </p:nvPr>
        </p:nvSpPr>
        <p:spPr/>
        <p:txBody>
          <a:bodyPr/>
          <a:lstStyle/>
          <a:p>
            <a:fld id="{19AC36AE-2522-4DEE-8606-1593D0BD1F3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dirty="0"/>
              <a:t>Patent Specification</a:t>
            </a:r>
          </a:p>
        </p:txBody>
      </p:sp>
      <p:sp>
        <p:nvSpPr>
          <p:cNvPr id="3" name="Content Placeholder 2"/>
          <p:cNvSpPr>
            <a:spLocks noGrp="1"/>
          </p:cNvSpPr>
          <p:nvPr>
            <p:ph idx="1"/>
          </p:nvPr>
        </p:nvSpPr>
        <p:spPr>
          <a:xfrm>
            <a:off x="685800" y="1295400"/>
            <a:ext cx="8001000" cy="4830763"/>
          </a:xfrm>
        </p:spPr>
        <p:txBody>
          <a:bodyPr/>
          <a:lstStyle/>
          <a:p>
            <a:pPr indent="0" algn="just">
              <a:buNone/>
            </a:pPr>
            <a:r>
              <a:rPr lang="en-US" sz="2400" dirty="0">
                <a:latin typeface="Comic Sans MS" pitchFamily="66" charset="0"/>
              </a:rPr>
              <a:t>The Content of complete specification includes: </a:t>
            </a:r>
          </a:p>
          <a:p>
            <a:pPr indent="0" algn="just">
              <a:buNone/>
            </a:pPr>
            <a:endParaRPr lang="en-US" sz="2400" dirty="0">
              <a:latin typeface="Comic Sans MS" pitchFamily="66" charset="0"/>
            </a:endParaRPr>
          </a:p>
          <a:p>
            <a:pPr indent="0" algn="just"/>
            <a:r>
              <a:rPr lang="en-US" sz="2400" dirty="0">
                <a:latin typeface="Comic Sans MS" pitchFamily="66" charset="0"/>
              </a:rPr>
              <a:t>Abstract</a:t>
            </a:r>
          </a:p>
          <a:p>
            <a:pPr indent="0" algn="just"/>
            <a:r>
              <a:rPr lang="en-US" sz="2400" dirty="0">
                <a:latin typeface="Comic Sans MS" pitchFamily="66" charset="0"/>
              </a:rPr>
              <a:t>Field of the invention</a:t>
            </a:r>
          </a:p>
          <a:p>
            <a:pPr indent="0" algn="just"/>
            <a:r>
              <a:rPr lang="en-US" sz="2400" dirty="0">
                <a:latin typeface="Comic Sans MS" pitchFamily="66" charset="0"/>
              </a:rPr>
              <a:t>Background of the invention</a:t>
            </a:r>
          </a:p>
          <a:p>
            <a:pPr indent="0" algn="just"/>
            <a:r>
              <a:rPr lang="en-US" sz="2400" dirty="0">
                <a:latin typeface="Comic Sans MS" pitchFamily="66" charset="0"/>
              </a:rPr>
              <a:t>Prior art of the invention</a:t>
            </a:r>
          </a:p>
          <a:p>
            <a:pPr indent="0" algn="just"/>
            <a:r>
              <a:rPr lang="en-US" sz="2400" dirty="0">
                <a:latin typeface="Comic Sans MS" pitchFamily="66" charset="0"/>
              </a:rPr>
              <a:t>Summary of the invention</a:t>
            </a:r>
          </a:p>
          <a:p>
            <a:pPr indent="0" algn="just"/>
            <a:r>
              <a:rPr lang="en-US" sz="2400" dirty="0">
                <a:latin typeface="Comic Sans MS" pitchFamily="66" charset="0"/>
              </a:rPr>
              <a:t>Detailed description of the drawing, and claims etc. </a:t>
            </a:r>
          </a:p>
        </p:txBody>
      </p:sp>
      <p:sp>
        <p:nvSpPr>
          <p:cNvPr id="5" name="Footer Placeholder 4"/>
          <p:cNvSpPr>
            <a:spLocks noGrp="1"/>
          </p:cNvSpPr>
          <p:nvPr>
            <p:ph type="ftr" sz="quarter" idx="11"/>
          </p:nvPr>
        </p:nvSpPr>
        <p:spPr/>
        <p:txBody>
          <a:bodyPr/>
          <a:lstStyle/>
          <a:p>
            <a:r>
              <a:rPr lang="en-US"/>
              <a:t>IPR Notes 1</a:t>
            </a:r>
          </a:p>
        </p:txBody>
      </p:sp>
      <p:sp>
        <p:nvSpPr>
          <p:cNvPr id="6" name="Slide Number Placeholder 5"/>
          <p:cNvSpPr>
            <a:spLocks noGrp="1"/>
          </p:cNvSpPr>
          <p:nvPr>
            <p:ph type="sldNum" sz="quarter" idx="12"/>
          </p:nvPr>
        </p:nvSpPr>
        <p:spPr/>
        <p:txBody>
          <a:bodyPr/>
          <a:lstStyle/>
          <a:p>
            <a:fld id="{19AC36AE-2522-4DEE-8606-1593D0BD1F3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DESIGN</a:t>
            </a:r>
          </a:p>
        </p:txBody>
      </p:sp>
      <p:sp>
        <p:nvSpPr>
          <p:cNvPr id="3" name="Content Placeholder 2"/>
          <p:cNvSpPr>
            <a:spLocks noGrp="1"/>
          </p:cNvSpPr>
          <p:nvPr>
            <p:ph idx="1"/>
          </p:nvPr>
        </p:nvSpPr>
        <p:spPr>
          <a:xfrm>
            <a:off x="685800" y="1295400"/>
            <a:ext cx="8001000" cy="4830763"/>
          </a:xfrm>
        </p:spPr>
        <p:txBody>
          <a:bodyPr/>
          <a:lstStyle/>
          <a:p>
            <a:pPr algn="just"/>
            <a:r>
              <a:rPr lang="en-US" sz="2400" dirty="0">
                <a:latin typeface="Comic Sans MS" pitchFamily="66" charset="0"/>
              </a:rPr>
              <a:t>A design refers to the features of shape, configuration, pattern, ornamentation or composition of lines or colors applied to any article. </a:t>
            </a:r>
          </a:p>
          <a:p>
            <a:pPr algn="just"/>
            <a:r>
              <a:rPr lang="en-US" sz="2400" dirty="0">
                <a:latin typeface="Comic Sans MS" pitchFamily="66" charset="0"/>
              </a:rPr>
              <a:t>A design should be new and original. </a:t>
            </a:r>
          </a:p>
          <a:p>
            <a:pPr algn="just"/>
            <a:r>
              <a:rPr lang="en-US" sz="2400" dirty="0">
                <a:latin typeface="Comic Sans MS" pitchFamily="66" charset="0"/>
              </a:rPr>
              <a:t>Design office is located at Kolkata.</a:t>
            </a:r>
          </a:p>
          <a:p>
            <a:pPr algn="just"/>
            <a:r>
              <a:rPr lang="en-US" sz="2400" dirty="0">
                <a:latin typeface="Comic Sans MS" pitchFamily="66" charset="0"/>
              </a:rPr>
              <a:t>As general rule Industrial Design consists of </a:t>
            </a:r>
          </a:p>
          <a:p>
            <a:pPr algn="just">
              <a:buNone/>
            </a:pPr>
            <a:r>
              <a:rPr lang="en-US" sz="2400" dirty="0">
                <a:latin typeface="Comic Sans MS" pitchFamily="66" charset="0"/>
              </a:rPr>
              <a:t>   -- Three-dimensional features, such as the shape of a product</a:t>
            </a:r>
          </a:p>
          <a:p>
            <a:pPr algn="just">
              <a:buNone/>
            </a:pPr>
            <a:r>
              <a:rPr lang="en-US" sz="2400" dirty="0">
                <a:latin typeface="Comic Sans MS" pitchFamily="66" charset="0"/>
              </a:rPr>
              <a:t>   --Two dimensional features such as ornamentation, patterns, lines or color of a product or </a:t>
            </a:r>
          </a:p>
          <a:p>
            <a:pPr algn="just">
              <a:buNone/>
            </a:pPr>
            <a:r>
              <a:rPr lang="en-US" sz="2400" dirty="0">
                <a:latin typeface="Comic Sans MS" pitchFamily="66" charset="0"/>
              </a:rPr>
              <a:t>   -- A combination of one or more such feature.</a:t>
            </a:r>
          </a:p>
        </p:txBody>
      </p:sp>
      <p:sp>
        <p:nvSpPr>
          <p:cNvPr id="5" name="Footer Placeholder 4"/>
          <p:cNvSpPr>
            <a:spLocks noGrp="1"/>
          </p:cNvSpPr>
          <p:nvPr>
            <p:ph type="ftr" sz="quarter" idx="11"/>
          </p:nvPr>
        </p:nvSpPr>
        <p:spPr/>
        <p:txBody>
          <a:bodyPr/>
          <a:lstStyle/>
          <a:p>
            <a:r>
              <a:rPr lang="en-US"/>
              <a:t>IPR Notes 1</a:t>
            </a:r>
          </a:p>
        </p:txBody>
      </p:sp>
      <p:sp>
        <p:nvSpPr>
          <p:cNvPr id="6" name="Slide Number Placeholder 5"/>
          <p:cNvSpPr>
            <a:spLocks noGrp="1"/>
          </p:cNvSpPr>
          <p:nvPr>
            <p:ph type="sldNum" sz="quarter" idx="12"/>
          </p:nvPr>
        </p:nvSpPr>
        <p:spPr/>
        <p:txBody>
          <a:bodyPr/>
          <a:lstStyle/>
          <a:p>
            <a:fld id="{19AC36AE-2522-4DEE-8606-1593D0BD1F3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Who may apply for Industrial Design?</a:t>
            </a:r>
          </a:p>
        </p:txBody>
      </p:sp>
      <p:sp>
        <p:nvSpPr>
          <p:cNvPr id="3" name="Content Placeholder 2"/>
          <p:cNvSpPr>
            <a:spLocks noGrp="1"/>
          </p:cNvSpPr>
          <p:nvPr>
            <p:ph idx="1"/>
          </p:nvPr>
        </p:nvSpPr>
        <p:spPr/>
        <p:txBody>
          <a:bodyPr/>
          <a:lstStyle/>
          <a:p>
            <a:pPr indent="0" algn="just"/>
            <a:r>
              <a:rPr lang="en-US" sz="2400" dirty="0">
                <a:latin typeface="Comic Sans MS" pitchFamily="66" charset="0"/>
              </a:rPr>
              <a:t>An applicant who created the design or if working under contract, his employer, can apply for registration. </a:t>
            </a:r>
          </a:p>
          <a:p>
            <a:pPr indent="0" algn="just"/>
            <a:r>
              <a:rPr lang="en-US" sz="2400" dirty="0">
                <a:latin typeface="Comic Sans MS" pitchFamily="66" charset="0"/>
              </a:rPr>
              <a:t>The applicant can be either an individual (</a:t>
            </a:r>
            <a:r>
              <a:rPr lang="en-US" sz="2400" dirty="0" err="1">
                <a:latin typeface="Comic Sans MS" pitchFamily="66" charset="0"/>
              </a:rPr>
              <a:t>e.g</a:t>
            </a:r>
            <a:r>
              <a:rPr lang="en-US" sz="2400" dirty="0">
                <a:latin typeface="Comic Sans MS" pitchFamily="66" charset="0"/>
              </a:rPr>
              <a:t>: a designer) or a legal entity (</a:t>
            </a:r>
            <a:r>
              <a:rPr lang="en-US" sz="2400" dirty="0" err="1">
                <a:latin typeface="Comic Sans MS" pitchFamily="66" charset="0"/>
              </a:rPr>
              <a:t>e.g</a:t>
            </a:r>
            <a:r>
              <a:rPr lang="en-US" sz="2400" dirty="0">
                <a:latin typeface="Comic Sans MS" pitchFamily="66" charset="0"/>
              </a:rPr>
              <a:t>: company)</a:t>
            </a:r>
          </a:p>
          <a:p>
            <a:pPr indent="0" algn="just">
              <a:buNone/>
            </a:pPr>
            <a:r>
              <a:rPr lang="en-US" sz="2400" b="1" dirty="0">
                <a:solidFill>
                  <a:schemeClr val="accent1">
                    <a:lumMod val="50000"/>
                  </a:schemeClr>
                </a:solidFill>
                <a:latin typeface="Comic Sans MS" pitchFamily="66" charset="0"/>
              </a:rPr>
              <a:t>Duration of Industrial Design</a:t>
            </a:r>
          </a:p>
          <a:p>
            <a:pPr indent="0" algn="just"/>
            <a:r>
              <a:rPr lang="en-US" sz="2400" dirty="0">
                <a:latin typeface="Comic Sans MS" pitchFamily="66" charset="0"/>
              </a:rPr>
              <a:t>An Industrial design is registered for a period of 10 years and may be extendable for another 5 years if filed before the expiry of 1st year.</a:t>
            </a:r>
          </a:p>
        </p:txBody>
      </p:sp>
      <p:sp>
        <p:nvSpPr>
          <p:cNvPr id="5" name="Footer Placeholder 4"/>
          <p:cNvSpPr>
            <a:spLocks noGrp="1"/>
          </p:cNvSpPr>
          <p:nvPr>
            <p:ph type="ftr" sz="quarter" idx="11"/>
          </p:nvPr>
        </p:nvSpPr>
        <p:spPr/>
        <p:txBody>
          <a:bodyPr/>
          <a:lstStyle/>
          <a:p>
            <a:r>
              <a:rPr lang="en-US"/>
              <a:t>IPR Notes 1</a:t>
            </a:r>
          </a:p>
        </p:txBody>
      </p:sp>
      <p:sp>
        <p:nvSpPr>
          <p:cNvPr id="6" name="Slide Number Placeholder 5"/>
          <p:cNvSpPr>
            <a:spLocks noGrp="1"/>
          </p:cNvSpPr>
          <p:nvPr>
            <p:ph type="sldNum" sz="quarter" idx="12"/>
          </p:nvPr>
        </p:nvSpPr>
        <p:spPr/>
        <p:txBody>
          <a:bodyPr/>
          <a:lstStyle/>
          <a:p>
            <a:fld id="{19AC36AE-2522-4DEE-8606-1593D0BD1F3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01000" cy="715962"/>
          </a:xfrm>
        </p:spPr>
        <p:txBody>
          <a:bodyPr>
            <a:normAutofit fontScale="90000"/>
          </a:bodyPr>
          <a:lstStyle/>
          <a:p>
            <a:r>
              <a:rPr lang="en-US" sz="3600" dirty="0"/>
              <a:t>Plant variety</a:t>
            </a:r>
            <a:br>
              <a:rPr lang="en-US" dirty="0"/>
            </a:br>
            <a:endParaRPr lang="en-US" dirty="0"/>
          </a:p>
        </p:txBody>
      </p:sp>
      <p:sp>
        <p:nvSpPr>
          <p:cNvPr id="3" name="Content Placeholder 2"/>
          <p:cNvSpPr>
            <a:spLocks noGrp="1"/>
          </p:cNvSpPr>
          <p:nvPr>
            <p:ph idx="1"/>
          </p:nvPr>
        </p:nvSpPr>
        <p:spPr>
          <a:xfrm>
            <a:off x="685800" y="914400"/>
            <a:ext cx="8001000" cy="5211763"/>
          </a:xfrm>
        </p:spPr>
        <p:txBody>
          <a:bodyPr/>
          <a:lstStyle/>
          <a:p>
            <a:pPr indent="0" algn="just"/>
            <a:r>
              <a:rPr lang="en-US" sz="2400" dirty="0">
                <a:latin typeface="Comic Sans MS" pitchFamily="66" charset="0"/>
              </a:rPr>
              <a:t>A new variety of plant breeder is protected by the state. </a:t>
            </a:r>
          </a:p>
          <a:p>
            <a:pPr indent="0" algn="just"/>
            <a:r>
              <a:rPr lang="en-US" sz="2400" dirty="0">
                <a:latin typeface="Comic Sans MS" pitchFamily="66" charset="0"/>
              </a:rPr>
              <a:t>To be eligible for plant diversity protection, diversity must be novel, distinct and similar to existing varieties</a:t>
            </a:r>
          </a:p>
          <a:p>
            <a:pPr indent="0" algn="just"/>
            <a:r>
              <a:rPr lang="en-US" sz="2400" dirty="0">
                <a:latin typeface="Comic Sans MS" pitchFamily="66" charset="0"/>
              </a:rPr>
              <a:t>Its essential characteristics under the Plant Protection Act, 2001 should be uniform and stable. </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dirty="0"/>
              <a:t>Plant Breeder</a:t>
            </a:r>
          </a:p>
        </p:txBody>
      </p:sp>
      <p:sp>
        <p:nvSpPr>
          <p:cNvPr id="3" name="Content Placeholder 2"/>
          <p:cNvSpPr>
            <a:spLocks noGrp="1"/>
          </p:cNvSpPr>
          <p:nvPr>
            <p:ph idx="1"/>
          </p:nvPr>
        </p:nvSpPr>
        <p:spPr>
          <a:xfrm>
            <a:off x="685800" y="1219200"/>
            <a:ext cx="8001000" cy="4906963"/>
          </a:xfrm>
        </p:spPr>
        <p:txBody>
          <a:bodyPr/>
          <a:lstStyle/>
          <a:p>
            <a:pPr indent="0">
              <a:buNone/>
            </a:pPr>
            <a:r>
              <a:rPr lang="en-US" sz="2400" dirty="0">
                <a:latin typeface="Comic Sans MS" pitchFamily="66" charset="0"/>
              </a:rPr>
              <a:t>A plant breeder is given a license or special right to do the following:</a:t>
            </a:r>
          </a:p>
          <a:p>
            <a:pPr indent="0"/>
            <a:r>
              <a:rPr lang="en-US" sz="2400" dirty="0">
                <a:latin typeface="Comic Sans MS" pitchFamily="66" charset="0"/>
              </a:rPr>
              <a:t>Produce and reproduce the material </a:t>
            </a:r>
          </a:p>
          <a:p>
            <a:pPr indent="0"/>
            <a:r>
              <a:rPr lang="en-US" sz="2400" dirty="0">
                <a:latin typeface="Comic Sans MS" pitchFamily="66" charset="0"/>
              </a:rPr>
              <a:t>Condition the material for the purpose of propagation</a:t>
            </a:r>
          </a:p>
          <a:p>
            <a:pPr indent="0"/>
            <a:r>
              <a:rPr lang="en-US" sz="2400" dirty="0">
                <a:latin typeface="Comic Sans MS" pitchFamily="66" charset="0"/>
              </a:rPr>
              <a:t>Offer material for sale</a:t>
            </a:r>
          </a:p>
          <a:p>
            <a:pPr indent="0"/>
            <a:r>
              <a:rPr lang="en-US" sz="2400" dirty="0">
                <a:latin typeface="Comic Sans MS" pitchFamily="66" charset="0"/>
              </a:rPr>
              <a:t>Sell the materials</a:t>
            </a:r>
          </a:p>
          <a:p>
            <a:pPr indent="0"/>
            <a:r>
              <a:rPr lang="en-US" sz="2400" dirty="0">
                <a:latin typeface="Comic Sans MS" pitchFamily="66" charset="0"/>
              </a:rPr>
              <a:t>Export the materials</a:t>
            </a:r>
          </a:p>
          <a:p>
            <a:pPr indent="0"/>
            <a:r>
              <a:rPr lang="en-US" sz="2400" dirty="0">
                <a:latin typeface="Comic Sans MS" pitchFamily="66" charset="0"/>
              </a:rPr>
              <a:t>Import the materials</a:t>
            </a:r>
          </a:p>
          <a:p>
            <a:pPr indent="0"/>
            <a:r>
              <a:rPr lang="en-US" sz="2400" dirty="0">
                <a:latin typeface="Comic Sans MS" pitchFamily="66" charset="0"/>
              </a:rPr>
              <a:t>Stock of goods for the above purposes</a:t>
            </a:r>
          </a:p>
          <a:p>
            <a:endParaRPr lang="en-US" dirty="0">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lstStyle/>
          <a:p>
            <a:r>
              <a:rPr lang="en-US" sz="3600" dirty="0"/>
              <a:t>Trade Secrets</a:t>
            </a:r>
          </a:p>
        </p:txBody>
      </p:sp>
      <p:sp>
        <p:nvSpPr>
          <p:cNvPr id="3" name="Content Placeholder 2"/>
          <p:cNvSpPr>
            <a:spLocks noGrp="1"/>
          </p:cNvSpPr>
          <p:nvPr>
            <p:ph idx="1"/>
          </p:nvPr>
        </p:nvSpPr>
        <p:spPr>
          <a:xfrm>
            <a:off x="304800" y="914400"/>
            <a:ext cx="8839200" cy="5486400"/>
          </a:xfrm>
        </p:spPr>
        <p:txBody>
          <a:bodyPr/>
          <a:lstStyle/>
          <a:p>
            <a:pPr algn="just">
              <a:buNone/>
            </a:pPr>
            <a:r>
              <a:rPr lang="en-US" sz="3000" dirty="0">
                <a:solidFill>
                  <a:schemeClr val="accent6">
                    <a:lumMod val="75000"/>
                  </a:schemeClr>
                </a:solidFill>
                <a:latin typeface="Comic Sans MS" pitchFamily="66" charset="0"/>
              </a:rPr>
              <a:t>What are trade secrets?</a:t>
            </a:r>
          </a:p>
          <a:p>
            <a:pPr algn="just"/>
            <a:r>
              <a:rPr lang="en-US" sz="3000" dirty="0">
                <a:latin typeface="Comic Sans MS" pitchFamily="66" charset="0"/>
              </a:rPr>
              <a:t>A trade secret is </a:t>
            </a:r>
            <a:r>
              <a:rPr lang="en-US" sz="3000" b="1" dirty="0">
                <a:latin typeface="Comic Sans MS" pitchFamily="66" charset="0"/>
              </a:rPr>
              <a:t>any practice or process of a company that is generally not known outside of the company</a:t>
            </a:r>
            <a:r>
              <a:rPr lang="en-US" sz="3000" dirty="0">
                <a:latin typeface="Comic Sans MS" pitchFamily="66" charset="0"/>
              </a:rPr>
              <a:t>. </a:t>
            </a:r>
          </a:p>
          <a:p>
            <a:pPr algn="just"/>
            <a:r>
              <a:rPr lang="en-US" sz="3000" dirty="0">
                <a:latin typeface="Comic Sans MS" pitchFamily="66" charset="0"/>
              </a:rPr>
              <a:t>Information considered a trade secret gives the company a competitive advantage over its competitors and is often a product of internal research and development.</a:t>
            </a: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lstStyle/>
          <a:p>
            <a:pPr algn="just">
              <a:buNone/>
            </a:pPr>
            <a:r>
              <a:rPr lang="en-US" sz="2800" dirty="0">
                <a:solidFill>
                  <a:schemeClr val="accent6">
                    <a:lumMod val="75000"/>
                  </a:schemeClr>
                </a:solidFill>
                <a:latin typeface="Comic Sans MS" pitchFamily="66" charset="0"/>
              </a:rPr>
              <a:t>Importance of Trade Secrets</a:t>
            </a:r>
          </a:p>
          <a:p>
            <a:pPr algn="just"/>
            <a:r>
              <a:rPr lang="en-US" sz="2600" dirty="0">
                <a:latin typeface="Comic Sans MS" pitchFamily="66" charset="0"/>
              </a:rPr>
              <a:t>Trade secrets are an important component of a business that requires protection.</a:t>
            </a:r>
          </a:p>
          <a:p>
            <a:pPr algn="just"/>
            <a:r>
              <a:rPr lang="en-US" sz="2600" dirty="0">
                <a:latin typeface="Comic Sans MS" pitchFamily="66" charset="0"/>
              </a:rPr>
              <a:t> Generally, trade secrets include information that has economic value and is not publicly known. </a:t>
            </a:r>
          </a:p>
          <a:p>
            <a:pPr algn="just"/>
            <a:r>
              <a:rPr lang="en-US" sz="2600" dirty="0">
                <a:latin typeface="Comic Sans MS" pitchFamily="66" charset="0"/>
              </a:rPr>
              <a:t>It is important to take reasonable steps to keep trade secrets from being revealed and to keep them secret.</a:t>
            </a:r>
          </a:p>
          <a:p>
            <a:pPr algn="just"/>
            <a:r>
              <a:rPr lang="en-US" sz="2600" dirty="0">
                <a:latin typeface="Comic Sans MS" pitchFamily="66" charset="0"/>
              </a:rPr>
              <a:t>Trade secrets that a business owner may wish to protect can include formulas, methods, programs, techniques, processes, customer lists, customer requirements, product specifications, pricing strategies and recipes.</a:t>
            </a:r>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563562"/>
          </a:xfrm>
        </p:spPr>
        <p:txBody>
          <a:bodyPr>
            <a:normAutofit fontScale="90000"/>
          </a:bodyPr>
          <a:lstStyle/>
          <a:p>
            <a:r>
              <a:rPr lang="en-US" sz="3600" dirty="0"/>
              <a:t>What is a property?</a:t>
            </a:r>
            <a:br>
              <a:rPr lang="en-US" dirty="0"/>
            </a:br>
            <a:endParaRPr lang="en-US" dirty="0"/>
          </a:p>
        </p:txBody>
      </p:sp>
      <p:sp>
        <p:nvSpPr>
          <p:cNvPr id="3" name="Content Placeholder 2"/>
          <p:cNvSpPr>
            <a:spLocks noGrp="1"/>
          </p:cNvSpPr>
          <p:nvPr>
            <p:ph idx="1"/>
          </p:nvPr>
        </p:nvSpPr>
        <p:spPr>
          <a:xfrm>
            <a:off x="685800" y="533400"/>
            <a:ext cx="8001000" cy="5592763"/>
          </a:xfrm>
        </p:spPr>
        <p:txBody>
          <a:bodyPr/>
          <a:lstStyle/>
          <a:p>
            <a:pPr algn="just"/>
            <a:r>
              <a:rPr lang="en-US" sz="2800" dirty="0">
                <a:latin typeface="Comic Sans MS" pitchFamily="66" charset="0"/>
              </a:rPr>
              <a:t>Property designates those things that are commonly recognized as being the possessions of an individual or a group. </a:t>
            </a:r>
          </a:p>
          <a:p>
            <a:pPr algn="just"/>
            <a:r>
              <a:rPr lang="en-US" sz="2800" dirty="0">
                <a:latin typeface="Comic Sans MS" pitchFamily="66" charset="0"/>
              </a:rPr>
              <a:t>A right of ownership is associated with property that establishes the good as being "one's own thing" in relation to other individuals or groups, assuring the owner the right to dispense with the property in a manner he or she deems fit, whether to use or not use, exclude others from using, or to transfer ownership.</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lstStyle/>
          <a:p>
            <a:pPr algn="just">
              <a:buNone/>
            </a:pPr>
            <a:r>
              <a:rPr lang="en-US" sz="2800" dirty="0">
                <a:solidFill>
                  <a:schemeClr val="accent6">
                    <a:lumMod val="75000"/>
                  </a:schemeClr>
                </a:solidFill>
                <a:latin typeface="Comic Sans MS" pitchFamily="66" charset="0"/>
              </a:rPr>
              <a:t>Importance of Trade Secrets (Contd..)</a:t>
            </a:r>
          </a:p>
          <a:p>
            <a:pPr algn="just"/>
            <a:r>
              <a:rPr lang="en-US" sz="2800" dirty="0">
                <a:latin typeface="Comic Sans MS" pitchFamily="66" charset="0"/>
              </a:rPr>
              <a:t>Recommended actions to maintain confidentiality of trade secrets include: keeping all materials in a secure place, marking documents as confidential, limiting sensitive information access to employees that need to know only, and having employees with access to sensitive information sign non-disclosure agreements.</a:t>
            </a:r>
          </a:p>
          <a:p>
            <a:pPr algn="just"/>
            <a:r>
              <a:rPr lang="en-US" sz="2800" dirty="0">
                <a:latin typeface="Comic Sans MS" pitchFamily="66" charset="0"/>
              </a:rPr>
              <a:t>Trade secrets can be misappropriated when they have been disclosed through improper means.</a:t>
            </a:r>
          </a:p>
          <a:p>
            <a:pPr algn="just"/>
            <a:endParaRPr lang="en-US" sz="2800" dirty="0">
              <a:latin typeface="Comic Sans MS" pitchFamily="66" charset="0"/>
            </a:endParaRPr>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096000"/>
          </a:xfrm>
        </p:spPr>
        <p:txBody>
          <a:bodyPr/>
          <a:lstStyle/>
          <a:p>
            <a:pPr algn="just">
              <a:buNone/>
            </a:pPr>
            <a:r>
              <a:rPr lang="en-US" sz="2800" dirty="0">
                <a:solidFill>
                  <a:schemeClr val="accent6">
                    <a:lumMod val="75000"/>
                  </a:schemeClr>
                </a:solidFill>
                <a:latin typeface="Comic Sans MS" pitchFamily="66" charset="0"/>
              </a:rPr>
              <a:t>Importance of Trade Secrets (Contd..)</a:t>
            </a:r>
          </a:p>
          <a:p>
            <a:pPr algn="just"/>
            <a:r>
              <a:rPr lang="en-US" sz="2800" dirty="0">
                <a:latin typeface="Comic Sans MS" pitchFamily="66" charset="0"/>
              </a:rPr>
              <a:t>Maintaining the secrecy and security of trade secrets can be an important component of a thriving business. </a:t>
            </a:r>
          </a:p>
          <a:p>
            <a:pPr algn="just"/>
            <a:r>
              <a:rPr lang="en-US" sz="2800" dirty="0">
                <a:latin typeface="Comic Sans MS" pitchFamily="66" charset="0"/>
              </a:rPr>
              <a:t>As a result, it is important for business owners to understand how to maintain their trade secrets and what to do to take swift legal action if the confidentiality of their trade secrets in threatened or compromised.</a:t>
            </a:r>
            <a:endParaRPr lang="en-US" sz="2800"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96000"/>
          </a:xfrm>
        </p:spPr>
        <p:txBody>
          <a:bodyPr/>
          <a:lstStyle/>
          <a:p>
            <a:pPr algn="just">
              <a:buNone/>
            </a:pPr>
            <a:r>
              <a:rPr lang="en-US" sz="3000" dirty="0">
                <a:solidFill>
                  <a:schemeClr val="accent6">
                    <a:lumMod val="75000"/>
                  </a:schemeClr>
                </a:solidFill>
                <a:latin typeface="Comic Sans MS" pitchFamily="66" charset="0"/>
              </a:rPr>
              <a:t>What are the advantages and disadvantages of trade secrets?</a:t>
            </a:r>
          </a:p>
          <a:p>
            <a:pPr algn="just">
              <a:buNone/>
            </a:pPr>
            <a:r>
              <a:rPr lang="en-US" sz="3000" dirty="0">
                <a:solidFill>
                  <a:schemeClr val="accent6">
                    <a:lumMod val="75000"/>
                  </a:schemeClr>
                </a:solidFill>
                <a:latin typeface="Comic Sans MS" pitchFamily="66" charset="0"/>
              </a:rPr>
              <a:t>Advantages</a:t>
            </a:r>
          </a:p>
          <a:p>
            <a:pPr algn="just"/>
            <a:r>
              <a:rPr lang="en-US" sz="3000" dirty="0">
                <a:latin typeface="Comic Sans MS" pitchFamily="66" charset="0"/>
              </a:rPr>
              <a:t>Trade secret law provides indefinite future protection, so long as the trade secret stays a secret. </a:t>
            </a:r>
          </a:p>
          <a:p>
            <a:pPr algn="just"/>
            <a:r>
              <a:rPr lang="en-US" sz="3000" dirty="0">
                <a:latin typeface="Comic Sans MS" pitchFamily="66" charset="0"/>
              </a:rPr>
              <a:t>Trade secret protection has no expiration date.</a:t>
            </a:r>
          </a:p>
          <a:p>
            <a:pPr algn="just">
              <a:buNone/>
            </a:pPr>
            <a:r>
              <a:rPr lang="en-US" sz="3000" dirty="0">
                <a:solidFill>
                  <a:schemeClr val="accent6">
                    <a:lumMod val="75000"/>
                  </a:schemeClr>
                </a:solidFill>
                <a:latin typeface="Comic Sans MS" pitchFamily="66" charset="0"/>
              </a:rPr>
              <a:t>Disadvantages</a:t>
            </a:r>
          </a:p>
          <a:p>
            <a:pPr algn="just"/>
            <a:r>
              <a:rPr lang="en-US" sz="3000" dirty="0">
                <a:latin typeface="Comic Sans MS" pitchFamily="66" charset="0"/>
              </a:rPr>
              <a:t>If someone came up with the same idea on their own, the trade secret is no longer protected by law.</a:t>
            </a:r>
          </a:p>
          <a:p>
            <a:pPr>
              <a:buNone/>
            </a:pPr>
            <a:endParaRPr lang="en-US" dirty="0"/>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01000" cy="1143000"/>
          </a:xfrm>
        </p:spPr>
        <p:txBody>
          <a:bodyPr/>
          <a:lstStyle/>
          <a:p>
            <a:r>
              <a:rPr lang="en-US" dirty="0"/>
              <a:t>IPR in India</a:t>
            </a:r>
          </a:p>
        </p:txBody>
      </p:sp>
      <p:sp>
        <p:nvSpPr>
          <p:cNvPr id="3" name="Content Placeholder 2"/>
          <p:cNvSpPr>
            <a:spLocks noGrp="1"/>
          </p:cNvSpPr>
          <p:nvPr>
            <p:ph idx="1"/>
          </p:nvPr>
        </p:nvSpPr>
        <p:spPr>
          <a:xfrm>
            <a:off x="685800" y="1066800"/>
            <a:ext cx="8001000" cy="5257800"/>
          </a:xfrm>
        </p:spPr>
        <p:txBody>
          <a:bodyPr/>
          <a:lstStyle/>
          <a:p>
            <a:pPr algn="just"/>
            <a:r>
              <a:rPr lang="en-US" sz="2400" dirty="0">
                <a:latin typeface="Comic Sans MS" pitchFamily="66" charset="0"/>
              </a:rPr>
              <a:t>India is a Member – State of World Intellectual Property Organization (WIPO)</a:t>
            </a:r>
          </a:p>
          <a:p>
            <a:pPr algn="just"/>
            <a:r>
              <a:rPr lang="en-US" sz="2400" dirty="0">
                <a:latin typeface="Comic Sans MS" pitchFamily="66" charset="0"/>
              </a:rPr>
              <a:t>WIPO is an International Organization, responsible for the promotion of and the protection of Intellectual Property throughout the world. </a:t>
            </a:r>
          </a:p>
          <a:p>
            <a:pPr algn="just"/>
            <a:r>
              <a:rPr lang="en-US" sz="2400" dirty="0">
                <a:latin typeface="Comic Sans MS" pitchFamily="66" charset="0"/>
              </a:rPr>
              <a:t>India is a member of the </a:t>
            </a:r>
            <a:r>
              <a:rPr lang="en-US" sz="2400" dirty="0">
                <a:solidFill>
                  <a:schemeClr val="accent6">
                    <a:lumMod val="50000"/>
                  </a:schemeClr>
                </a:solidFill>
                <a:latin typeface="Comic Sans MS" pitchFamily="66" charset="0"/>
              </a:rPr>
              <a:t>following International Organizations and treaties in respect of Patents </a:t>
            </a:r>
          </a:p>
          <a:p>
            <a:pPr algn="just"/>
            <a:r>
              <a:rPr lang="en-US" sz="2400" dirty="0">
                <a:latin typeface="Comic Sans MS" pitchFamily="66" charset="0"/>
              </a:rPr>
              <a:t>World trade Organization (WTO)</a:t>
            </a:r>
          </a:p>
          <a:p>
            <a:pPr algn="just"/>
            <a:r>
              <a:rPr lang="en-US" sz="2400" dirty="0">
                <a:latin typeface="Comic Sans MS" pitchFamily="66" charset="0"/>
              </a:rPr>
              <a:t>World Intellectual property Organization (WIPO) </a:t>
            </a:r>
          </a:p>
          <a:p>
            <a:pPr algn="just"/>
            <a:r>
              <a:rPr lang="en-US" sz="2400" dirty="0">
                <a:latin typeface="Comic Sans MS" pitchFamily="66" charset="0"/>
              </a:rPr>
              <a:t>Paris convention for the protection of Industrial Property </a:t>
            </a:r>
          </a:p>
          <a:p>
            <a:pPr algn="just"/>
            <a:r>
              <a:rPr lang="en-US" sz="2400" dirty="0">
                <a:latin typeface="Comic Sans MS" pitchFamily="66" charset="0"/>
              </a:rPr>
              <a:t>Patent Co- Operation Treaty (PCT) </a:t>
            </a:r>
          </a:p>
          <a:p>
            <a:pPr algn="just"/>
            <a:r>
              <a:rPr lang="en-US" sz="2400" dirty="0">
                <a:latin typeface="Comic Sans MS" pitchFamily="66" charset="0"/>
              </a:rPr>
              <a:t>Budapest Treaty </a:t>
            </a:r>
          </a:p>
        </p:txBody>
      </p:sp>
      <p:sp>
        <p:nvSpPr>
          <p:cNvPr id="5" name="Footer Placeholder 4"/>
          <p:cNvSpPr>
            <a:spLocks noGrp="1"/>
          </p:cNvSpPr>
          <p:nvPr>
            <p:ph type="ftr" sz="quarter" idx="11"/>
          </p:nvPr>
        </p:nvSpPr>
        <p:spPr/>
        <p:txBody>
          <a:bodyPr/>
          <a:lstStyle/>
          <a:p>
            <a:r>
              <a:rPr lang="en-US"/>
              <a:t>IPR Notes 1</a:t>
            </a:r>
          </a:p>
        </p:txBody>
      </p:sp>
      <p:sp>
        <p:nvSpPr>
          <p:cNvPr id="6" name="Slide Number Placeholder 5"/>
          <p:cNvSpPr>
            <a:spLocks noGrp="1"/>
          </p:cNvSpPr>
          <p:nvPr>
            <p:ph type="sldNum" sz="quarter" idx="12"/>
          </p:nvPr>
        </p:nvSpPr>
        <p:spPr/>
        <p:txBody>
          <a:bodyPr/>
          <a:lstStyle/>
          <a:p>
            <a:fld id="{19AC36AE-2522-4DEE-8606-1593D0BD1F3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sz="3600" dirty="0"/>
              <a:t>PATENT OFFICES IN INDIA</a:t>
            </a:r>
          </a:p>
        </p:txBody>
      </p:sp>
      <p:sp>
        <p:nvSpPr>
          <p:cNvPr id="3" name="Content Placeholder 2"/>
          <p:cNvSpPr>
            <a:spLocks noGrp="1"/>
          </p:cNvSpPr>
          <p:nvPr>
            <p:ph idx="1"/>
          </p:nvPr>
        </p:nvSpPr>
        <p:spPr>
          <a:xfrm>
            <a:off x="685800" y="1066800"/>
            <a:ext cx="8001000" cy="5059363"/>
          </a:xfrm>
        </p:spPr>
        <p:txBody>
          <a:bodyPr/>
          <a:lstStyle/>
          <a:p>
            <a:pPr indent="0" algn="just"/>
            <a:r>
              <a:rPr lang="en-US" sz="2400" dirty="0">
                <a:latin typeface="Comic Sans MS" pitchFamily="66" charset="0"/>
              </a:rPr>
              <a:t>The Patent Office, under the </a:t>
            </a:r>
            <a:r>
              <a:rPr lang="en-US" sz="2400" dirty="0">
                <a:solidFill>
                  <a:srgbClr val="FF0000"/>
                </a:solidFill>
                <a:latin typeface="Comic Sans MS" pitchFamily="66" charset="0"/>
              </a:rPr>
              <a:t>Department of Intellectual Policy &amp; Promotion, Ministry of Commerce &amp; Industry, </a:t>
            </a:r>
            <a:r>
              <a:rPr lang="en-US" sz="2400" dirty="0">
                <a:latin typeface="Comic Sans MS" pitchFamily="66" charset="0"/>
              </a:rPr>
              <a:t>performs the statutory duties in connection with the grant of patents for new inventions and registration of Industrial designs. </a:t>
            </a:r>
          </a:p>
          <a:p>
            <a:pPr indent="0" algn="just"/>
            <a:r>
              <a:rPr lang="en-US" sz="2400" dirty="0">
                <a:latin typeface="Comic Sans MS" pitchFamily="66" charset="0"/>
              </a:rPr>
              <a:t>Patent Office is located at </a:t>
            </a:r>
            <a:r>
              <a:rPr lang="en-US" sz="2400" dirty="0">
                <a:solidFill>
                  <a:srgbClr val="FF0000"/>
                </a:solidFill>
                <a:latin typeface="Comic Sans MS" pitchFamily="66" charset="0"/>
              </a:rPr>
              <a:t>Kolkata, Mumbai, Chennai and Delhi.</a:t>
            </a:r>
            <a:r>
              <a:rPr lang="en-US" sz="2400" dirty="0">
                <a:latin typeface="Comic Sans MS" pitchFamily="66" charset="0"/>
              </a:rPr>
              <a:t> </a:t>
            </a:r>
          </a:p>
          <a:p>
            <a:pPr indent="0" algn="just"/>
            <a:r>
              <a:rPr lang="en-US" sz="2400" dirty="0">
                <a:latin typeface="Comic Sans MS" pitchFamily="66" charset="0"/>
              </a:rPr>
              <a:t>The inventor may make an application, either alone or jointly with another, or their assignee of the inventor or legal representative of any deceased inventor or assignee.</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Address and Territorial Jurisdiction of Patent Offices in INDIA</a:t>
            </a:r>
          </a:p>
        </p:txBody>
      </p:sp>
      <p:graphicFrame>
        <p:nvGraphicFramePr>
          <p:cNvPr id="6" name="Content Placeholder 5"/>
          <p:cNvGraphicFramePr>
            <a:graphicFrameLocks noGrp="1"/>
          </p:cNvGraphicFramePr>
          <p:nvPr>
            <p:ph idx="1"/>
          </p:nvPr>
        </p:nvGraphicFramePr>
        <p:xfrm>
          <a:off x="685800" y="1447798"/>
          <a:ext cx="8229600" cy="486156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71663">
                <a:tc>
                  <a:txBody>
                    <a:bodyPr/>
                    <a:lstStyle/>
                    <a:p>
                      <a:r>
                        <a:rPr lang="en-US" dirty="0">
                          <a:solidFill>
                            <a:srgbClr val="C00000"/>
                          </a:solidFill>
                        </a:rPr>
                        <a:t>ADDRESS TERRITORIAL JURISDICTION</a:t>
                      </a:r>
                    </a:p>
                  </a:txBody>
                  <a:tcPr/>
                </a:tc>
                <a:tc>
                  <a:txBody>
                    <a:bodyPr/>
                    <a:lstStyle/>
                    <a:p>
                      <a:r>
                        <a:rPr lang="en-US" dirty="0">
                          <a:solidFill>
                            <a:srgbClr val="C00000"/>
                          </a:solidFill>
                        </a:rPr>
                        <a:t>ADDRESS TERRITORIAL JURISDICTION</a:t>
                      </a:r>
                    </a:p>
                  </a:txBody>
                  <a:tcPr/>
                </a:tc>
                <a:extLst>
                  <a:ext uri="{0D108BD9-81ED-4DB2-BD59-A6C34878D82A}">
                    <a16:rowId xmlns:a16="http://schemas.microsoft.com/office/drawing/2014/main" val="10000"/>
                  </a:ext>
                </a:extLst>
              </a:tr>
              <a:tr h="911543">
                <a:tc>
                  <a:txBody>
                    <a:bodyPr/>
                    <a:lstStyle/>
                    <a:p>
                      <a:r>
                        <a:rPr lang="en-US" sz="1700" b="0" dirty="0">
                          <a:solidFill>
                            <a:schemeClr val="tx1"/>
                          </a:solidFill>
                          <a:latin typeface="Comic Sans MS" pitchFamily="66" charset="0"/>
                        </a:rPr>
                        <a:t>Patent Office, Chennai </a:t>
                      </a:r>
                    </a:p>
                    <a:p>
                      <a:r>
                        <a:rPr lang="en-US" sz="1700" b="0" dirty="0">
                          <a:solidFill>
                            <a:schemeClr val="tx1"/>
                          </a:solidFill>
                          <a:latin typeface="Comic Sans MS" pitchFamily="66" charset="0"/>
                        </a:rPr>
                        <a:t>Intellectual Property Building G.S.T. Road, </a:t>
                      </a:r>
                      <a:r>
                        <a:rPr lang="en-US" sz="1700" b="0" dirty="0" err="1">
                          <a:solidFill>
                            <a:schemeClr val="tx1"/>
                          </a:solidFill>
                          <a:latin typeface="Comic Sans MS" pitchFamily="66" charset="0"/>
                        </a:rPr>
                        <a:t>Guindy</a:t>
                      </a:r>
                      <a:r>
                        <a:rPr lang="en-US" sz="1700" b="0" dirty="0">
                          <a:solidFill>
                            <a:schemeClr val="tx1"/>
                          </a:solidFill>
                          <a:latin typeface="Comic Sans MS" pitchFamily="66" charset="0"/>
                        </a:rPr>
                        <a:t> Chennai – 600 032.</a:t>
                      </a:r>
                    </a:p>
                  </a:txBody>
                  <a:tcPr/>
                </a:tc>
                <a:tc>
                  <a:txBody>
                    <a:bodyPr/>
                    <a:lstStyle/>
                    <a:p>
                      <a:r>
                        <a:rPr lang="en-US" sz="1700" b="0" dirty="0">
                          <a:solidFill>
                            <a:schemeClr val="tx1"/>
                          </a:solidFill>
                          <a:latin typeface="Comic Sans MS" pitchFamily="66" charset="0"/>
                        </a:rPr>
                        <a:t>Andhra Pradesh, Karnataka, Kerala, Tamil Nadu,</a:t>
                      </a:r>
                      <a:r>
                        <a:rPr lang="en-US" sz="1700" b="0" baseline="0" dirty="0">
                          <a:solidFill>
                            <a:schemeClr val="tx1"/>
                          </a:solidFill>
                          <a:latin typeface="Comic Sans MS" pitchFamily="66" charset="0"/>
                        </a:rPr>
                        <a:t> </a:t>
                      </a:r>
                      <a:r>
                        <a:rPr lang="en-US" sz="1700" b="0" dirty="0">
                          <a:solidFill>
                            <a:schemeClr val="tx1"/>
                          </a:solidFill>
                          <a:latin typeface="Comic Sans MS" pitchFamily="66" charset="0"/>
                        </a:rPr>
                        <a:t>Pondicherry and Lakshadweep. </a:t>
                      </a:r>
                    </a:p>
                  </a:txBody>
                  <a:tcPr/>
                </a:tc>
                <a:extLst>
                  <a:ext uri="{0D108BD9-81ED-4DB2-BD59-A6C34878D82A}">
                    <a16:rowId xmlns:a16="http://schemas.microsoft.com/office/drawing/2014/main" val="10001"/>
                  </a:ext>
                </a:extLst>
              </a:tr>
              <a:tr h="1455270">
                <a:tc>
                  <a:txBody>
                    <a:bodyPr/>
                    <a:lstStyle/>
                    <a:p>
                      <a:r>
                        <a:rPr lang="en-US" sz="1700" b="0" dirty="0">
                          <a:solidFill>
                            <a:srgbClr val="002060"/>
                          </a:solidFill>
                          <a:latin typeface="Comic Sans MS" pitchFamily="66" charset="0"/>
                        </a:rPr>
                        <a:t>Patent Office, Delhi </a:t>
                      </a:r>
                      <a:r>
                        <a:rPr lang="en-US" sz="1700" b="0" dirty="0" err="1">
                          <a:solidFill>
                            <a:srgbClr val="002060"/>
                          </a:solidFill>
                          <a:latin typeface="Comic Sans MS" pitchFamily="66" charset="0"/>
                        </a:rPr>
                        <a:t>Boudhik</a:t>
                      </a:r>
                      <a:r>
                        <a:rPr lang="en-US" sz="1700" b="0" dirty="0">
                          <a:solidFill>
                            <a:srgbClr val="002060"/>
                          </a:solidFill>
                          <a:latin typeface="Comic Sans MS" pitchFamily="66" charset="0"/>
                        </a:rPr>
                        <a:t> </a:t>
                      </a:r>
                      <a:r>
                        <a:rPr lang="en-US" sz="1700" b="0" dirty="0" err="1">
                          <a:solidFill>
                            <a:srgbClr val="002060"/>
                          </a:solidFill>
                          <a:latin typeface="Comic Sans MS" pitchFamily="66" charset="0"/>
                        </a:rPr>
                        <a:t>Sampada</a:t>
                      </a:r>
                      <a:r>
                        <a:rPr lang="en-US" sz="1700" b="0" dirty="0">
                          <a:solidFill>
                            <a:srgbClr val="002060"/>
                          </a:solidFill>
                          <a:latin typeface="Comic Sans MS" pitchFamily="66" charset="0"/>
                        </a:rPr>
                        <a:t> </a:t>
                      </a:r>
                      <a:r>
                        <a:rPr lang="en-US" sz="1700" b="0" dirty="0" err="1">
                          <a:solidFill>
                            <a:srgbClr val="002060"/>
                          </a:solidFill>
                          <a:latin typeface="Comic Sans MS" pitchFamily="66" charset="0"/>
                        </a:rPr>
                        <a:t>Bhawan</a:t>
                      </a:r>
                      <a:r>
                        <a:rPr lang="en-US" sz="1700" b="0" dirty="0">
                          <a:solidFill>
                            <a:srgbClr val="002060"/>
                          </a:solidFill>
                          <a:latin typeface="Comic Sans MS" pitchFamily="66" charset="0"/>
                        </a:rPr>
                        <a:t> Plot No.32, Sector-14, </a:t>
                      </a:r>
                      <a:r>
                        <a:rPr lang="en-US" sz="1700" b="0" dirty="0" err="1">
                          <a:solidFill>
                            <a:srgbClr val="002060"/>
                          </a:solidFill>
                          <a:latin typeface="Comic Sans MS" pitchFamily="66" charset="0"/>
                        </a:rPr>
                        <a:t>Dwarka</a:t>
                      </a:r>
                      <a:r>
                        <a:rPr lang="en-US" sz="1700" b="0" dirty="0">
                          <a:solidFill>
                            <a:srgbClr val="002060"/>
                          </a:solidFill>
                          <a:latin typeface="Comic Sans MS" pitchFamily="66" charset="0"/>
                        </a:rPr>
                        <a:t> New Delhi – 110 075. </a:t>
                      </a:r>
                    </a:p>
                  </a:txBody>
                  <a:tcPr/>
                </a:tc>
                <a:tc>
                  <a:txBody>
                    <a:bodyPr/>
                    <a:lstStyle/>
                    <a:p>
                      <a:r>
                        <a:rPr lang="en-US" sz="1700" b="0" dirty="0">
                          <a:solidFill>
                            <a:srgbClr val="002060"/>
                          </a:solidFill>
                          <a:latin typeface="Comic Sans MS" pitchFamily="66" charset="0"/>
                        </a:rPr>
                        <a:t>Haryana, </a:t>
                      </a:r>
                      <a:r>
                        <a:rPr lang="en-US" sz="1700" b="0" dirty="0" err="1">
                          <a:solidFill>
                            <a:srgbClr val="002060"/>
                          </a:solidFill>
                          <a:latin typeface="Comic Sans MS" pitchFamily="66" charset="0"/>
                        </a:rPr>
                        <a:t>Himachala</a:t>
                      </a:r>
                      <a:r>
                        <a:rPr lang="en-US" sz="1700" b="0" dirty="0">
                          <a:solidFill>
                            <a:srgbClr val="002060"/>
                          </a:solidFill>
                          <a:latin typeface="Comic Sans MS" pitchFamily="66" charset="0"/>
                        </a:rPr>
                        <a:t> Pradesh, Jammu and Kashmir, Punjab, Rajasthan, Uttar Pradesh, </a:t>
                      </a:r>
                      <a:r>
                        <a:rPr lang="en-US" sz="1700" b="0" dirty="0" err="1">
                          <a:solidFill>
                            <a:srgbClr val="002060"/>
                          </a:solidFill>
                          <a:latin typeface="Comic Sans MS" pitchFamily="66" charset="0"/>
                        </a:rPr>
                        <a:t>Utaranchal</a:t>
                      </a:r>
                      <a:r>
                        <a:rPr lang="en-US" sz="1700" b="0" dirty="0">
                          <a:solidFill>
                            <a:srgbClr val="002060"/>
                          </a:solidFill>
                          <a:latin typeface="Comic Sans MS" pitchFamily="66" charset="0"/>
                        </a:rPr>
                        <a:t>, National capital territory of Delhi and Union Territory of Chandigarh.</a:t>
                      </a:r>
                    </a:p>
                  </a:txBody>
                  <a:tcPr/>
                </a:tc>
                <a:extLst>
                  <a:ext uri="{0D108BD9-81ED-4DB2-BD59-A6C34878D82A}">
                    <a16:rowId xmlns:a16="http://schemas.microsoft.com/office/drawing/2014/main" val="10002"/>
                  </a:ext>
                </a:extLst>
              </a:tr>
              <a:tr h="911543">
                <a:tc>
                  <a:txBody>
                    <a:bodyPr/>
                    <a:lstStyle/>
                    <a:p>
                      <a:r>
                        <a:rPr lang="en-US" sz="1700" b="0" dirty="0">
                          <a:solidFill>
                            <a:schemeClr val="tx1"/>
                          </a:solidFill>
                          <a:latin typeface="Comic Sans MS" pitchFamily="66" charset="0"/>
                        </a:rPr>
                        <a:t>Patent Office, Mumbai </a:t>
                      </a:r>
                      <a:r>
                        <a:rPr lang="en-US" sz="1700" b="0" dirty="0" err="1">
                          <a:solidFill>
                            <a:schemeClr val="tx1"/>
                          </a:solidFill>
                          <a:latin typeface="Comic Sans MS" pitchFamily="66" charset="0"/>
                        </a:rPr>
                        <a:t>Boudhik</a:t>
                      </a:r>
                      <a:r>
                        <a:rPr lang="en-US" sz="1700" b="0" dirty="0">
                          <a:solidFill>
                            <a:schemeClr val="tx1"/>
                          </a:solidFill>
                          <a:latin typeface="Comic Sans MS" pitchFamily="66" charset="0"/>
                        </a:rPr>
                        <a:t> </a:t>
                      </a:r>
                      <a:r>
                        <a:rPr lang="en-US" sz="1700" b="0" dirty="0" err="1">
                          <a:solidFill>
                            <a:schemeClr val="tx1"/>
                          </a:solidFill>
                          <a:latin typeface="Comic Sans MS" pitchFamily="66" charset="0"/>
                        </a:rPr>
                        <a:t>Sampada</a:t>
                      </a:r>
                      <a:r>
                        <a:rPr lang="en-US" sz="1700" b="0" dirty="0">
                          <a:solidFill>
                            <a:schemeClr val="tx1"/>
                          </a:solidFill>
                          <a:latin typeface="Comic Sans MS" pitchFamily="66" charset="0"/>
                        </a:rPr>
                        <a:t> </a:t>
                      </a:r>
                      <a:r>
                        <a:rPr lang="en-US" sz="1700" b="0" dirty="0" err="1">
                          <a:solidFill>
                            <a:schemeClr val="tx1"/>
                          </a:solidFill>
                          <a:latin typeface="Comic Sans MS" pitchFamily="66" charset="0"/>
                        </a:rPr>
                        <a:t>Bhawan</a:t>
                      </a:r>
                      <a:r>
                        <a:rPr lang="en-US" sz="1700" b="0" dirty="0">
                          <a:solidFill>
                            <a:schemeClr val="tx1"/>
                          </a:solidFill>
                          <a:latin typeface="Comic Sans MS" pitchFamily="66" charset="0"/>
                        </a:rPr>
                        <a:t> S.M. Road, </a:t>
                      </a:r>
                      <a:r>
                        <a:rPr lang="en-US" sz="1700" b="0" dirty="0" err="1">
                          <a:solidFill>
                            <a:schemeClr val="tx1"/>
                          </a:solidFill>
                          <a:latin typeface="Comic Sans MS" pitchFamily="66" charset="0"/>
                        </a:rPr>
                        <a:t>Antop</a:t>
                      </a:r>
                      <a:r>
                        <a:rPr lang="en-US" sz="1700" b="0" dirty="0">
                          <a:solidFill>
                            <a:schemeClr val="tx1"/>
                          </a:solidFill>
                          <a:latin typeface="Comic Sans MS" pitchFamily="66" charset="0"/>
                        </a:rPr>
                        <a:t> Hill Mumbai – 400 037.</a:t>
                      </a:r>
                    </a:p>
                  </a:txBody>
                  <a:tcPr/>
                </a:tc>
                <a:tc>
                  <a:txBody>
                    <a:bodyPr/>
                    <a:lstStyle/>
                    <a:p>
                      <a:r>
                        <a:rPr lang="en-US" sz="1700" b="0" dirty="0">
                          <a:solidFill>
                            <a:schemeClr val="tx1"/>
                          </a:solidFill>
                          <a:latin typeface="Comic Sans MS" pitchFamily="66" charset="0"/>
                        </a:rPr>
                        <a:t>Gujarat, Maharashtra, Madhya Pradesh, Goa, </a:t>
                      </a:r>
                      <a:r>
                        <a:rPr lang="en-US" sz="1700" b="0" dirty="0" err="1">
                          <a:solidFill>
                            <a:schemeClr val="tx1"/>
                          </a:solidFill>
                          <a:latin typeface="Comic Sans MS" pitchFamily="66" charset="0"/>
                        </a:rPr>
                        <a:t>Chattisgarh</a:t>
                      </a:r>
                      <a:r>
                        <a:rPr lang="en-US" sz="1700" b="0" dirty="0">
                          <a:solidFill>
                            <a:schemeClr val="tx1"/>
                          </a:solidFill>
                          <a:latin typeface="Comic Sans MS" pitchFamily="66" charset="0"/>
                        </a:rPr>
                        <a:t>, Daman and Diu and Dadra and Nagar Haveli</a:t>
                      </a:r>
                    </a:p>
                  </a:txBody>
                  <a:tcPr/>
                </a:tc>
                <a:extLst>
                  <a:ext uri="{0D108BD9-81ED-4DB2-BD59-A6C34878D82A}">
                    <a16:rowId xmlns:a16="http://schemas.microsoft.com/office/drawing/2014/main" val="10003"/>
                  </a:ext>
                </a:extLst>
              </a:tr>
              <a:tr h="911543">
                <a:tc>
                  <a:txBody>
                    <a:bodyPr/>
                    <a:lstStyle/>
                    <a:p>
                      <a:r>
                        <a:rPr lang="en-US" sz="1700" b="0" dirty="0">
                          <a:solidFill>
                            <a:srgbClr val="002060"/>
                          </a:solidFill>
                          <a:latin typeface="Comic Sans MS" pitchFamily="66" charset="0"/>
                        </a:rPr>
                        <a:t>Patent Office, Kolkata (Head Office) </a:t>
                      </a:r>
                      <a:r>
                        <a:rPr lang="en-US" sz="1700" b="0" dirty="0" err="1">
                          <a:solidFill>
                            <a:srgbClr val="002060"/>
                          </a:solidFill>
                          <a:latin typeface="Comic Sans MS" pitchFamily="66" charset="0"/>
                        </a:rPr>
                        <a:t>Boudhik</a:t>
                      </a:r>
                      <a:r>
                        <a:rPr lang="en-US" sz="1700" b="0" dirty="0">
                          <a:solidFill>
                            <a:srgbClr val="002060"/>
                          </a:solidFill>
                          <a:latin typeface="Comic Sans MS" pitchFamily="66" charset="0"/>
                        </a:rPr>
                        <a:t> </a:t>
                      </a:r>
                      <a:r>
                        <a:rPr lang="en-US" sz="1700" b="0" dirty="0" err="1">
                          <a:solidFill>
                            <a:srgbClr val="002060"/>
                          </a:solidFill>
                          <a:latin typeface="Comic Sans MS" pitchFamily="66" charset="0"/>
                        </a:rPr>
                        <a:t>Sampada</a:t>
                      </a:r>
                      <a:r>
                        <a:rPr lang="en-US" sz="1700" b="0" dirty="0">
                          <a:solidFill>
                            <a:srgbClr val="002060"/>
                          </a:solidFill>
                          <a:latin typeface="Comic Sans MS" pitchFamily="66" charset="0"/>
                        </a:rPr>
                        <a:t> </a:t>
                      </a:r>
                      <a:r>
                        <a:rPr lang="en-US" sz="1700" b="0" dirty="0" err="1">
                          <a:solidFill>
                            <a:srgbClr val="002060"/>
                          </a:solidFill>
                          <a:latin typeface="Comic Sans MS" pitchFamily="66" charset="0"/>
                        </a:rPr>
                        <a:t>Bhawan</a:t>
                      </a:r>
                      <a:r>
                        <a:rPr lang="en-US" sz="1700" b="0" dirty="0">
                          <a:solidFill>
                            <a:srgbClr val="002060"/>
                          </a:solidFill>
                          <a:latin typeface="Comic Sans MS" pitchFamily="66" charset="0"/>
                        </a:rPr>
                        <a:t> CP-2, Sector V, Salt Lake City, Kolkata – 700 091 </a:t>
                      </a:r>
                    </a:p>
                  </a:txBody>
                  <a:tcPr/>
                </a:tc>
                <a:tc>
                  <a:txBody>
                    <a:bodyPr/>
                    <a:lstStyle/>
                    <a:p>
                      <a:r>
                        <a:rPr lang="en-US" sz="1700" b="0" dirty="0">
                          <a:solidFill>
                            <a:srgbClr val="002060"/>
                          </a:solidFill>
                          <a:latin typeface="Comic Sans MS" pitchFamily="66" charset="0"/>
                        </a:rPr>
                        <a:t>Rest of India.</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dirty="0"/>
              <a:t>IPR Laws in India</a:t>
            </a:r>
          </a:p>
        </p:txBody>
      </p:sp>
      <p:sp>
        <p:nvSpPr>
          <p:cNvPr id="3" name="Content Placeholder 2"/>
          <p:cNvSpPr>
            <a:spLocks noGrp="1"/>
          </p:cNvSpPr>
          <p:nvPr>
            <p:ph idx="1"/>
          </p:nvPr>
        </p:nvSpPr>
        <p:spPr>
          <a:xfrm>
            <a:off x="685800" y="1295400"/>
            <a:ext cx="8001000" cy="4953000"/>
          </a:xfrm>
        </p:spPr>
        <p:txBody>
          <a:bodyPr/>
          <a:lstStyle/>
          <a:p>
            <a:pPr algn="just"/>
            <a:r>
              <a:rPr lang="en-US" sz="2400" dirty="0">
                <a:latin typeface="Comic Sans MS" pitchFamily="66" charset="0"/>
              </a:rPr>
              <a:t>In India, other laws protecting and promoting Intellectual Property Rights are recognized under the legislative statute, such as: –</a:t>
            </a:r>
          </a:p>
          <a:p>
            <a:pPr marL="318770" indent="-228600" algn="just"/>
            <a:r>
              <a:rPr lang="en-US" sz="2400" dirty="0">
                <a:latin typeface="Comic Sans MS" pitchFamily="66" charset="0"/>
              </a:rPr>
              <a:t> The Geographical Indications of Goods (Registration &amp; Protection) Act, 1999</a:t>
            </a:r>
          </a:p>
          <a:p>
            <a:pPr marL="318770" indent="-228600" algn="just"/>
            <a:r>
              <a:rPr lang="en-US" sz="2400" dirty="0">
                <a:latin typeface="Comic Sans MS" pitchFamily="66" charset="0"/>
              </a:rPr>
              <a:t>The Patents Act (1970)</a:t>
            </a:r>
          </a:p>
          <a:p>
            <a:pPr marL="318770" indent="-228600" algn="just"/>
            <a:r>
              <a:rPr lang="en-US" sz="2400" dirty="0">
                <a:latin typeface="Comic Sans MS" pitchFamily="66" charset="0"/>
              </a:rPr>
              <a:t>The Trade and Merchandise Marks Act, 1958</a:t>
            </a:r>
          </a:p>
          <a:p>
            <a:pPr marL="318770" indent="-228600" algn="just"/>
            <a:r>
              <a:rPr lang="en-US" sz="2400" dirty="0">
                <a:latin typeface="Comic Sans MS" pitchFamily="66" charset="0"/>
              </a:rPr>
              <a:t>The Designs Act, 2000</a:t>
            </a:r>
          </a:p>
          <a:p>
            <a:pPr marL="318770" indent="-228600" algn="just"/>
            <a:r>
              <a:rPr lang="en-US" sz="2400" dirty="0">
                <a:latin typeface="Comic Sans MS" pitchFamily="66" charset="0"/>
              </a:rPr>
              <a:t>The Copyright Act, 1957</a:t>
            </a:r>
          </a:p>
          <a:p>
            <a:pPr marL="318770" indent="-228600" algn="just"/>
            <a:r>
              <a:rPr lang="en-US" sz="2400" dirty="0">
                <a:latin typeface="Comic Sans MS" pitchFamily="66" charset="0"/>
              </a:rPr>
              <a:t>The Trade Marks Act, 1999 </a:t>
            </a: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020762"/>
          </a:xfrm>
        </p:spPr>
        <p:txBody>
          <a:bodyPr>
            <a:normAutofit fontScale="90000"/>
          </a:bodyPr>
          <a:lstStyle/>
          <a:p>
            <a:r>
              <a:rPr lang="en-US" sz="3600" b="0" dirty="0"/>
              <a:t>Nature of intellectual Property</a:t>
            </a:r>
            <a:br>
              <a:rPr lang="en-US" b="0" dirty="0"/>
            </a:br>
            <a:endParaRPr lang="en-US" dirty="0"/>
          </a:p>
        </p:txBody>
      </p:sp>
      <p:sp>
        <p:nvSpPr>
          <p:cNvPr id="3" name="Content Placeholder 2"/>
          <p:cNvSpPr>
            <a:spLocks noGrp="1"/>
          </p:cNvSpPr>
          <p:nvPr>
            <p:ph idx="1"/>
          </p:nvPr>
        </p:nvSpPr>
        <p:spPr>
          <a:xfrm>
            <a:off x="609600" y="990600"/>
            <a:ext cx="8229600" cy="5257800"/>
          </a:xfrm>
        </p:spPr>
        <p:txBody>
          <a:bodyPr/>
          <a:lstStyle/>
          <a:p>
            <a:r>
              <a:rPr lang="en-US" sz="2400" dirty="0">
                <a:latin typeface="Comic Sans MS" pitchFamily="66" charset="0"/>
              </a:rPr>
              <a:t>The IP rights are intangible rights over the tangible rights.</a:t>
            </a:r>
          </a:p>
          <a:p>
            <a:r>
              <a:rPr lang="en-US" sz="2400" dirty="0">
                <a:latin typeface="Comic Sans MS" pitchFamily="66" charset="0"/>
              </a:rPr>
              <a:t>If there is </a:t>
            </a:r>
            <a:r>
              <a:rPr lang="en-US" sz="2400" dirty="0">
                <a:solidFill>
                  <a:schemeClr val="accent2">
                    <a:lumMod val="50000"/>
                  </a:schemeClr>
                </a:solidFill>
                <a:latin typeface="Comic Sans MS" pitchFamily="66" charset="0"/>
              </a:rPr>
              <a:t>an infringement </a:t>
            </a:r>
            <a:r>
              <a:rPr lang="en-US" sz="2400" dirty="0">
                <a:latin typeface="Comic Sans MS" pitchFamily="66" charset="0"/>
              </a:rPr>
              <a:t>in the use of rights by some other party, the owner of such rights has the right to </a:t>
            </a:r>
            <a:r>
              <a:rPr lang="en-US" sz="2400" dirty="0">
                <a:solidFill>
                  <a:schemeClr val="accent2">
                    <a:lumMod val="50000"/>
                  </a:schemeClr>
                </a:solidFill>
                <a:latin typeface="Comic Sans MS" pitchFamily="66" charset="0"/>
              </a:rPr>
              <a:t>sue such party </a:t>
            </a:r>
            <a:r>
              <a:rPr lang="en-US" sz="2400" dirty="0">
                <a:latin typeface="Comic Sans MS" pitchFamily="66" charset="0"/>
              </a:rPr>
              <a:t>for the infringement.</a:t>
            </a:r>
          </a:p>
          <a:p>
            <a:r>
              <a:rPr lang="en-US" sz="2400" dirty="0">
                <a:latin typeface="Comic Sans MS" pitchFamily="66" charset="0"/>
              </a:rPr>
              <a:t>There are rights as well as duties on the owner. It means that IP does not only confer the rights.</a:t>
            </a:r>
          </a:p>
          <a:p>
            <a:r>
              <a:rPr lang="en-US" sz="2400" dirty="0">
                <a:latin typeface="Comic Sans MS" pitchFamily="66" charset="0"/>
              </a:rPr>
              <a:t>Many a times it is seen that there is co-existence of different rights at the same time.</a:t>
            </a: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Nature of Intellectual Property (Contd..)</a:t>
            </a:r>
          </a:p>
        </p:txBody>
      </p:sp>
      <p:sp>
        <p:nvSpPr>
          <p:cNvPr id="3" name="Content Placeholder 2"/>
          <p:cNvSpPr>
            <a:spLocks noGrp="1"/>
          </p:cNvSpPr>
          <p:nvPr>
            <p:ph idx="1"/>
          </p:nvPr>
        </p:nvSpPr>
        <p:spPr>
          <a:xfrm>
            <a:off x="533400" y="1447800"/>
            <a:ext cx="8305800" cy="4876800"/>
          </a:xfrm>
        </p:spPr>
        <p:txBody>
          <a:bodyPr/>
          <a:lstStyle/>
          <a:p>
            <a:pPr algn="just"/>
            <a:r>
              <a:rPr lang="en-US" sz="2400" dirty="0">
                <a:solidFill>
                  <a:schemeClr val="accent6">
                    <a:lumMod val="50000"/>
                  </a:schemeClr>
                </a:solidFill>
                <a:latin typeface="Comic Sans MS" pitchFamily="66" charset="0"/>
              </a:rPr>
              <a:t>Intangible Rights over Tangible Property: </a:t>
            </a:r>
          </a:p>
          <a:p>
            <a:pPr algn="just">
              <a:buNone/>
            </a:pPr>
            <a:r>
              <a:rPr lang="en-US" sz="2400" dirty="0">
                <a:latin typeface="Comic Sans MS" pitchFamily="66" charset="0"/>
              </a:rPr>
              <a:t>The </a:t>
            </a:r>
            <a:r>
              <a:rPr lang="en-US" sz="2400" dirty="0">
                <a:solidFill>
                  <a:schemeClr val="accent6">
                    <a:lumMod val="50000"/>
                  </a:schemeClr>
                </a:solidFill>
                <a:latin typeface="Comic Sans MS" pitchFamily="66" charset="0"/>
              </a:rPr>
              <a:t>main Property that distinguishes IP from other forms of Property is its intangibility. </a:t>
            </a:r>
          </a:p>
          <a:p>
            <a:pPr algn="just">
              <a:buNone/>
            </a:pPr>
            <a:r>
              <a:rPr lang="en-US" sz="2400" dirty="0">
                <a:latin typeface="Comic Sans MS" pitchFamily="66" charset="0"/>
              </a:rPr>
              <a:t>While there are many important differences between different forms of IP, one factor they share is that they establish property protection over intangible things such as ideas, inventions, signs and information. </a:t>
            </a:r>
          </a:p>
          <a:p>
            <a:pPr algn="just">
              <a:buNone/>
            </a:pPr>
            <a:r>
              <a:rPr lang="en-US" sz="2400" dirty="0">
                <a:solidFill>
                  <a:schemeClr val="accent6">
                    <a:lumMod val="50000"/>
                  </a:schemeClr>
                </a:solidFill>
                <a:latin typeface="Comic Sans MS" pitchFamily="66" charset="0"/>
              </a:rPr>
              <a:t>It allows creators or owners to benefit from their works when they are used commercially</a:t>
            </a:r>
            <a:r>
              <a:rPr lang="en-US" dirty="0">
                <a:solidFill>
                  <a:schemeClr val="accent6">
                    <a:lumMod val="50000"/>
                  </a:schemeClr>
                </a:solidFill>
              </a:rPr>
              <a:t>.</a:t>
            </a: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Nature of Intellectual Property (Contd..)</a:t>
            </a:r>
          </a:p>
        </p:txBody>
      </p:sp>
      <p:sp>
        <p:nvSpPr>
          <p:cNvPr id="3" name="Content Placeholder 2"/>
          <p:cNvSpPr>
            <a:spLocks noGrp="1"/>
          </p:cNvSpPr>
          <p:nvPr>
            <p:ph idx="1"/>
          </p:nvPr>
        </p:nvSpPr>
        <p:spPr>
          <a:xfrm>
            <a:off x="533400" y="1447800"/>
            <a:ext cx="8305800" cy="4876800"/>
          </a:xfrm>
        </p:spPr>
        <p:txBody>
          <a:bodyPr/>
          <a:lstStyle/>
          <a:p>
            <a:pPr algn="just"/>
            <a:r>
              <a:rPr lang="en-US" sz="2400" dirty="0">
                <a:solidFill>
                  <a:srgbClr val="FF0000"/>
                </a:solidFill>
                <a:latin typeface="Comic Sans MS" pitchFamily="66" charset="0"/>
              </a:rPr>
              <a:t>Right to sue: </a:t>
            </a:r>
          </a:p>
          <a:p>
            <a:pPr algn="just">
              <a:buNone/>
            </a:pPr>
            <a:r>
              <a:rPr lang="en-US" sz="2400" dirty="0">
                <a:latin typeface="Comic Sans MS" pitchFamily="66" charset="0"/>
              </a:rPr>
              <a:t>In the language of the law, </a:t>
            </a:r>
            <a:r>
              <a:rPr lang="en-US" sz="2400" dirty="0">
                <a:solidFill>
                  <a:srgbClr val="FF0000"/>
                </a:solidFill>
                <a:latin typeface="Comic Sans MS" pitchFamily="66" charset="0"/>
              </a:rPr>
              <a:t>IP is an asset that can be owned and dealt with. </a:t>
            </a:r>
          </a:p>
          <a:p>
            <a:pPr algn="just">
              <a:buNone/>
            </a:pPr>
            <a:r>
              <a:rPr lang="en-US" sz="2400" dirty="0">
                <a:latin typeface="Comic Sans MS" pitchFamily="66" charset="0"/>
              </a:rPr>
              <a:t>Most forms of IP are contested in rights of action that are enforced only by legal action and by those who have rights. </a:t>
            </a:r>
          </a:p>
          <a:p>
            <a:pPr algn="just">
              <a:buNone/>
            </a:pPr>
            <a:r>
              <a:rPr lang="en-US" sz="2400" dirty="0">
                <a:solidFill>
                  <a:srgbClr val="FF0000"/>
                </a:solidFill>
                <a:latin typeface="Comic Sans MS" pitchFamily="66" charset="0"/>
              </a:rPr>
              <a:t>IP is a property right and can, therefore, be inherited, bought, gifted, sold, licensed, entrusted or pledged.</a:t>
            </a:r>
          </a:p>
          <a:p>
            <a:pPr algn="just">
              <a:buNone/>
            </a:pPr>
            <a:r>
              <a:rPr lang="en-US" sz="2400" dirty="0">
                <a:latin typeface="Comic Sans MS" pitchFamily="66" charset="0"/>
              </a:rPr>
              <a:t>The holder of an IPR owner can use the way he likes subject to certain conditions and </a:t>
            </a:r>
            <a:r>
              <a:rPr lang="en-US" sz="2400" dirty="0">
                <a:solidFill>
                  <a:srgbClr val="FF0000"/>
                </a:solidFill>
                <a:latin typeface="Comic Sans MS" pitchFamily="66" charset="0"/>
              </a:rPr>
              <a:t>takes legal action against the person who without his consent </a:t>
            </a:r>
            <a:r>
              <a:rPr lang="en-US" sz="2400" dirty="0">
                <a:latin typeface="Comic Sans MS" pitchFamily="66" charset="0"/>
              </a:rPr>
              <a:t>used his invention and can receive compensation.</a:t>
            </a:r>
          </a:p>
          <a:p>
            <a:endParaRPr lang="en-US" dirty="0"/>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US" sz="2600" dirty="0">
                <a:latin typeface="Comic Sans MS" pitchFamily="66" charset="0"/>
              </a:rPr>
              <a:t>Properties are of two types – </a:t>
            </a:r>
          </a:p>
          <a:p>
            <a:pPr marL="514350" indent="-514350" algn="just">
              <a:buNone/>
            </a:pPr>
            <a:r>
              <a:rPr lang="en-US" sz="2600" dirty="0">
                <a:latin typeface="Comic Sans MS" pitchFamily="66" charset="0"/>
              </a:rPr>
              <a:t>			</a:t>
            </a:r>
            <a:r>
              <a:rPr lang="en-US" sz="2600" dirty="0">
                <a:solidFill>
                  <a:schemeClr val="accent6">
                    <a:lumMod val="75000"/>
                  </a:schemeClr>
                </a:solidFill>
                <a:latin typeface="Comic Sans MS" pitchFamily="66" charset="0"/>
              </a:rPr>
              <a:t>Tangible property</a:t>
            </a:r>
          </a:p>
          <a:p>
            <a:pPr marL="514350" indent="-514350" algn="just">
              <a:buNone/>
            </a:pPr>
            <a:r>
              <a:rPr lang="en-US" sz="2600" dirty="0">
                <a:solidFill>
                  <a:schemeClr val="accent6">
                    <a:lumMod val="75000"/>
                  </a:schemeClr>
                </a:solidFill>
                <a:latin typeface="Comic Sans MS" pitchFamily="66" charset="0"/>
              </a:rPr>
              <a:t>			Intangible property</a:t>
            </a:r>
          </a:p>
          <a:p>
            <a:pPr algn="just"/>
            <a:r>
              <a:rPr lang="en-US" sz="2600" dirty="0">
                <a:latin typeface="Comic Sans MS" pitchFamily="66" charset="0"/>
              </a:rPr>
              <a:t> One that is physically present and the other which is not in any physical form. </a:t>
            </a:r>
          </a:p>
          <a:p>
            <a:pPr algn="just"/>
            <a:r>
              <a:rPr lang="en-US" sz="2600" dirty="0">
                <a:latin typeface="Comic Sans MS" pitchFamily="66" charset="0"/>
              </a:rPr>
              <a:t>Building, land, house, cash, </a:t>
            </a:r>
            <a:r>
              <a:rPr lang="en-US" sz="2600" dirty="0" err="1">
                <a:latin typeface="Comic Sans MS" pitchFamily="66" charset="0"/>
              </a:rPr>
              <a:t>jewellery</a:t>
            </a:r>
            <a:r>
              <a:rPr lang="en-US" sz="2600" dirty="0">
                <a:latin typeface="Comic Sans MS" pitchFamily="66" charset="0"/>
              </a:rPr>
              <a:t> are </a:t>
            </a:r>
            <a:r>
              <a:rPr lang="en-US" sz="2600" dirty="0">
                <a:solidFill>
                  <a:schemeClr val="accent6">
                    <a:lumMod val="75000"/>
                  </a:schemeClr>
                </a:solidFill>
                <a:latin typeface="Comic Sans MS" pitchFamily="66" charset="0"/>
              </a:rPr>
              <a:t>few examples of tangible properties </a:t>
            </a:r>
            <a:r>
              <a:rPr lang="en-US" sz="2600" dirty="0">
                <a:latin typeface="Comic Sans MS" pitchFamily="66" charset="0"/>
              </a:rPr>
              <a:t>which can be seen and felt physically. </a:t>
            </a:r>
          </a:p>
          <a:p>
            <a:pPr algn="just"/>
            <a:r>
              <a:rPr lang="en-US" sz="2600" dirty="0">
                <a:latin typeface="Comic Sans MS" pitchFamily="66" charset="0"/>
              </a:rPr>
              <a:t>On the other hand there is a kind of valuable property that cannot be felt physically as it does not have a physical form. </a:t>
            </a:r>
          </a:p>
          <a:p>
            <a:pPr algn="just"/>
            <a:r>
              <a:rPr lang="en-US" sz="2600" dirty="0">
                <a:solidFill>
                  <a:schemeClr val="accent6">
                    <a:lumMod val="75000"/>
                  </a:schemeClr>
                </a:solidFill>
                <a:latin typeface="Comic Sans MS" pitchFamily="66" charset="0"/>
              </a:rPr>
              <a:t>Intellectual property is one of the forms of intangible property </a:t>
            </a:r>
            <a:r>
              <a:rPr lang="en-US" sz="2600" dirty="0">
                <a:latin typeface="Comic Sans MS" pitchFamily="66" charset="0"/>
              </a:rPr>
              <a:t>which commands a material value which can also be higher than the value of a tangible asset or property.</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Nature of Intellectual Property (Contd..)</a:t>
            </a:r>
          </a:p>
        </p:txBody>
      </p:sp>
      <p:sp>
        <p:nvSpPr>
          <p:cNvPr id="3" name="Content Placeholder 2"/>
          <p:cNvSpPr>
            <a:spLocks noGrp="1"/>
          </p:cNvSpPr>
          <p:nvPr>
            <p:ph idx="1"/>
          </p:nvPr>
        </p:nvSpPr>
        <p:spPr>
          <a:xfrm>
            <a:off x="533400" y="1447800"/>
            <a:ext cx="8305800" cy="4876800"/>
          </a:xfrm>
        </p:spPr>
        <p:txBody>
          <a:bodyPr/>
          <a:lstStyle/>
          <a:p>
            <a:pPr algn="just">
              <a:buFont typeface="Arial"/>
              <a:buChar char="•"/>
            </a:pPr>
            <a:r>
              <a:rPr lang="en-US" sz="2400" dirty="0">
                <a:solidFill>
                  <a:srgbClr val="FF0000"/>
                </a:solidFill>
                <a:latin typeface="Comic Sans MS" pitchFamily="66" charset="0"/>
              </a:rPr>
              <a:t>Rights and Duties</a:t>
            </a:r>
            <a:r>
              <a:rPr lang="en-US" sz="2400" dirty="0">
                <a:solidFill>
                  <a:srgbClr val="222222"/>
                </a:solidFill>
                <a:latin typeface="Comic Sans MS" pitchFamily="66" charset="0"/>
              </a:rPr>
              <a:t>: </a:t>
            </a:r>
          </a:p>
          <a:p>
            <a:pPr algn="just">
              <a:buNone/>
            </a:pPr>
            <a:r>
              <a:rPr lang="en-US" sz="2400" dirty="0">
                <a:solidFill>
                  <a:srgbClr val="222222"/>
                </a:solidFill>
                <a:latin typeface="Comic Sans MS" pitchFamily="66" charset="0"/>
              </a:rPr>
              <a:t>IP gives rise not only to property rights but also duties. The owner of the IP has the right to perform certain functions in relation to his work/product. </a:t>
            </a:r>
          </a:p>
          <a:p>
            <a:pPr algn="just">
              <a:buNone/>
            </a:pPr>
            <a:r>
              <a:rPr lang="en-US" sz="2400" dirty="0">
                <a:solidFill>
                  <a:srgbClr val="222222"/>
                </a:solidFill>
                <a:latin typeface="Comic Sans MS" pitchFamily="66" charset="0"/>
              </a:rPr>
              <a:t>He has the </a:t>
            </a:r>
            <a:r>
              <a:rPr lang="en-US" sz="2400" dirty="0">
                <a:solidFill>
                  <a:srgbClr val="FF0000"/>
                </a:solidFill>
                <a:latin typeface="Comic Sans MS" pitchFamily="66" charset="0"/>
              </a:rPr>
              <a:t>exclusive right to produce the work, make copies of the work, market work, etc</a:t>
            </a:r>
            <a:r>
              <a:rPr lang="en-US" sz="2400" dirty="0">
                <a:solidFill>
                  <a:srgbClr val="222222"/>
                </a:solidFill>
                <a:latin typeface="Comic Sans MS" pitchFamily="66" charset="0"/>
              </a:rPr>
              <a:t>. </a:t>
            </a:r>
          </a:p>
          <a:p>
            <a:pPr algn="just">
              <a:buNone/>
            </a:pPr>
            <a:r>
              <a:rPr lang="en-US" sz="2400" dirty="0">
                <a:solidFill>
                  <a:srgbClr val="222222"/>
                </a:solidFill>
                <a:latin typeface="Comic Sans MS" pitchFamily="66" charset="0"/>
              </a:rPr>
              <a:t>There is also a negative right to </a:t>
            </a:r>
            <a:r>
              <a:rPr lang="en-US" sz="2400" dirty="0">
                <a:solidFill>
                  <a:schemeClr val="accent6">
                    <a:lumMod val="50000"/>
                  </a:schemeClr>
                </a:solidFill>
                <a:latin typeface="Comic Sans MS" pitchFamily="66" charset="0"/>
              </a:rPr>
              <a:t>prevent third parties from exercising their statutory rights</a:t>
            </a:r>
            <a:r>
              <a:rPr lang="en-US" dirty="0">
                <a:solidFill>
                  <a:srgbClr val="222222"/>
                </a:solidFill>
                <a:latin typeface="Verdana"/>
              </a:rPr>
              <a:t>.</a:t>
            </a:r>
          </a:p>
          <a:p>
            <a:endParaRPr lang="en-US" dirty="0"/>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Nature of Intellectual Property (Contd..)</a:t>
            </a:r>
          </a:p>
        </p:txBody>
      </p:sp>
      <p:sp>
        <p:nvSpPr>
          <p:cNvPr id="3" name="Content Placeholder 2"/>
          <p:cNvSpPr>
            <a:spLocks noGrp="1"/>
          </p:cNvSpPr>
          <p:nvPr>
            <p:ph idx="1"/>
          </p:nvPr>
        </p:nvSpPr>
        <p:spPr>
          <a:xfrm>
            <a:off x="533400" y="1447800"/>
            <a:ext cx="8305800" cy="4876800"/>
          </a:xfrm>
        </p:spPr>
        <p:txBody>
          <a:bodyPr/>
          <a:lstStyle/>
          <a:p>
            <a:pPr algn="just">
              <a:buFont typeface="Arial"/>
              <a:buChar char="•"/>
            </a:pPr>
            <a:r>
              <a:rPr lang="en-US" sz="2400" dirty="0">
                <a:solidFill>
                  <a:srgbClr val="FF0000"/>
                </a:solidFill>
                <a:latin typeface="Comic Sans MS" pitchFamily="66" charset="0"/>
              </a:rPr>
              <a:t>Coexistence of different rights</a:t>
            </a:r>
            <a:r>
              <a:rPr lang="en-US" sz="2400" dirty="0">
                <a:solidFill>
                  <a:srgbClr val="222222"/>
                </a:solidFill>
                <a:latin typeface="Comic Sans MS" pitchFamily="66" charset="0"/>
              </a:rPr>
              <a:t>: </a:t>
            </a:r>
          </a:p>
          <a:p>
            <a:pPr algn="just">
              <a:buNone/>
            </a:pPr>
            <a:r>
              <a:rPr lang="en-US" sz="2400" dirty="0">
                <a:solidFill>
                  <a:srgbClr val="222222"/>
                </a:solidFill>
                <a:latin typeface="Comic Sans MS" pitchFamily="66" charset="0"/>
              </a:rPr>
              <a:t>Different types of IPRs can co-exist in relation to a particular function. </a:t>
            </a:r>
          </a:p>
          <a:p>
            <a:pPr algn="just">
              <a:buNone/>
            </a:pPr>
            <a:r>
              <a:rPr lang="en-US" sz="2400" dirty="0">
                <a:solidFill>
                  <a:srgbClr val="222222"/>
                </a:solidFill>
                <a:latin typeface="Comic Sans MS" pitchFamily="66" charset="0"/>
              </a:rPr>
              <a:t>For example, </a:t>
            </a:r>
            <a:r>
              <a:rPr lang="en-US" sz="2400" dirty="0">
                <a:solidFill>
                  <a:srgbClr val="FF0000"/>
                </a:solidFill>
                <a:latin typeface="Comic Sans MS" pitchFamily="66" charset="0"/>
              </a:rPr>
              <a:t>an invention may be patented, and the invention photograph may be copyrighted</a:t>
            </a:r>
            <a:r>
              <a:rPr lang="en-US" sz="2400" dirty="0">
                <a:solidFill>
                  <a:srgbClr val="222222"/>
                </a:solidFill>
                <a:latin typeface="Comic Sans MS" pitchFamily="66" charset="0"/>
              </a:rPr>
              <a:t>. </a:t>
            </a:r>
          </a:p>
          <a:p>
            <a:pPr algn="just">
              <a:buNone/>
            </a:pPr>
            <a:r>
              <a:rPr lang="en-US" sz="2400" dirty="0">
                <a:solidFill>
                  <a:srgbClr val="222222"/>
                </a:solidFill>
                <a:latin typeface="Comic Sans MS" pitchFamily="66" charset="0"/>
              </a:rPr>
              <a:t>A design can be protected under the </a:t>
            </a:r>
            <a:r>
              <a:rPr lang="en-US" sz="2400" dirty="0">
                <a:solidFill>
                  <a:schemeClr val="accent6">
                    <a:lumMod val="50000"/>
                  </a:schemeClr>
                </a:solidFill>
                <a:latin typeface="Comic Sans MS" pitchFamily="66" charset="0"/>
              </a:rPr>
              <a:t>Design Act</a:t>
            </a:r>
            <a:r>
              <a:rPr lang="en-US" sz="2400" dirty="0">
                <a:solidFill>
                  <a:srgbClr val="222222"/>
                </a:solidFill>
                <a:latin typeface="Comic Sans MS" pitchFamily="66" charset="0"/>
              </a:rPr>
              <a:t>, and the design can also be incorporated into a </a:t>
            </a:r>
            <a:r>
              <a:rPr lang="en-US" sz="2400" dirty="0">
                <a:solidFill>
                  <a:schemeClr val="accent6">
                    <a:lumMod val="50000"/>
                  </a:schemeClr>
                </a:solidFill>
                <a:latin typeface="Comic Sans MS" pitchFamily="66" charset="0"/>
              </a:rPr>
              <a:t>trademark.</a:t>
            </a:r>
            <a:endParaRPr lang="en-US" dirty="0">
              <a:solidFill>
                <a:schemeClr val="accent6">
                  <a:lumMod val="50000"/>
                </a:schemeClr>
              </a:solidFill>
            </a:endParaRPr>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Nature of Intellectual Property (Contd..)</a:t>
            </a:r>
          </a:p>
        </p:txBody>
      </p:sp>
      <p:sp>
        <p:nvSpPr>
          <p:cNvPr id="3" name="Content Placeholder 2"/>
          <p:cNvSpPr>
            <a:spLocks noGrp="1"/>
          </p:cNvSpPr>
          <p:nvPr>
            <p:ph idx="1"/>
          </p:nvPr>
        </p:nvSpPr>
        <p:spPr>
          <a:xfrm>
            <a:off x="533400" y="1447800"/>
            <a:ext cx="8305800" cy="4876800"/>
          </a:xfrm>
        </p:spPr>
        <p:txBody>
          <a:bodyPr/>
          <a:lstStyle/>
          <a:p>
            <a:pPr algn="just">
              <a:buFont typeface="Arial"/>
              <a:buChar char="•"/>
            </a:pPr>
            <a:r>
              <a:rPr lang="en-US" sz="2400" dirty="0">
                <a:solidFill>
                  <a:srgbClr val="FF0000"/>
                </a:solidFill>
                <a:latin typeface="Comic Sans MS" pitchFamily="66" charset="0"/>
              </a:rPr>
              <a:t>Exhaustion of rights</a:t>
            </a:r>
            <a:r>
              <a:rPr lang="en-US" sz="2400" dirty="0">
                <a:solidFill>
                  <a:srgbClr val="222222"/>
                </a:solidFill>
                <a:latin typeface="Comic Sans MS" pitchFamily="66" charset="0"/>
              </a:rPr>
              <a:t>: </a:t>
            </a:r>
          </a:p>
          <a:p>
            <a:pPr algn="just">
              <a:buNone/>
            </a:pPr>
            <a:r>
              <a:rPr lang="en-US" sz="2400" dirty="0">
                <a:solidFill>
                  <a:srgbClr val="222222"/>
                </a:solidFill>
                <a:latin typeface="Comic Sans MS" pitchFamily="66" charset="0"/>
              </a:rPr>
              <a:t>Intellectual property rights are generally subject to the doctrine of exhaustion. </a:t>
            </a:r>
          </a:p>
          <a:p>
            <a:pPr algn="just">
              <a:buNone/>
            </a:pPr>
            <a:r>
              <a:rPr lang="en-US" sz="2400" dirty="0">
                <a:solidFill>
                  <a:srgbClr val="FF0000"/>
                </a:solidFill>
                <a:latin typeface="Comic Sans MS" pitchFamily="66" charset="0"/>
              </a:rPr>
              <a:t>Exhaustion basically means that after the first sale by the right holder or by its exhaustion authority, his </a:t>
            </a:r>
            <a:r>
              <a:rPr lang="en-US" sz="2400" dirty="0">
                <a:solidFill>
                  <a:schemeClr val="accent6">
                    <a:lumMod val="50000"/>
                  </a:schemeClr>
                </a:solidFill>
                <a:latin typeface="Comic Sans MS" pitchFamily="66" charset="0"/>
              </a:rPr>
              <a:t>right ceases </a:t>
            </a:r>
            <a:r>
              <a:rPr lang="en-US" sz="2400" dirty="0">
                <a:solidFill>
                  <a:srgbClr val="FF0000"/>
                </a:solidFill>
                <a:latin typeface="Comic Sans MS" pitchFamily="66" charset="0"/>
              </a:rPr>
              <a:t>and he is not entitled to stop further movement of the goods. </a:t>
            </a:r>
          </a:p>
          <a:p>
            <a:pPr algn="just">
              <a:buNone/>
            </a:pPr>
            <a:r>
              <a:rPr lang="en-US" sz="2400" dirty="0">
                <a:solidFill>
                  <a:srgbClr val="222222"/>
                </a:solidFill>
                <a:latin typeface="Comic Sans MS" pitchFamily="66" charset="0"/>
              </a:rPr>
              <a:t>Thus, once an IP rights holder has sold a </a:t>
            </a:r>
            <a:r>
              <a:rPr lang="en-US" sz="2400" dirty="0">
                <a:solidFill>
                  <a:schemeClr val="accent6">
                    <a:lumMod val="50000"/>
                  </a:schemeClr>
                </a:solidFill>
                <a:latin typeface="Comic Sans MS" pitchFamily="66" charset="0"/>
              </a:rPr>
              <a:t>physical product </a:t>
            </a:r>
            <a:r>
              <a:rPr lang="en-US" sz="2400" dirty="0">
                <a:solidFill>
                  <a:srgbClr val="222222"/>
                </a:solidFill>
                <a:latin typeface="Comic Sans MS" pitchFamily="66" charset="0"/>
              </a:rPr>
              <a:t>to which IPRs are attached, it cannot prevent subsequent resale of that product. </a:t>
            </a:r>
          </a:p>
          <a:p>
            <a:pPr algn="just">
              <a:buNone/>
            </a:pPr>
            <a:r>
              <a:rPr lang="en-US" sz="2400" dirty="0">
                <a:solidFill>
                  <a:srgbClr val="222222"/>
                </a:solidFill>
                <a:latin typeface="Comic Sans MS" pitchFamily="66" charset="0"/>
              </a:rPr>
              <a:t>The right terminates with the first consent. </a:t>
            </a:r>
            <a:endParaRPr lang="en-US" dirty="0"/>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Nature of Intellectual Property (Contd..)</a:t>
            </a:r>
          </a:p>
        </p:txBody>
      </p:sp>
      <p:sp>
        <p:nvSpPr>
          <p:cNvPr id="3" name="Content Placeholder 2"/>
          <p:cNvSpPr>
            <a:spLocks noGrp="1"/>
          </p:cNvSpPr>
          <p:nvPr>
            <p:ph idx="1"/>
          </p:nvPr>
        </p:nvSpPr>
        <p:spPr>
          <a:xfrm>
            <a:off x="609600" y="1447800"/>
            <a:ext cx="8305800" cy="4876800"/>
          </a:xfrm>
        </p:spPr>
        <p:txBody>
          <a:bodyPr/>
          <a:lstStyle/>
          <a:p>
            <a:pPr algn="just"/>
            <a:r>
              <a:rPr lang="en-US" sz="2400" dirty="0">
                <a:solidFill>
                  <a:srgbClr val="FF0000"/>
                </a:solidFill>
                <a:latin typeface="Comic Sans MS" pitchFamily="66" charset="0"/>
              </a:rPr>
              <a:t>Dynamism: </a:t>
            </a:r>
          </a:p>
          <a:p>
            <a:pPr algn="just">
              <a:buNone/>
            </a:pPr>
            <a:r>
              <a:rPr lang="en-US" sz="2400" dirty="0">
                <a:solidFill>
                  <a:srgbClr val="FF0000"/>
                </a:solidFill>
                <a:latin typeface="Comic Sans MS" pitchFamily="66" charset="0"/>
              </a:rPr>
              <a:t>IPR is in the process of continuous development</a:t>
            </a:r>
            <a:r>
              <a:rPr lang="en-US" sz="2400" dirty="0">
                <a:latin typeface="Comic Sans MS" pitchFamily="66" charset="0"/>
              </a:rPr>
              <a:t>. </a:t>
            </a:r>
          </a:p>
          <a:p>
            <a:pPr algn="just">
              <a:buNone/>
            </a:pPr>
            <a:r>
              <a:rPr lang="en-US" sz="2400" dirty="0">
                <a:latin typeface="Comic Sans MS" pitchFamily="66" charset="0"/>
              </a:rPr>
              <a:t>As technology is rapidly evolving in all areas of human activities, </a:t>
            </a:r>
            <a:r>
              <a:rPr lang="en-US" sz="2400" dirty="0">
                <a:solidFill>
                  <a:schemeClr val="accent6">
                    <a:lumMod val="50000"/>
                  </a:schemeClr>
                </a:solidFill>
                <a:latin typeface="Comic Sans MS" pitchFamily="66" charset="0"/>
              </a:rPr>
              <a:t>the field of IP is also growing. </a:t>
            </a:r>
          </a:p>
          <a:p>
            <a:pPr algn="just">
              <a:buNone/>
            </a:pPr>
            <a:r>
              <a:rPr lang="en-US" sz="2400" dirty="0">
                <a:latin typeface="Comic Sans MS" pitchFamily="66" charset="0"/>
              </a:rPr>
              <a:t>As per the requirement of scientific and technological progress, new items are being added to the scope of IPR, and the scope of its preservation is being expanded. </a:t>
            </a:r>
          </a:p>
          <a:p>
            <a:pPr algn="just">
              <a:buNone/>
            </a:pPr>
            <a:r>
              <a:rPr lang="en-US" sz="2400" dirty="0">
                <a:solidFill>
                  <a:srgbClr val="FF0000"/>
                </a:solidFill>
                <a:latin typeface="Comic Sans MS" pitchFamily="66" charset="0"/>
              </a:rPr>
              <a:t>Bio Patents, Software Copyrights, Plant Diversity Protection, </a:t>
            </a:r>
            <a:r>
              <a:rPr lang="en-US" sz="2400" dirty="0">
                <a:latin typeface="Comic Sans MS" pitchFamily="66" charset="0"/>
              </a:rPr>
              <a:t>these are few names which reflect contemporary developments in the field of IPR. </a:t>
            </a:r>
          </a:p>
          <a:p>
            <a:pPr>
              <a:buNone/>
            </a:pPr>
            <a:endParaRPr lang="en-US" dirty="0"/>
          </a:p>
          <a:p>
            <a:pPr algn="just">
              <a:buFont typeface="Arial"/>
              <a:buChar char="•"/>
            </a:pPr>
            <a:endParaRPr lang="en-US" dirty="0"/>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944562"/>
          </a:xfrm>
        </p:spPr>
        <p:txBody>
          <a:bodyPr/>
          <a:lstStyle/>
          <a:p>
            <a:r>
              <a:rPr lang="en-US" sz="3600" dirty="0"/>
              <a:t>The way from WTO to WIPO</a:t>
            </a:r>
          </a:p>
        </p:txBody>
      </p:sp>
      <p:sp>
        <p:nvSpPr>
          <p:cNvPr id="3" name="Content Placeholder 2"/>
          <p:cNvSpPr>
            <a:spLocks noGrp="1"/>
          </p:cNvSpPr>
          <p:nvPr>
            <p:ph idx="1"/>
          </p:nvPr>
        </p:nvSpPr>
        <p:spPr>
          <a:xfrm>
            <a:off x="685800" y="1143000"/>
            <a:ext cx="8001000" cy="4983163"/>
          </a:xfrm>
        </p:spPr>
        <p:txBody>
          <a:bodyPr/>
          <a:lstStyle/>
          <a:p>
            <a:pPr algn="just"/>
            <a:r>
              <a:rPr lang="en-US" sz="2400" dirty="0">
                <a:latin typeface="Comic Sans MS" pitchFamily="66" charset="0"/>
              </a:rPr>
              <a:t>“WTO” means the </a:t>
            </a:r>
            <a:r>
              <a:rPr lang="en-US" sz="2400" dirty="0">
                <a:solidFill>
                  <a:srgbClr val="FF0000"/>
                </a:solidFill>
                <a:latin typeface="Comic Sans MS" pitchFamily="66" charset="0"/>
              </a:rPr>
              <a:t>World Trade Organization</a:t>
            </a:r>
            <a:r>
              <a:rPr lang="en-US" sz="2400" dirty="0">
                <a:latin typeface="Comic Sans MS" pitchFamily="66" charset="0"/>
              </a:rPr>
              <a:t>;-- global international organization dealing with the rules of trade between nations. </a:t>
            </a:r>
          </a:p>
          <a:p>
            <a:pPr algn="just"/>
            <a:r>
              <a:rPr lang="en-US" sz="2400" dirty="0">
                <a:latin typeface="Comic Sans MS" pitchFamily="66" charset="0"/>
              </a:rPr>
              <a:t>The goal is to ensure that </a:t>
            </a:r>
            <a:r>
              <a:rPr lang="en-US" sz="2400" dirty="0">
                <a:solidFill>
                  <a:srgbClr val="FF0000"/>
                </a:solidFill>
                <a:latin typeface="Comic Sans MS" pitchFamily="66" charset="0"/>
              </a:rPr>
              <a:t>trade flows as smoothly, predictably and freely as possible</a:t>
            </a:r>
            <a:r>
              <a:rPr lang="en-US" sz="2400" dirty="0">
                <a:latin typeface="Comic Sans MS" pitchFamily="66" charset="0"/>
              </a:rPr>
              <a:t>.</a:t>
            </a:r>
          </a:p>
          <a:p>
            <a:pPr algn="just"/>
            <a:r>
              <a:rPr lang="en-US" sz="2400" dirty="0">
                <a:latin typeface="Comic Sans MS" pitchFamily="66" charset="0"/>
              </a:rPr>
              <a:t>“WIPO” means the </a:t>
            </a:r>
            <a:r>
              <a:rPr lang="en-US" sz="2400" dirty="0">
                <a:solidFill>
                  <a:srgbClr val="FF0000"/>
                </a:solidFill>
                <a:latin typeface="Comic Sans MS" pitchFamily="66" charset="0"/>
              </a:rPr>
              <a:t>World Intellectual Property Organization</a:t>
            </a:r>
            <a:r>
              <a:rPr lang="en-US" sz="2400" dirty="0">
                <a:latin typeface="Comic Sans MS" pitchFamily="66" charset="0"/>
              </a:rPr>
              <a:t>.</a:t>
            </a:r>
          </a:p>
          <a:p>
            <a:pPr algn="just"/>
            <a:r>
              <a:rPr lang="en-US" sz="2400" dirty="0">
                <a:latin typeface="Comic Sans MS" pitchFamily="66" charset="0"/>
              </a:rPr>
              <a:t>WIPO is an organization based in </a:t>
            </a:r>
            <a:r>
              <a:rPr lang="en-US" sz="2400" dirty="0">
                <a:solidFill>
                  <a:schemeClr val="accent2">
                    <a:lumMod val="50000"/>
                  </a:schemeClr>
                </a:solidFill>
                <a:latin typeface="Comic Sans MS" pitchFamily="66" charset="0"/>
              </a:rPr>
              <a:t>Geneva </a:t>
            </a:r>
            <a:r>
              <a:rPr lang="en-US" sz="2400" dirty="0">
                <a:latin typeface="Comic Sans MS" pitchFamily="66" charset="0"/>
              </a:rPr>
              <a:t>and it works with the </a:t>
            </a:r>
            <a:r>
              <a:rPr lang="en-US" sz="2400" dirty="0">
                <a:solidFill>
                  <a:schemeClr val="accent2">
                    <a:lumMod val="50000"/>
                  </a:schemeClr>
                </a:solidFill>
                <a:latin typeface="Comic Sans MS" pitchFamily="66" charset="0"/>
              </a:rPr>
              <a:t>vision of encouraging creative activity and for promoting the protection of Intellectual Property throughout the world. </a:t>
            </a:r>
          </a:p>
          <a:p>
            <a:pPr algn="just"/>
            <a:endParaRPr lang="en-US" sz="2400" dirty="0">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way from WTO to WIPO (Contd..)</a:t>
            </a:r>
          </a:p>
        </p:txBody>
      </p:sp>
      <p:sp>
        <p:nvSpPr>
          <p:cNvPr id="3" name="Content Placeholder 2"/>
          <p:cNvSpPr>
            <a:spLocks noGrp="1"/>
          </p:cNvSpPr>
          <p:nvPr>
            <p:ph idx="1"/>
          </p:nvPr>
        </p:nvSpPr>
        <p:spPr>
          <a:xfrm>
            <a:off x="685800" y="1447800"/>
            <a:ext cx="8001000" cy="4678363"/>
          </a:xfrm>
        </p:spPr>
        <p:txBody>
          <a:bodyPr/>
          <a:lstStyle/>
          <a:p>
            <a:pPr algn="just"/>
            <a:r>
              <a:rPr lang="en-US" sz="2400" dirty="0">
                <a:latin typeface="Comic Sans MS" pitchFamily="66" charset="0"/>
              </a:rPr>
              <a:t>WIPO is one of the 15 </a:t>
            </a:r>
            <a:r>
              <a:rPr lang="en-US" sz="2400" dirty="0" err="1">
                <a:latin typeface="Comic Sans MS" pitchFamily="66" charset="0"/>
              </a:rPr>
              <a:t>specialised</a:t>
            </a:r>
            <a:r>
              <a:rPr lang="en-US" sz="2400" dirty="0">
                <a:latin typeface="Comic Sans MS" pitchFamily="66" charset="0"/>
              </a:rPr>
              <a:t> agencies of the United Nations. Currently, there are 193 members in WIPO.</a:t>
            </a:r>
          </a:p>
          <a:p>
            <a:pPr algn="just"/>
            <a:r>
              <a:rPr lang="en-US" sz="2400" dirty="0">
                <a:latin typeface="Comic Sans MS" pitchFamily="66" charset="0"/>
              </a:rPr>
              <a:t>At the time when it started, was originally about promoting the protection of intellectual property.</a:t>
            </a:r>
          </a:p>
          <a:p>
            <a:pPr algn="just"/>
            <a:r>
              <a:rPr lang="en-US" sz="2400" dirty="0">
                <a:latin typeface="Comic Sans MS" pitchFamily="66" charset="0"/>
              </a:rPr>
              <a:t>But when it joined the United Nations in 1974, the objective was </a:t>
            </a:r>
            <a:r>
              <a:rPr lang="en-US" sz="2400" dirty="0">
                <a:solidFill>
                  <a:srgbClr val="FF0000"/>
                </a:solidFill>
                <a:latin typeface="Comic Sans MS" pitchFamily="66" charset="0"/>
              </a:rPr>
              <a:t>redefined as public interest or   humanitarian goal</a:t>
            </a:r>
            <a:r>
              <a:rPr lang="en-US" sz="2400" dirty="0">
                <a:latin typeface="Comic Sans MS" pitchFamily="66" charset="0"/>
              </a:rPr>
              <a:t>.</a:t>
            </a:r>
            <a:r>
              <a:rPr lang="en-US" dirty="0"/>
              <a:t> </a:t>
            </a:r>
          </a:p>
          <a:p>
            <a:pPr algn="just"/>
            <a:r>
              <a:rPr lang="en-US" sz="2400" dirty="0">
                <a:latin typeface="Comic Sans MS" pitchFamily="66" charset="0"/>
              </a:rPr>
              <a:t>WIPO makes strategic goals, implementing activities and milestones for </a:t>
            </a:r>
            <a:r>
              <a:rPr lang="en-US" sz="2400" dirty="0">
                <a:solidFill>
                  <a:schemeClr val="accent2">
                    <a:lumMod val="50000"/>
                  </a:schemeClr>
                </a:solidFill>
                <a:latin typeface="Comic Sans MS" pitchFamily="66" charset="0"/>
              </a:rPr>
              <a:t>a 5-year term </a:t>
            </a:r>
            <a:r>
              <a:rPr lang="en-US" sz="2400" dirty="0">
                <a:latin typeface="Comic Sans MS" pitchFamily="66" charset="0"/>
              </a:rPr>
              <a:t>and they </a:t>
            </a:r>
            <a:r>
              <a:rPr lang="en-US" sz="2400" dirty="0">
                <a:solidFill>
                  <a:schemeClr val="accent2">
                    <a:lumMod val="50000"/>
                  </a:schemeClr>
                </a:solidFill>
                <a:latin typeface="Comic Sans MS" pitchFamily="66" charset="0"/>
              </a:rPr>
              <a:t>envision their growth </a:t>
            </a:r>
            <a:r>
              <a:rPr lang="en-US" sz="2400" dirty="0">
                <a:latin typeface="Comic Sans MS" pitchFamily="66" charset="0"/>
              </a:rPr>
              <a:t>according to that.</a:t>
            </a: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dirty="0"/>
              <a:t>Mission of WIPO</a:t>
            </a:r>
          </a:p>
        </p:txBody>
      </p:sp>
      <p:sp>
        <p:nvSpPr>
          <p:cNvPr id="3" name="Content Placeholder 2"/>
          <p:cNvSpPr>
            <a:spLocks noGrp="1"/>
          </p:cNvSpPr>
          <p:nvPr>
            <p:ph idx="1"/>
          </p:nvPr>
        </p:nvSpPr>
        <p:spPr>
          <a:xfrm>
            <a:off x="533400" y="1143000"/>
            <a:ext cx="8382000" cy="5181600"/>
          </a:xfrm>
        </p:spPr>
        <p:txBody>
          <a:bodyPr/>
          <a:lstStyle/>
          <a:p>
            <a:pPr algn="just">
              <a:buNone/>
            </a:pPr>
            <a:r>
              <a:rPr lang="en-US" sz="2400" dirty="0">
                <a:latin typeface="Comic Sans MS" pitchFamily="66" charset="0"/>
              </a:rPr>
              <a:t>The mission of WIPO is to establish a </a:t>
            </a:r>
            <a:r>
              <a:rPr lang="en-US" sz="2400" dirty="0">
                <a:solidFill>
                  <a:schemeClr val="accent6">
                    <a:lumMod val="50000"/>
                  </a:schemeClr>
                </a:solidFill>
                <a:latin typeface="Comic Sans MS" pitchFamily="66" charset="0"/>
              </a:rPr>
              <a:t>comprehensive, well balanced and effective system</a:t>
            </a:r>
            <a:r>
              <a:rPr lang="en-US" sz="2400" dirty="0">
                <a:latin typeface="Comic Sans MS" pitchFamily="66" charset="0"/>
              </a:rPr>
              <a:t> for the protection and enforcement of Intellectual Property Rights.</a:t>
            </a: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WIPO</a:t>
            </a:r>
          </a:p>
        </p:txBody>
      </p:sp>
      <p:sp>
        <p:nvSpPr>
          <p:cNvPr id="3" name="Content Placeholder 2"/>
          <p:cNvSpPr>
            <a:spLocks noGrp="1"/>
          </p:cNvSpPr>
          <p:nvPr>
            <p:ph idx="1"/>
          </p:nvPr>
        </p:nvSpPr>
        <p:spPr/>
        <p:txBody>
          <a:bodyPr/>
          <a:lstStyle/>
          <a:p>
            <a:pPr algn="just">
              <a:buNone/>
            </a:pPr>
            <a:r>
              <a:rPr lang="en-US" sz="2400" dirty="0">
                <a:latin typeface="Comic Sans MS" pitchFamily="66" charset="0"/>
              </a:rPr>
              <a:t>The main functions of WIPO include:</a:t>
            </a:r>
          </a:p>
          <a:p>
            <a:pPr indent="0" algn="just"/>
            <a:r>
              <a:rPr lang="en-US" sz="2400" dirty="0">
                <a:solidFill>
                  <a:schemeClr val="accent6">
                    <a:lumMod val="50000"/>
                  </a:schemeClr>
                </a:solidFill>
                <a:latin typeface="Comic Sans MS" pitchFamily="66" charset="0"/>
              </a:rPr>
              <a:t>Assisting campaigns development to improve IP protection all over the world </a:t>
            </a:r>
            <a:r>
              <a:rPr lang="en-US" sz="2400" dirty="0">
                <a:latin typeface="Comic Sans MS" pitchFamily="66" charset="0"/>
              </a:rPr>
              <a:t>and to harmonize national legislation in this field</a:t>
            </a:r>
          </a:p>
          <a:p>
            <a:pPr indent="0" algn="just"/>
            <a:r>
              <a:rPr lang="en-US" sz="2400" dirty="0">
                <a:solidFill>
                  <a:schemeClr val="accent6">
                    <a:lumMod val="50000"/>
                  </a:schemeClr>
                </a:solidFill>
                <a:latin typeface="Comic Sans MS" pitchFamily="66" charset="0"/>
              </a:rPr>
              <a:t>Signing the international agreements </a:t>
            </a:r>
            <a:r>
              <a:rPr lang="en-US" sz="2400" dirty="0">
                <a:latin typeface="Comic Sans MS" pitchFamily="66" charset="0"/>
              </a:rPr>
              <a:t>on IP protection.</a:t>
            </a:r>
          </a:p>
          <a:p>
            <a:pPr indent="0" algn="just"/>
            <a:r>
              <a:rPr lang="en-US" sz="2400" dirty="0">
                <a:latin typeface="Comic Sans MS" pitchFamily="66" charset="0"/>
              </a:rPr>
              <a:t>Applying the administrative functions of the Paris and Berne Unions.</a:t>
            </a:r>
          </a:p>
          <a:p>
            <a:pPr indent="0" algn="just"/>
            <a:r>
              <a:rPr lang="en-US" sz="2400" dirty="0">
                <a:latin typeface="Comic Sans MS" pitchFamily="66" charset="0"/>
              </a:rPr>
              <a:t>Rendering technical and legal assistance in the field of IP.</a:t>
            </a:r>
          </a:p>
          <a:p>
            <a:pPr indent="0"/>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WIPO (Contd..)</a:t>
            </a:r>
          </a:p>
        </p:txBody>
      </p:sp>
      <p:sp>
        <p:nvSpPr>
          <p:cNvPr id="3" name="Content Placeholder 2"/>
          <p:cNvSpPr>
            <a:spLocks noGrp="1"/>
          </p:cNvSpPr>
          <p:nvPr>
            <p:ph idx="1"/>
          </p:nvPr>
        </p:nvSpPr>
        <p:spPr/>
        <p:txBody>
          <a:bodyPr/>
          <a:lstStyle/>
          <a:p>
            <a:pPr algn="just"/>
            <a:r>
              <a:rPr lang="en-US" sz="2400" dirty="0">
                <a:solidFill>
                  <a:schemeClr val="accent6">
                    <a:lumMod val="50000"/>
                  </a:schemeClr>
                </a:solidFill>
                <a:latin typeface="Comic Sans MS" pitchFamily="66" charset="0"/>
              </a:rPr>
              <a:t>Collecting and disseminating the information, conducting researches and publishing their results.</a:t>
            </a:r>
          </a:p>
          <a:p>
            <a:pPr algn="just"/>
            <a:r>
              <a:rPr lang="en-US" sz="2400" dirty="0">
                <a:latin typeface="Comic Sans MS" pitchFamily="66" charset="0"/>
              </a:rPr>
              <a:t>Ensuring the work of the services facilitating the international IP protection.</a:t>
            </a:r>
          </a:p>
          <a:p>
            <a:pPr algn="just"/>
            <a:r>
              <a:rPr lang="en-US" sz="2400" dirty="0">
                <a:latin typeface="Comic Sans MS" pitchFamily="66" charset="0"/>
              </a:rPr>
              <a:t>Applying any other appropriate actions.</a:t>
            </a: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01000" cy="868362"/>
          </a:xfrm>
        </p:spPr>
        <p:txBody>
          <a:bodyPr/>
          <a:lstStyle/>
          <a:p>
            <a:r>
              <a:rPr lang="en-US" sz="3600" dirty="0"/>
              <a:t>TRIPS</a:t>
            </a:r>
          </a:p>
        </p:txBody>
      </p:sp>
      <p:sp>
        <p:nvSpPr>
          <p:cNvPr id="3" name="Content Placeholder 2"/>
          <p:cNvSpPr>
            <a:spLocks noGrp="1"/>
          </p:cNvSpPr>
          <p:nvPr>
            <p:ph idx="1"/>
          </p:nvPr>
        </p:nvSpPr>
        <p:spPr>
          <a:xfrm>
            <a:off x="533400" y="838200"/>
            <a:ext cx="8382000" cy="5486400"/>
          </a:xfrm>
        </p:spPr>
        <p:txBody>
          <a:bodyPr/>
          <a:lstStyle/>
          <a:p>
            <a:pPr indent="0" algn="just"/>
            <a:r>
              <a:rPr lang="en-US" sz="2400" dirty="0">
                <a:latin typeface="Comic Sans MS" pitchFamily="66" charset="0"/>
              </a:rPr>
              <a:t>TRIPS stands for </a:t>
            </a:r>
            <a:r>
              <a:rPr lang="en-US" sz="2400" dirty="0">
                <a:solidFill>
                  <a:srgbClr val="FF0000"/>
                </a:solidFill>
                <a:latin typeface="Comic Sans MS" pitchFamily="66" charset="0"/>
              </a:rPr>
              <a:t>Trade-Related Aspects of Intellectual Property Rights.</a:t>
            </a:r>
          </a:p>
          <a:p>
            <a:pPr indent="0" algn="just"/>
            <a:r>
              <a:rPr lang="en-US" sz="2400" dirty="0">
                <a:latin typeface="Comic Sans MS" pitchFamily="66" charset="0"/>
              </a:rPr>
              <a:t>The WTO Agreement on TRIPS is the most comprehensive multilateral agreement on intellectual property (IP). </a:t>
            </a:r>
          </a:p>
          <a:p>
            <a:pPr indent="0" algn="just"/>
            <a:r>
              <a:rPr lang="en-US" sz="2400" dirty="0">
                <a:latin typeface="Comic Sans MS" pitchFamily="66" charset="0"/>
              </a:rPr>
              <a:t>It plays a central role </a:t>
            </a:r>
            <a:r>
              <a:rPr lang="en-US" sz="2400" dirty="0">
                <a:solidFill>
                  <a:srgbClr val="FF0000"/>
                </a:solidFill>
                <a:latin typeface="Comic Sans MS" pitchFamily="66" charset="0"/>
              </a:rPr>
              <a:t>in facilitating trade in knowledge and creativity, in resolving trade disputes over IP, and in assuring WTO members the latitude to achieve their domestic policy objectives. </a:t>
            </a:r>
          </a:p>
          <a:p>
            <a:pPr indent="0" algn="just"/>
            <a:r>
              <a:rPr lang="en-US" sz="2400" dirty="0">
                <a:latin typeface="Comic Sans MS" pitchFamily="66" charset="0"/>
              </a:rPr>
              <a:t>It frames the IP system in terms of innovation, technology transfer and public welfare. </a:t>
            </a:r>
          </a:p>
          <a:p>
            <a:pPr indent="0" algn="just"/>
            <a:r>
              <a:rPr lang="en-US" sz="2400" dirty="0">
                <a:latin typeface="Comic Sans MS" pitchFamily="66" charset="0"/>
              </a:rPr>
              <a:t>The Agreement is a legal recognition of the significance of </a:t>
            </a:r>
            <a:r>
              <a:rPr lang="en-US" sz="2400" dirty="0">
                <a:solidFill>
                  <a:schemeClr val="accent6">
                    <a:lumMod val="50000"/>
                  </a:schemeClr>
                </a:solidFill>
                <a:latin typeface="Comic Sans MS" pitchFamily="66" charset="0"/>
              </a:rPr>
              <a:t>links between IP and trade and the need for a balanced IP system.</a:t>
            </a:r>
          </a:p>
          <a:p>
            <a:pPr>
              <a:buNone/>
            </a:pPr>
            <a:endParaRPr lang="en-US" dirty="0"/>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01000" cy="838200"/>
          </a:xfrm>
        </p:spPr>
        <p:txBody>
          <a:bodyPr/>
          <a:lstStyle/>
          <a:p>
            <a:r>
              <a:rPr lang="en-US" sz="3600" dirty="0"/>
              <a:t>Tangible and Intangible Properties</a:t>
            </a:r>
          </a:p>
        </p:txBody>
      </p:sp>
      <p:sp>
        <p:nvSpPr>
          <p:cNvPr id="3" name="Content Placeholder 2"/>
          <p:cNvSpPr>
            <a:spLocks noGrp="1"/>
          </p:cNvSpPr>
          <p:nvPr>
            <p:ph idx="1"/>
          </p:nvPr>
        </p:nvSpPr>
        <p:spPr>
          <a:xfrm>
            <a:off x="457200" y="838200"/>
            <a:ext cx="8382000" cy="5486400"/>
          </a:xfrm>
        </p:spPr>
        <p:txBody>
          <a:bodyPr/>
          <a:lstStyle/>
          <a:p>
            <a:pPr algn="just"/>
            <a:r>
              <a:rPr lang="en-US" sz="2800" dirty="0">
                <a:latin typeface="Comic Sans MS" pitchFamily="66" charset="0"/>
              </a:rPr>
              <a:t>Property designates those things that are commonly recognized as being the possessions of an individual or a group. </a:t>
            </a:r>
          </a:p>
          <a:p>
            <a:pPr algn="just"/>
            <a:r>
              <a:rPr lang="en-US" sz="2800" dirty="0">
                <a:latin typeface="Comic Sans MS" pitchFamily="66" charset="0"/>
              </a:rPr>
              <a:t>Properties are of two types - tangible property and intangible property i.e. one that is physically present and the other which is not in any physical form.</a:t>
            </a:r>
          </a:p>
          <a:p>
            <a:pPr algn="just"/>
            <a:r>
              <a:rPr lang="en-US" sz="2800" dirty="0">
                <a:latin typeface="Comic Sans MS" pitchFamily="66" charset="0"/>
              </a:rPr>
              <a:t>Building, land, house, cash, </a:t>
            </a:r>
            <a:r>
              <a:rPr lang="en-US" sz="2800" dirty="0" err="1">
                <a:latin typeface="Comic Sans MS" pitchFamily="66" charset="0"/>
              </a:rPr>
              <a:t>jewellery</a:t>
            </a:r>
            <a:r>
              <a:rPr lang="en-US" sz="2800" dirty="0">
                <a:latin typeface="Comic Sans MS" pitchFamily="66" charset="0"/>
              </a:rPr>
              <a:t> are few examples of tangible properties which can be seen and felt physically. </a:t>
            </a:r>
          </a:p>
          <a:p>
            <a:endParaRPr lang="en-US" sz="2400"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sz="3600" dirty="0"/>
              <a:t>TRIPS (Contd..)</a:t>
            </a:r>
          </a:p>
        </p:txBody>
      </p:sp>
      <p:sp>
        <p:nvSpPr>
          <p:cNvPr id="3" name="Content Placeholder 2"/>
          <p:cNvSpPr>
            <a:spLocks noGrp="1"/>
          </p:cNvSpPr>
          <p:nvPr>
            <p:ph idx="1"/>
          </p:nvPr>
        </p:nvSpPr>
        <p:spPr>
          <a:xfrm>
            <a:off x="685800" y="1066800"/>
            <a:ext cx="8153400" cy="5181600"/>
          </a:xfrm>
        </p:spPr>
        <p:txBody>
          <a:bodyPr/>
          <a:lstStyle/>
          <a:p>
            <a:pPr indent="0" algn="just"/>
            <a:r>
              <a:rPr lang="en-US" sz="2400" dirty="0">
                <a:latin typeface="Comic Sans MS" pitchFamily="66" charset="0"/>
              </a:rPr>
              <a:t>The </a:t>
            </a:r>
            <a:r>
              <a:rPr lang="en-US" sz="2400" dirty="0">
                <a:solidFill>
                  <a:srgbClr val="FF0000"/>
                </a:solidFill>
                <a:latin typeface="Comic Sans MS" pitchFamily="66" charset="0"/>
              </a:rPr>
              <a:t>TRIPS Council </a:t>
            </a:r>
            <a:r>
              <a:rPr lang="en-US" sz="2400" dirty="0">
                <a:latin typeface="Comic Sans MS" pitchFamily="66" charset="0"/>
              </a:rPr>
              <a:t>is responsible for </a:t>
            </a:r>
            <a:r>
              <a:rPr lang="en-US" sz="2400" dirty="0">
                <a:solidFill>
                  <a:schemeClr val="accent6">
                    <a:lumMod val="50000"/>
                  </a:schemeClr>
                </a:solidFill>
                <a:latin typeface="Comic Sans MS" pitchFamily="66" charset="0"/>
              </a:rPr>
              <a:t>administering and monitoring the operation of the TRIPS Agreement. </a:t>
            </a:r>
          </a:p>
          <a:p>
            <a:pPr indent="0" algn="just"/>
            <a:r>
              <a:rPr lang="en-US" sz="2400" dirty="0">
                <a:latin typeface="Comic Sans MS" pitchFamily="66" charset="0"/>
              </a:rPr>
              <a:t>In its regular meetings, the TRIPS Council serves as a </a:t>
            </a:r>
            <a:r>
              <a:rPr lang="en-US" sz="2400" dirty="0">
                <a:solidFill>
                  <a:schemeClr val="accent2">
                    <a:lumMod val="50000"/>
                  </a:schemeClr>
                </a:solidFill>
                <a:latin typeface="Comic Sans MS" pitchFamily="66" charset="0"/>
              </a:rPr>
              <a:t>forum for discussion between members on key issues.</a:t>
            </a:r>
          </a:p>
          <a:p>
            <a:pPr indent="0" algn="just"/>
            <a:r>
              <a:rPr lang="en-US" sz="2400" dirty="0">
                <a:latin typeface="Comic Sans MS" pitchFamily="66" charset="0"/>
              </a:rPr>
              <a:t>The WTO Secretariat cooperates with WIPO, WHO, and many other intergovernmental and regional organizations on matters of common interest. </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lstStyle/>
          <a:p>
            <a:r>
              <a:rPr lang="en-US" sz="3600" dirty="0"/>
              <a:t>PCT (Patent Cooperation Treaty )</a:t>
            </a:r>
          </a:p>
        </p:txBody>
      </p:sp>
      <p:sp>
        <p:nvSpPr>
          <p:cNvPr id="3" name="Content Placeholder 2"/>
          <p:cNvSpPr>
            <a:spLocks noGrp="1"/>
          </p:cNvSpPr>
          <p:nvPr>
            <p:ph idx="1"/>
          </p:nvPr>
        </p:nvSpPr>
        <p:spPr>
          <a:xfrm>
            <a:off x="685800" y="914400"/>
            <a:ext cx="8001000" cy="5410200"/>
          </a:xfrm>
        </p:spPr>
        <p:txBody>
          <a:bodyPr/>
          <a:lstStyle/>
          <a:p>
            <a:r>
              <a:rPr lang="en-US" sz="2800" b="1" dirty="0">
                <a:solidFill>
                  <a:schemeClr val="accent6">
                    <a:lumMod val="75000"/>
                  </a:schemeClr>
                </a:solidFill>
                <a:latin typeface="Comic Sans MS" pitchFamily="66" charset="0"/>
              </a:rPr>
              <a:t>The Patent Cooperation Treaty (PCT) </a:t>
            </a:r>
            <a:r>
              <a:rPr lang="en-US" sz="2800" b="1" dirty="0">
                <a:latin typeface="Comic Sans MS" pitchFamily="66" charset="0"/>
              </a:rPr>
              <a:t>assists applicants in seeking patent protection internationally for their inventions, helps patent offices with their patent granting decisions, and facilitates public access to a wealth of technical information relating to those inventions.</a:t>
            </a:r>
            <a:endParaRPr lang="en-US" sz="2800" dirty="0">
              <a:latin typeface="Comic Sans MS" pitchFamily="66" charset="0"/>
            </a:endParaRPr>
          </a:p>
          <a:p>
            <a:r>
              <a:rPr lang="en-US" sz="2800" b="1" dirty="0">
                <a:latin typeface="Comic Sans MS" pitchFamily="66" charset="0"/>
              </a:rPr>
              <a:t>By filing one international patent application under the PCT, applicants can simultaneously seek protection for an invention in a </a:t>
            </a:r>
            <a:r>
              <a:rPr lang="en-US" sz="2800" b="1" dirty="0">
                <a:latin typeface="Comic Sans MS" pitchFamily="66" charset="0"/>
                <a:hlinkClick r:id="rId2"/>
              </a:rPr>
              <a:t>large number of countries</a:t>
            </a:r>
            <a:r>
              <a:rPr lang="en-US" sz="2800" b="1" dirty="0">
                <a:latin typeface="Comic Sans MS" pitchFamily="66" charset="0"/>
              </a:rPr>
              <a:t>.</a:t>
            </a:r>
            <a:endParaRPr lang="en-US" sz="2800" dirty="0">
              <a:latin typeface="Comic Sans MS" pitchFamily="66" charset="0"/>
            </a:endParaRPr>
          </a:p>
          <a:p>
            <a:endParaRPr lang="en-US" sz="2800"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944562"/>
          </a:xfrm>
        </p:spPr>
        <p:txBody>
          <a:bodyPr/>
          <a:lstStyle/>
          <a:p>
            <a:r>
              <a:rPr lang="en-US" sz="3600" dirty="0"/>
              <a:t>Inventions and Innovations in IPR</a:t>
            </a:r>
          </a:p>
        </p:txBody>
      </p:sp>
      <p:sp>
        <p:nvSpPr>
          <p:cNvPr id="3" name="Content Placeholder 2"/>
          <p:cNvSpPr>
            <a:spLocks noGrp="1"/>
          </p:cNvSpPr>
          <p:nvPr>
            <p:ph idx="1"/>
          </p:nvPr>
        </p:nvSpPr>
        <p:spPr>
          <a:xfrm>
            <a:off x="609600" y="990600"/>
            <a:ext cx="8229600" cy="5334000"/>
          </a:xfrm>
        </p:spPr>
        <p:txBody>
          <a:bodyPr/>
          <a:lstStyle/>
          <a:p>
            <a:pPr algn="just"/>
            <a:r>
              <a:rPr lang="en-US" sz="2400" dirty="0">
                <a:latin typeface="Comic Sans MS" pitchFamily="66" charset="0"/>
              </a:rPr>
              <a:t>Innovation means doing something new that improves a product, process or service. </a:t>
            </a:r>
          </a:p>
          <a:p>
            <a:pPr algn="just"/>
            <a:r>
              <a:rPr lang="en-US" sz="2400" dirty="0">
                <a:latin typeface="Comic Sans MS" pitchFamily="66" charset="0"/>
              </a:rPr>
              <a:t>Many innovations can be protected through intellectual property (IP) rights.</a:t>
            </a:r>
          </a:p>
          <a:p>
            <a:pPr algn="just"/>
            <a:r>
              <a:rPr lang="en-US" sz="2400" dirty="0">
                <a:latin typeface="Comic Sans MS" pitchFamily="66" charset="0"/>
              </a:rPr>
              <a:t>Inventions are the </a:t>
            </a:r>
            <a:r>
              <a:rPr lang="en-US" sz="2400" dirty="0">
                <a:solidFill>
                  <a:schemeClr val="accent2">
                    <a:lumMod val="50000"/>
                  </a:schemeClr>
                </a:solidFill>
                <a:latin typeface="Comic Sans MS" pitchFamily="66" charset="0"/>
              </a:rPr>
              <a:t>bedrock of innovation</a:t>
            </a:r>
            <a:r>
              <a:rPr lang="en-US" sz="2400" dirty="0">
                <a:latin typeface="Comic Sans MS" pitchFamily="66" charset="0"/>
              </a:rPr>
              <a:t>. </a:t>
            </a:r>
          </a:p>
          <a:p>
            <a:pPr algn="just"/>
            <a:r>
              <a:rPr lang="en-US" sz="2400" dirty="0">
                <a:latin typeface="Comic Sans MS" pitchFamily="66" charset="0"/>
              </a:rPr>
              <a:t>An invention is </a:t>
            </a:r>
            <a:r>
              <a:rPr lang="en-US" sz="2400" dirty="0">
                <a:solidFill>
                  <a:schemeClr val="accent2">
                    <a:lumMod val="50000"/>
                  </a:schemeClr>
                </a:solidFill>
                <a:latin typeface="Comic Sans MS" pitchFamily="66" charset="0"/>
              </a:rPr>
              <a:t>a new solution to a technical problem and can be protected through patents</a:t>
            </a:r>
            <a:r>
              <a:rPr lang="en-US" sz="2400" dirty="0">
                <a:latin typeface="Comic Sans MS" pitchFamily="66" charset="0"/>
              </a:rPr>
              <a:t>.</a:t>
            </a:r>
          </a:p>
          <a:p>
            <a:pPr algn="just"/>
            <a:r>
              <a:rPr lang="en-US" sz="2400" dirty="0">
                <a:latin typeface="Comic Sans MS" pitchFamily="66" charset="0"/>
              </a:rPr>
              <a:t>Patents enable an inventor to control the commercial use of their invention. </a:t>
            </a:r>
          </a:p>
          <a:p>
            <a:pPr algn="just"/>
            <a:r>
              <a:rPr lang="en-US" sz="2400" dirty="0">
                <a:solidFill>
                  <a:schemeClr val="accent6">
                    <a:lumMod val="50000"/>
                  </a:schemeClr>
                </a:solidFill>
                <a:latin typeface="Comic Sans MS" pitchFamily="66" charset="0"/>
              </a:rPr>
              <a:t>An invention relating either to a product or process that is new, involving an inventive step and capable of industrial application can be patented.</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868362"/>
          </a:xfrm>
        </p:spPr>
        <p:txBody>
          <a:bodyPr>
            <a:normAutofit fontScale="90000"/>
          </a:bodyPr>
          <a:lstStyle/>
          <a:p>
            <a:r>
              <a:rPr lang="en-US" sz="3600" dirty="0"/>
              <a:t>Inventions and Innovations in IPR (Contd..)</a:t>
            </a:r>
            <a:br>
              <a:rPr lang="en-US" dirty="0">
                <a:latin typeface="Comic Sans MS" pitchFamily="66" charset="0"/>
              </a:rPr>
            </a:br>
            <a:endParaRPr lang="en-US" dirty="0"/>
          </a:p>
        </p:txBody>
      </p:sp>
      <p:sp>
        <p:nvSpPr>
          <p:cNvPr id="3" name="Content Placeholder 2"/>
          <p:cNvSpPr>
            <a:spLocks noGrp="1"/>
          </p:cNvSpPr>
          <p:nvPr>
            <p:ph idx="1"/>
          </p:nvPr>
        </p:nvSpPr>
        <p:spPr>
          <a:xfrm>
            <a:off x="685800" y="1143000"/>
            <a:ext cx="8001000" cy="4983163"/>
          </a:xfrm>
        </p:spPr>
        <p:txBody>
          <a:bodyPr/>
          <a:lstStyle/>
          <a:p>
            <a:pPr>
              <a:buNone/>
            </a:pPr>
            <a:r>
              <a:rPr lang="en-US" sz="2400" dirty="0">
                <a:latin typeface="Comic Sans MS" pitchFamily="66" charset="0"/>
              </a:rPr>
              <a:t>Patentable subject matter in India</a:t>
            </a:r>
          </a:p>
          <a:p>
            <a:r>
              <a:rPr lang="en-US" sz="2400" dirty="0">
                <a:latin typeface="Comic Sans MS" pitchFamily="66" charset="0"/>
              </a:rPr>
              <a:t>Invention must relates to a process or a product or both</a:t>
            </a:r>
          </a:p>
          <a:p>
            <a:r>
              <a:rPr lang="en-US" sz="2400" dirty="0">
                <a:latin typeface="Comic Sans MS" pitchFamily="66" charset="0"/>
              </a:rPr>
              <a:t>Be new (Novel)</a:t>
            </a:r>
          </a:p>
          <a:p>
            <a:r>
              <a:rPr lang="en-US" sz="2400" dirty="0">
                <a:latin typeface="Comic Sans MS" pitchFamily="66" charset="0"/>
              </a:rPr>
              <a:t>Involves an inventive step</a:t>
            </a:r>
          </a:p>
          <a:p>
            <a:r>
              <a:rPr lang="en-US" sz="2400" dirty="0">
                <a:latin typeface="Comic Sans MS" pitchFamily="66" charset="0"/>
              </a:rPr>
              <a:t>Be capable of industrial application</a:t>
            </a:r>
          </a:p>
          <a:p>
            <a:r>
              <a:rPr lang="en-US" sz="2400" dirty="0">
                <a:latin typeface="Comic Sans MS" pitchFamily="66" charset="0"/>
              </a:rPr>
              <a:t>Not fall under Section 3 and 4 of the Patent Act (I</a:t>
            </a:r>
            <a:r>
              <a:rPr lang="en-US" sz="2400" dirty="0"/>
              <a:t>nventions not patentable )</a:t>
            </a:r>
            <a:endParaRPr lang="en-US" sz="2400" dirty="0">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868362"/>
          </a:xfrm>
        </p:spPr>
        <p:txBody>
          <a:bodyPr>
            <a:normAutofit fontScale="90000"/>
          </a:bodyPr>
          <a:lstStyle/>
          <a:p>
            <a:r>
              <a:rPr lang="en-US" sz="3600" dirty="0"/>
              <a:t>Inventions and Innovations in IPR (Contd..)</a:t>
            </a:r>
            <a:br>
              <a:rPr lang="en-US" dirty="0">
                <a:latin typeface="Comic Sans MS" pitchFamily="66" charset="0"/>
              </a:rPr>
            </a:br>
            <a:endParaRPr lang="en-US" dirty="0"/>
          </a:p>
        </p:txBody>
      </p:sp>
      <p:sp>
        <p:nvSpPr>
          <p:cNvPr id="3" name="Content Placeholder 2"/>
          <p:cNvSpPr>
            <a:spLocks noGrp="1"/>
          </p:cNvSpPr>
          <p:nvPr>
            <p:ph idx="1"/>
          </p:nvPr>
        </p:nvSpPr>
        <p:spPr>
          <a:xfrm>
            <a:off x="685800" y="1143000"/>
            <a:ext cx="8001000" cy="4983163"/>
          </a:xfrm>
        </p:spPr>
        <p:txBody>
          <a:bodyPr/>
          <a:lstStyle/>
          <a:p>
            <a:pPr>
              <a:buNone/>
            </a:pPr>
            <a:r>
              <a:rPr lang="en-US" sz="2400" dirty="0">
                <a:latin typeface="Comic Sans MS" pitchFamily="66" charset="0"/>
              </a:rPr>
              <a:t>Patentability requirements of an invention</a:t>
            </a:r>
          </a:p>
          <a:p>
            <a:r>
              <a:rPr lang="en-US" sz="2400" dirty="0">
                <a:latin typeface="Comic Sans MS" pitchFamily="66" charset="0"/>
              </a:rPr>
              <a:t>Newness or novelty</a:t>
            </a:r>
          </a:p>
          <a:p>
            <a:r>
              <a:rPr lang="en-US" sz="2400" dirty="0">
                <a:latin typeface="Comic Sans MS" pitchFamily="66" charset="0"/>
              </a:rPr>
              <a:t>Inventive step or non-obviousness requirement</a:t>
            </a:r>
          </a:p>
          <a:p>
            <a:r>
              <a:rPr lang="en-US" sz="2400" dirty="0">
                <a:latin typeface="Comic Sans MS" pitchFamily="66" charset="0"/>
              </a:rPr>
              <a:t>Capable of Industrial application</a:t>
            </a:r>
          </a:p>
          <a:p>
            <a:r>
              <a:rPr lang="en-US" sz="2400" dirty="0">
                <a:latin typeface="Comic Sans MS" pitchFamily="66" charset="0"/>
              </a:rPr>
              <a:t>Enabling</a:t>
            </a: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sz="3600" dirty="0"/>
              <a:t>Examples of Intellectual Property</a:t>
            </a:r>
          </a:p>
        </p:txBody>
      </p:sp>
      <p:sp>
        <p:nvSpPr>
          <p:cNvPr id="3" name="Content Placeholder 2"/>
          <p:cNvSpPr>
            <a:spLocks noGrp="1"/>
          </p:cNvSpPr>
          <p:nvPr>
            <p:ph idx="1"/>
          </p:nvPr>
        </p:nvSpPr>
        <p:spPr>
          <a:xfrm>
            <a:off x="228600" y="990600"/>
            <a:ext cx="8763000" cy="5715000"/>
          </a:xfrm>
        </p:spPr>
        <p:txBody>
          <a:bodyPr/>
          <a:lstStyle/>
          <a:p>
            <a:pPr algn="just">
              <a:buNone/>
            </a:pPr>
            <a:r>
              <a:rPr lang="en-US" dirty="0"/>
              <a:t> </a:t>
            </a:r>
            <a:r>
              <a:rPr lang="en-US" sz="2600" dirty="0">
                <a:solidFill>
                  <a:schemeClr val="accent6">
                    <a:lumMod val="75000"/>
                  </a:schemeClr>
                </a:solidFill>
                <a:latin typeface="Comic Sans MS" pitchFamily="66" charset="0"/>
              </a:rPr>
              <a:t>Patents</a:t>
            </a:r>
            <a:r>
              <a:rPr lang="en-US" sz="2600" dirty="0">
                <a:latin typeface="Comic Sans MS" pitchFamily="66" charset="0"/>
              </a:rPr>
              <a:t> – IP protection for the features, devices and processes that make things work. Patents are probably the most applicable type of IP protection for manufacturers and are often filed by those who invent new technologies, processes and products. </a:t>
            </a:r>
          </a:p>
          <a:p>
            <a:pPr algn="just">
              <a:buNone/>
            </a:pPr>
            <a:r>
              <a:rPr lang="en-US" sz="2600" dirty="0">
                <a:solidFill>
                  <a:schemeClr val="accent6">
                    <a:lumMod val="75000"/>
                  </a:schemeClr>
                </a:solidFill>
                <a:latin typeface="Comic Sans MS" pitchFamily="66" charset="0"/>
              </a:rPr>
              <a:t>Trade Marks </a:t>
            </a:r>
            <a:r>
              <a:rPr lang="en-US" sz="2600" dirty="0">
                <a:latin typeface="Comic Sans MS" pitchFamily="66" charset="0"/>
              </a:rPr>
              <a:t>– distinctive words or logos that uniquely distinguish goods and services</a:t>
            </a:r>
          </a:p>
          <a:p>
            <a:pPr algn="just">
              <a:buNone/>
            </a:pPr>
            <a:r>
              <a:rPr lang="en-US" sz="2600" dirty="0">
                <a:solidFill>
                  <a:schemeClr val="accent6">
                    <a:lumMod val="75000"/>
                  </a:schemeClr>
                </a:solidFill>
                <a:latin typeface="Comic Sans MS" pitchFamily="66" charset="0"/>
              </a:rPr>
              <a:t>Design Rights </a:t>
            </a:r>
            <a:r>
              <a:rPr lang="en-US" sz="2600" dirty="0">
                <a:latin typeface="Comic Sans MS" pitchFamily="66" charset="0"/>
              </a:rPr>
              <a:t>– protection for a 3D shape or form. It can apply to the distinctive look of a product. </a:t>
            </a:r>
          </a:p>
          <a:p>
            <a:pPr algn="just">
              <a:buNone/>
            </a:pPr>
            <a:r>
              <a:rPr lang="en-US" sz="2600" dirty="0">
                <a:solidFill>
                  <a:schemeClr val="accent6">
                    <a:lumMod val="75000"/>
                  </a:schemeClr>
                </a:solidFill>
                <a:latin typeface="Comic Sans MS" pitchFamily="66" charset="0"/>
              </a:rPr>
              <a:t> Copyright </a:t>
            </a:r>
            <a:r>
              <a:rPr lang="en-US" sz="2600" dirty="0">
                <a:latin typeface="Comic Sans MS" pitchFamily="66" charset="0"/>
              </a:rPr>
              <a:t>– protects material that is recorded or written down. For small manufacturers this includes engineering drawings, technical documentation and stored digital data.</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sz="3600" dirty="0"/>
              <a:t>Examples of IPR</a:t>
            </a:r>
          </a:p>
        </p:txBody>
      </p:sp>
      <p:pic>
        <p:nvPicPr>
          <p:cNvPr id="6" name="Content Placeholder 5" descr="trademark-examples-everything-you-must-know-770x367.jpg"/>
          <p:cNvPicPr>
            <a:picLocks noGrp="1" noChangeAspect="1"/>
          </p:cNvPicPr>
          <p:nvPr>
            <p:ph idx="1"/>
          </p:nvPr>
        </p:nvPicPr>
        <p:blipFill>
          <a:blip r:embed="rId2"/>
          <a:stretch>
            <a:fillRect/>
          </a:stretch>
        </p:blipFill>
        <p:spPr>
          <a:xfrm>
            <a:off x="685800" y="1219200"/>
            <a:ext cx="8229600" cy="4953000"/>
          </a:xfrm>
        </p:spPr>
      </p:pic>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01000" cy="792162"/>
          </a:xfrm>
        </p:spPr>
        <p:txBody>
          <a:bodyPr/>
          <a:lstStyle/>
          <a:p>
            <a:r>
              <a:rPr lang="en-US" sz="3600" dirty="0"/>
              <a:t>Examples of IPR (Contd..)</a:t>
            </a:r>
          </a:p>
        </p:txBody>
      </p:sp>
      <p:pic>
        <p:nvPicPr>
          <p:cNvPr id="6" name="Content Placeholder 5" descr="images 1.jpg"/>
          <p:cNvPicPr>
            <a:picLocks noGrp="1" noChangeAspect="1"/>
          </p:cNvPicPr>
          <p:nvPr>
            <p:ph idx="1"/>
          </p:nvPr>
        </p:nvPicPr>
        <p:blipFill>
          <a:blip r:embed="rId2"/>
          <a:stretch>
            <a:fillRect/>
          </a:stretch>
        </p:blipFill>
        <p:spPr>
          <a:xfrm>
            <a:off x="714375" y="4038600"/>
            <a:ext cx="3019425" cy="2209800"/>
          </a:xfrm>
        </p:spPr>
      </p:pic>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47</a:t>
            </a:fld>
            <a:endParaRPr lang="en-US"/>
          </a:p>
        </p:txBody>
      </p:sp>
      <p:pic>
        <p:nvPicPr>
          <p:cNvPr id="7" name="Picture 6" descr="images.jpg"/>
          <p:cNvPicPr>
            <a:picLocks noChangeAspect="1"/>
          </p:cNvPicPr>
          <p:nvPr/>
        </p:nvPicPr>
        <p:blipFill>
          <a:blip r:embed="rId3"/>
          <a:stretch>
            <a:fillRect/>
          </a:stretch>
        </p:blipFill>
        <p:spPr>
          <a:xfrm>
            <a:off x="4572000" y="3352800"/>
            <a:ext cx="4057650" cy="2819400"/>
          </a:xfrm>
          <a:prstGeom prst="rect">
            <a:avLst/>
          </a:prstGeom>
        </p:spPr>
      </p:pic>
      <p:pic>
        <p:nvPicPr>
          <p:cNvPr id="8" name="Picture 7" descr="Trademark images 2.jpg"/>
          <p:cNvPicPr>
            <a:picLocks noChangeAspect="1"/>
          </p:cNvPicPr>
          <p:nvPr/>
        </p:nvPicPr>
        <p:blipFill>
          <a:blip r:embed="rId4"/>
          <a:stretch>
            <a:fillRect/>
          </a:stretch>
        </p:blipFill>
        <p:spPr>
          <a:xfrm>
            <a:off x="609600" y="762000"/>
            <a:ext cx="4267200" cy="2505075"/>
          </a:xfrm>
          <a:prstGeom prst="rect">
            <a:avLst/>
          </a:prstGeom>
        </p:spPr>
      </p:pic>
      <p:pic>
        <p:nvPicPr>
          <p:cNvPr id="9" name="Picture 8" descr="trademark-your-brand-name.jpg"/>
          <p:cNvPicPr>
            <a:picLocks noChangeAspect="1"/>
          </p:cNvPicPr>
          <p:nvPr/>
        </p:nvPicPr>
        <p:blipFill>
          <a:blip r:embed="rId5"/>
          <a:stretch>
            <a:fillRect/>
          </a:stretch>
        </p:blipFill>
        <p:spPr>
          <a:xfrm>
            <a:off x="5486400" y="990600"/>
            <a:ext cx="3286125" cy="19050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01000" cy="715962"/>
          </a:xfrm>
        </p:spPr>
        <p:txBody>
          <a:bodyPr>
            <a:normAutofit fontScale="90000"/>
          </a:bodyPr>
          <a:lstStyle/>
          <a:p>
            <a:r>
              <a:rPr lang="en-US" dirty="0"/>
              <a:t>Examples of IPR (Contd..)</a:t>
            </a:r>
            <a:br>
              <a:rPr lang="en-US" dirty="0"/>
            </a:br>
            <a:endParaRPr lang="en-US" dirty="0"/>
          </a:p>
        </p:txBody>
      </p:sp>
      <p:pic>
        <p:nvPicPr>
          <p:cNvPr id="8" name="Content Placeholder 7" descr="logos-1.png"/>
          <p:cNvPicPr>
            <a:picLocks noGrp="1" noChangeAspect="1"/>
          </p:cNvPicPr>
          <p:nvPr>
            <p:ph idx="1"/>
          </p:nvPr>
        </p:nvPicPr>
        <p:blipFill>
          <a:blip r:embed="rId2"/>
          <a:stretch>
            <a:fillRect/>
          </a:stretch>
        </p:blipFill>
        <p:spPr>
          <a:xfrm>
            <a:off x="1295400" y="914400"/>
            <a:ext cx="7239000" cy="5486400"/>
          </a:xfrm>
        </p:spPr>
      </p:pic>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dirty="0"/>
              <a:t>References</a:t>
            </a:r>
          </a:p>
        </p:txBody>
      </p:sp>
      <p:sp>
        <p:nvSpPr>
          <p:cNvPr id="3" name="Content Placeholder 2"/>
          <p:cNvSpPr>
            <a:spLocks noGrp="1"/>
          </p:cNvSpPr>
          <p:nvPr>
            <p:ph idx="1"/>
          </p:nvPr>
        </p:nvSpPr>
        <p:spPr>
          <a:xfrm>
            <a:off x="685800" y="1066800"/>
            <a:ext cx="8001000" cy="5059363"/>
          </a:xfrm>
        </p:spPr>
        <p:txBody>
          <a:bodyPr/>
          <a:lstStyle/>
          <a:p>
            <a:pPr>
              <a:buNone/>
            </a:pPr>
            <a:r>
              <a:rPr lang="en-US" sz="2400" dirty="0">
                <a:latin typeface="Comic Sans MS" pitchFamily="66" charset="0"/>
              </a:rPr>
              <a:t>1.https://</a:t>
            </a:r>
            <a:r>
              <a:rPr lang="en-US" sz="2400" dirty="0" err="1">
                <a:latin typeface="Comic Sans MS" pitchFamily="66" charset="0"/>
              </a:rPr>
              <a:t>patentattorneyworldwide.com</a:t>
            </a:r>
            <a:r>
              <a:rPr lang="en-US" sz="2400" dirty="0">
                <a:latin typeface="Comic Sans MS" pitchFamily="66" charset="0"/>
              </a:rPr>
              <a:t>/in/what-inventions-are-patentable-in-</a:t>
            </a:r>
            <a:r>
              <a:rPr lang="en-US" sz="2400" dirty="0" err="1">
                <a:latin typeface="Comic Sans MS" pitchFamily="66" charset="0"/>
              </a:rPr>
              <a:t>india</a:t>
            </a:r>
            <a:r>
              <a:rPr lang="en-US" sz="2400" dirty="0">
                <a:latin typeface="Comic Sans MS" pitchFamily="66" charset="0"/>
              </a:rPr>
              <a:t>/</a:t>
            </a:r>
          </a:p>
          <a:p>
            <a:pPr>
              <a:buNone/>
            </a:pPr>
            <a:r>
              <a:rPr lang="en-US" sz="2400" dirty="0">
                <a:latin typeface="Comic Sans MS" pitchFamily="66" charset="0"/>
              </a:rPr>
              <a:t>2. </a:t>
            </a:r>
            <a:r>
              <a:rPr lang="en-US" sz="2400">
                <a:latin typeface="Comic Sans MS" pitchFamily="66" charset="0"/>
              </a:rPr>
              <a:t>https://www.lgt-law.com/blog/2017/05/the-importance-of-protecting-trade-secrets/</a:t>
            </a:r>
            <a:endParaRPr lang="en-US" sz="2400"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fontScale="90000"/>
          </a:bodyPr>
          <a:lstStyle/>
          <a:p>
            <a:r>
              <a:rPr lang="en-US" sz="3600" dirty="0"/>
              <a:t>Tangible and Intangible Properties (Contd..)</a:t>
            </a:r>
          </a:p>
        </p:txBody>
      </p:sp>
      <p:sp>
        <p:nvSpPr>
          <p:cNvPr id="3" name="Content Placeholder 2"/>
          <p:cNvSpPr>
            <a:spLocks noGrp="1"/>
          </p:cNvSpPr>
          <p:nvPr>
            <p:ph idx="1"/>
          </p:nvPr>
        </p:nvSpPr>
        <p:spPr>
          <a:xfrm>
            <a:off x="685800" y="1219200"/>
            <a:ext cx="8001000" cy="4906963"/>
          </a:xfrm>
        </p:spPr>
        <p:txBody>
          <a:bodyPr/>
          <a:lstStyle/>
          <a:p>
            <a:pPr algn="just"/>
            <a:r>
              <a:rPr lang="en-US" dirty="0">
                <a:latin typeface="Comic Sans MS" pitchFamily="66" charset="0"/>
              </a:rPr>
              <a:t>On the other hand there is a kind of valuable property that cannot be felt physically as it does not have a physical form. </a:t>
            </a:r>
          </a:p>
          <a:p>
            <a:pPr algn="just"/>
            <a:r>
              <a:rPr lang="en-US" dirty="0">
                <a:latin typeface="Comic Sans MS" pitchFamily="66" charset="0"/>
              </a:rPr>
              <a:t>Intellectual property is one of the forms of intangible property which commands a material value which can also be higher than the value of a tangible asset or property.</a:t>
            </a: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3" name="Picture 7"/>
          <p:cNvPicPr>
            <a:picLocks noGrp="1" noChangeAspect="1" noChangeArrowheads="1"/>
          </p:cNvPicPr>
          <p:nvPr>
            <p:ph/>
          </p:nvPr>
        </p:nvPicPr>
        <p:blipFill>
          <a:blip r:embed="rId2"/>
          <a:srcRect/>
          <a:stretch>
            <a:fillRect/>
          </a:stretch>
        </p:blipFill>
        <p:spPr>
          <a:xfrm>
            <a:off x="3810000" y="1676400"/>
            <a:ext cx="2133600" cy="2119313"/>
          </a:xfrm>
          <a:noFill/>
          <a:ln/>
        </p:spPr>
      </p:pic>
      <p:sp>
        <p:nvSpPr>
          <p:cNvPr id="5" name="Footer Placeholder 3"/>
          <p:cNvSpPr>
            <a:spLocks noGrp="1"/>
          </p:cNvSpPr>
          <p:nvPr>
            <p:ph type="ftr" sz="quarter" idx="11"/>
          </p:nvPr>
        </p:nvSpPr>
        <p:spPr/>
        <p:txBody>
          <a:bodyPr/>
          <a:lstStyle/>
          <a:p>
            <a:r>
              <a:rPr lang="en-US"/>
              <a:t>IPR Notes 1</a:t>
            </a:r>
          </a:p>
        </p:txBody>
      </p:sp>
      <p:sp>
        <p:nvSpPr>
          <p:cNvPr id="6" name="Slide Number Placeholder 4"/>
          <p:cNvSpPr>
            <a:spLocks noGrp="1"/>
          </p:cNvSpPr>
          <p:nvPr>
            <p:ph type="sldNum" sz="quarter" idx="12"/>
          </p:nvPr>
        </p:nvSpPr>
        <p:spPr/>
        <p:txBody>
          <a:bodyPr/>
          <a:lstStyle/>
          <a:p>
            <a:fld id="{C4DF9434-156E-4454-8340-9CFA5404FA5E}" type="slidenum">
              <a:rPr lang="en-US"/>
              <a:pPr/>
              <a:t>50</a:t>
            </a:fld>
            <a:endParaRPr lang="en-US"/>
          </a:p>
        </p:txBody>
      </p:sp>
      <p:sp>
        <p:nvSpPr>
          <p:cNvPr id="14344" name="Rectangle 8"/>
          <p:cNvSpPr>
            <a:spLocks noChangeArrowheads="1"/>
          </p:cNvSpPr>
          <p:nvPr/>
        </p:nvSpPr>
        <p:spPr bwMode="auto">
          <a:xfrm>
            <a:off x="3429000" y="3962400"/>
            <a:ext cx="3224213" cy="762000"/>
          </a:xfrm>
          <a:prstGeom prst="rect">
            <a:avLst/>
          </a:prstGeom>
          <a:noFill/>
          <a:ln w="9525">
            <a:noFill/>
            <a:miter lim="800000"/>
            <a:headEnd/>
            <a:tailEnd/>
          </a:ln>
          <a:effectLst/>
        </p:spPr>
        <p:txBody>
          <a:bodyPr>
            <a:spAutoFit/>
          </a:bodyPr>
          <a:lstStyle/>
          <a:p>
            <a:pPr eaLnBrk="0" hangingPunct="0"/>
            <a:r>
              <a:rPr lang="en-US" sz="4400" b="1">
                <a:solidFill>
                  <a:schemeClr val="bg2"/>
                </a:solidFill>
              </a:rPr>
              <a:t>ThankYou!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normAutofit fontScale="90000"/>
          </a:bodyPr>
          <a:lstStyle/>
          <a:p>
            <a:r>
              <a:rPr lang="en-US" sz="3600" dirty="0"/>
              <a:t>Introduction to Intellectual Property Rights</a:t>
            </a:r>
          </a:p>
        </p:txBody>
      </p:sp>
      <p:sp>
        <p:nvSpPr>
          <p:cNvPr id="3" name="Content Placeholder 2"/>
          <p:cNvSpPr>
            <a:spLocks noGrp="1"/>
          </p:cNvSpPr>
          <p:nvPr>
            <p:ph idx="1"/>
          </p:nvPr>
        </p:nvSpPr>
        <p:spPr>
          <a:xfrm>
            <a:off x="685800" y="1143000"/>
            <a:ext cx="8001000" cy="4983163"/>
          </a:xfrm>
        </p:spPr>
        <p:txBody>
          <a:bodyPr/>
          <a:lstStyle/>
          <a:p>
            <a:pPr algn="just"/>
            <a:r>
              <a:rPr lang="en-US" sz="2600" dirty="0">
                <a:latin typeface="Comic Sans MS" pitchFamily="66" charset="0"/>
              </a:rPr>
              <a:t>Intellectual property Right (IPR) is a term used for various legal entitlements which attach to certain types of information, ideas, or other intangibles in their expressed form. </a:t>
            </a:r>
          </a:p>
          <a:p>
            <a:pPr algn="just"/>
            <a:r>
              <a:rPr lang="en-US" sz="2600" dirty="0">
                <a:latin typeface="Comic Sans MS" pitchFamily="66" charset="0"/>
              </a:rPr>
              <a:t>The holder of this legal entitlement is generally entitled to exercise various exclusive rights in relation to the subject matter of the Intellectual Property. </a:t>
            </a:r>
          </a:p>
          <a:p>
            <a:pPr algn="just"/>
            <a:r>
              <a:rPr lang="en-US" sz="2600" dirty="0">
                <a:latin typeface="Comic Sans MS" pitchFamily="66" charset="0"/>
              </a:rPr>
              <a:t>The term intellectual property reflects the idea that this subject matter is the product of the mind or the intellect, and that Intellectual Property rights may be protected at law in the same way as any other form of property. </a:t>
            </a:r>
          </a:p>
        </p:txBody>
      </p:sp>
      <p:sp>
        <p:nvSpPr>
          <p:cNvPr id="4" name="Footer Placeholder 3"/>
          <p:cNvSpPr>
            <a:spLocks noGrp="1"/>
          </p:cNvSpPr>
          <p:nvPr>
            <p:ph type="ftr" sz="quarter" idx="11"/>
          </p:nvPr>
        </p:nvSpPr>
        <p:spPr/>
        <p:txBody>
          <a:bodyPr/>
          <a:lstStyle/>
          <a:p>
            <a:r>
              <a:rPr lang="en-US" dirty="0"/>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sz="2600" dirty="0">
                <a:latin typeface="Comic Sans MS" pitchFamily="66" charset="0"/>
              </a:rPr>
              <a:t>Intellectual property laws vary from jurisdiction to jurisdiction, such that the acquisition, registration or enforcement of IP rights must be pursued or obtained separately in each territory of interest.</a:t>
            </a:r>
          </a:p>
          <a:p>
            <a:pPr algn="just"/>
            <a:r>
              <a:rPr lang="en-US" sz="2600" dirty="0">
                <a:latin typeface="Comic Sans MS" pitchFamily="66" charset="0"/>
              </a:rPr>
              <a:t>IPR can be defined as the rights given to people over the creation of their minds.</a:t>
            </a:r>
          </a:p>
          <a:p>
            <a:pPr algn="just"/>
            <a:r>
              <a:rPr lang="en-US" sz="2600" dirty="0">
                <a:latin typeface="Comic Sans MS" pitchFamily="66" charset="0"/>
              </a:rPr>
              <a:t>They usually give the creator an exclusive right over the use of his/her creations for a certain period of time.</a:t>
            </a:r>
          </a:p>
          <a:p>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buNone/>
            </a:pPr>
            <a:r>
              <a:rPr lang="en-US" b="1" dirty="0">
                <a:solidFill>
                  <a:schemeClr val="accent6">
                    <a:lumMod val="75000"/>
                  </a:schemeClr>
                </a:solidFill>
                <a:latin typeface="Comic Sans MS" pitchFamily="66" charset="0"/>
              </a:rPr>
              <a:t>What is Intellectual Property?</a:t>
            </a:r>
          </a:p>
          <a:p>
            <a:pPr algn="just"/>
            <a:r>
              <a:rPr lang="en-US" sz="2600" dirty="0">
                <a:latin typeface="Comic Sans MS" pitchFamily="66" charset="0"/>
              </a:rPr>
              <a:t>Intellectual property is an intangible creation of the human mind, usually expressed or translated into a tangible form that is assigned certain rights of property. </a:t>
            </a:r>
          </a:p>
          <a:p>
            <a:pPr algn="just"/>
            <a:r>
              <a:rPr lang="en-US" sz="2600" dirty="0">
                <a:latin typeface="Comic Sans MS" pitchFamily="66" charset="0"/>
              </a:rPr>
              <a:t>Examples of intellectual property include an </a:t>
            </a:r>
            <a:r>
              <a:rPr lang="en-US" sz="2600" dirty="0">
                <a:solidFill>
                  <a:schemeClr val="accent6">
                    <a:lumMod val="75000"/>
                  </a:schemeClr>
                </a:solidFill>
                <a:latin typeface="Comic Sans MS" pitchFamily="66" charset="0"/>
              </a:rPr>
              <a:t>author's copyright on a book or article, a distinctive logo design representing a soft drink company and its products, unique design elements of a web site, or a patent on the process to manufacture chewing gum.</a:t>
            </a:r>
          </a:p>
          <a:p>
            <a:pPr>
              <a:buNone/>
            </a:pPr>
            <a:endParaRPr lang="en-US" dirty="0"/>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sz="2800" b="1" dirty="0">
                <a:solidFill>
                  <a:schemeClr val="accent6">
                    <a:lumMod val="75000"/>
                  </a:schemeClr>
                </a:solidFill>
                <a:latin typeface="Comic Sans MS" pitchFamily="66" charset="0"/>
              </a:rPr>
              <a:t>What are Intellectual Property Rights?</a:t>
            </a:r>
          </a:p>
          <a:p>
            <a:pPr algn="just"/>
            <a:r>
              <a:rPr lang="en-US" sz="2800" dirty="0">
                <a:latin typeface="Comic Sans MS" pitchFamily="66" charset="0"/>
              </a:rPr>
              <a:t>Intellectual property rights (IPR) can be defined as the rights given to people over the creation of their minds. </a:t>
            </a:r>
          </a:p>
          <a:p>
            <a:pPr algn="just"/>
            <a:r>
              <a:rPr lang="en-US" sz="2800" dirty="0">
                <a:latin typeface="Comic Sans MS" pitchFamily="66" charset="0"/>
              </a:rPr>
              <a:t>They usually give the creator an exclusive right over the use of his/her creations for a certain period of time.</a:t>
            </a:r>
          </a:p>
          <a:p>
            <a:pPr algn="just"/>
            <a:r>
              <a:rPr lang="en-US" sz="2800" dirty="0">
                <a:latin typeface="Comic Sans MS" pitchFamily="66" charset="0"/>
              </a:rPr>
              <a:t>Intellectual property (IP) refers to creations of the mind: inventions, literary and artistic works, and symbols, names, images, and designs used in commerce.</a:t>
            </a:r>
          </a:p>
        </p:txBody>
      </p:sp>
      <p:sp>
        <p:nvSpPr>
          <p:cNvPr id="4" name="Footer Placeholder 3"/>
          <p:cNvSpPr>
            <a:spLocks noGrp="1"/>
          </p:cNvSpPr>
          <p:nvPr>
            <p:ph type="ftr" sz="quarter" idx="11"/>
          </p:nvPr>
        </p:nvSpPr>
        <p:spPr/>
        <p:txBody>
          <a:bodyPr/>
          <a:lstStyle/>
          <a:p>
            <a:r>
              <a:rPr lang="en-US"/>
              <a:t>IPR Notes 1</a:t>
            </a:r>
          </a:p>
        </p:txBody>
      </p:sp>
      <p:sp>
        <p:nvSpPr>
          <p:cNvPr id="5" name="Slide Number Placeholder 4"/>
          <p:cNvSpPr>
            <a:spLocks noGrp="1"/>
          </p:cNvSpPr>
          <p:nvPr>
            <p:ph type="sldNum" sz="quarter" idx="12"/>
          </p:nvPr>
        </p:nvSpPr>
        <p:spPr/>
        <p:txBody>
          <a:bodyPr/>
          <a:lstStyle/>
          <a:p>
            <a:fld id="{19AC36AE-2522-4DEE-8606-1593D0BD1F3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908</TotalTime>
  <Words>3710</Words>
  <Application>Microsoft Office PowerPoint</Application>
  <PresentationFormat>On-screen Show (4:3)</PresentationFormat>
  <Paragraphs>358</Paragraphs>
  <Slides>50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Comic Sans MS</vt:lpstr>
      <vt:lpstr>Monotype Corsiva</vt:lpstr>
      <vt:lpstr>Verdana</vt:lpstr>
      <vt:lpstr>Office Theme</vt:lpstr>
      <vt:lpstr>PowerPoint Presentation</vt:lpstr>
      <vt:lpstr>What is a property? </vt:lpstr>
      <vt:lpstr>PowerPoint Presentation</vt:lpstr>
      <vt:lpstr>Tangible and Intangible Properties</vt:lpstr>
      <vt:lpstr>Tangible and Intangible Properties (Contd..)</vt:lpstr>
      <vt:lpstr>Introduction to Intellectual Property Rights</vt:lpstr>
      <vt:lpstr>PowerPoint Presentation</vt:lpstr>
      <vt:lpstr>PowerPoint Presentation</vt:lpstr>
      <vt:lpstr>PowerPoint Presentation</vt:lpstr>
      <vt:lpstr>PowerPoint Presentation</vt:lpstr>
      <vt:lpstr>Types of IPR</vt:lpstr>
      <vt:lpstr>Patentable Criteria</vt:lpstr>
      <vt:lpstr>Patent Specification</vt:lpstr>
      <vt:lpstr>INDUSTRIAL DESIGN</vt:lpstr>
      <vt:lpstr>Who may apply for Industrial Design?</vt:lpstr>
      <vt:lpstr>Plant variety </vt:lpstr>
      <vt:lpstr>Plant Breeder</vt:lpstr>
      <vt:lpstr>Trade Secrets</vt:lpstr>
      <vt:lpstr>PowerPoint Presentation</vt:lpstr>
      <vt:lpstr>PowerPoint Presentation</vt:lpstr>
      <vt:lpstr>PowerPoint Presentation</vt:lpstr>
      <vt:lpstr>PowerPoint Presentation</vt:lpstr>
      <vt:lpstr>IPR in India</vt:lpstr>
      <vt:lpstr>PATENT OFFICES IN INDIA</vt:lpstr>
      <vt:lpstr>Address and Territorial Jurisdiction of Patent Offices in INDIA</vt:lpstr>
      <vt:lpstr>IPR Laws in India</vt:lpstr>
      <vt:lpstr>Nature of intellectual Property </vt:lpstr>
      <vt:lpstr>Nature of Intellectual Property (Contd..)</vt:lpstr>
      <vt:lpstr>Nature of Intellectual Property (Contd..)</vt:lpstr>
      <vt:lpstr>Nature of Intellectual Property (Contd..)</vt:lpstr>
      <vt:lpstr>Nature of Intellectual Property (Contd..)</vt:lpstr>
      <vt:lpstr>Nature of Intellectual Property (Contd..)</vt:lpstr>
      <vt:lpstr>Nature of Intellectual Property (Contd..)</vt:lpstr>
      <vt:lpstr>The way from WTO to WIPO</vt:lpstr>
      <vt:lpstr>The way from WTO to WIPO (Contd..)</vt:lpstr>
      <vt:lpstr>Mission of WIPO</vt:lpstr>
      <vt:lpstr>Functions of WIPO</vt:lpstr>
      <vt:lpstr>Functions of WIPO (Contd..)</vt:lpstr>
      <vt:lpstr>TRIPS</vt:lpstr>
      <vt:lpstr>TRIPS (Contd..)</vt:lpstr>
      <vt:lpstr>PCT (Patent Cooperation Treaty )</vt:lpstr>
      <vt:lpstr>Inventions and Innovations in IPR</vt:lpstr>
      <vt:lpstr>Inventions and Innovations in IPR (Contd..) </vt:lpstr>
      <vt:lpstr>Inventions and Innovations in IPR (Contd..) </vt:lpstr>
      <vt:lpstr>Examples of Intellectual Property</vt:lpstr>
      <vt:lpstr>Examples of IPR</vt:lpstr>
      <vt:lpstr>Examples of IPR (Contd..)</vt:lpstr>
      <vt:lpstr>Examples of IPR (Contd..)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Raj Kamal</cp:lastModifiedBy>
  <cp:revision>48</cp:revision>
  <dcterms:created xsi:type="dcterms:W3CDTF">2022-03-29T08:46:46Z</dcterms:created>
  <dcterms:modified xsi:type="dcterms:W3CDTF">2022-10-06T01:27:25Z</dcterms:modified>
</cp:coreProperties>
</file>