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86"/>
  </p:notesMasterIdLst>
  <p:sldIdLst>
    <p:sldId id="257" r:id="rId2"/>
    <p:sldId id="258" r:id="rId3"/>
    <p:sldId id="259" r:id="rId4"/>
    <p:sldId id="260" r:id="rId5"/>
    <p:sldId id="261"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8" r:id="rId21"/>
    <p:sldId id="277"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264" r:id="rId84"/>
    <p:sldId id="341"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16" autoAdjust="0"/>
    <p:restoredTop sz="94660"/>
  </p:normalViewPr>
  <p:slideViewPr>
    <p:cSldViewPr>
      <p:cViewPr varScale="1">
        <p:scale>
          <a:sx n="59" d="100"/>
          <a:sy n="59" d="100"/>
        </p:scale>
        <p:origin x="1614"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65C169-0D28-4DFE-910A-2265F46309DB}" type="datetimeFigureOut">
              <a:rPr lang="en-US" smtClean="0"/>
              <a:pPr/>
              <a:t>10/6/2022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8E5024-6198-4D95-9826-32A1B1B30BC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A8E5024-6198-4D95-9826-32A1B1B30BC1}"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1D2BE-A940-CCAA-D7C8-A8C2A0D564A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63A5BEA2-4B0C-FE77-1EF5-67E3A840A82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BB7F0E8-1639-52F4-599E-40609C97B780}"/>
              </a:ext>
            </a:extLst>
          </p:cNvPr>
          <p:cNvSpPr>
            <a:spLocks noGrp="1"/>
          </p:cNvSpPr>
          <p:nvPr>
            <p:ph type="dt" sz="half" idx="10"/>
          </p:nvPr>
        </p:nvSpPr>
        <p:spPr/>
        <p:txBody>
          <a:bodyPr/>
          <a:lstStyle/>
          <a:p>
            <a:r>
              <a:rPr lang="en-US"/>
              <a:t>4/4/2022</a:t>
            </a:r>
          </a:p>
        </p:txBody>
      </p:sp>
      <p:sp>
        <p:nvSpPr>
          <p:cNvPr id="5" name="Footer Placeholder 4">
            <a:extLst>
              <a:ext uri="{FF2B5EF4-FFF2-40B4-BE49-F238E27FC236}">
                <a16:creationId xmlns:a16="http://schemas.microsoft.com/office/drawing/2014/main" id="{5B0F21AA-3171-09BA-AD37-1ED73791FDFD}"/>
              </a:ext>
            </a:extLst>
          </p:cNvPr>
          <p:cNvSpPr>
            <a:spLocks noGrp="1"/>
          </p:cNvSpPr>
          <p:nvPr>
            <p:ph type="ftr" sz="quarter" idx="11"/>
          </p:nvPr>
        </p:nvSpPr>
        <p:spPr/>
        <p:txBody>
          <a:bodyPr/>
          <a:lstStyle/>
          <a:p>
            <a:r>
              <a:rPr lang="en-US"/>
              <a:t>IPR Notes 2</a:t>
            </a:r>
          </a:p>
        </p:txBody>
      </p:sp>
      <p:sp>
        <p:nvSpPr>
          <p:cNvPr id="6" name="Slide Number Placeholder 5">
            <a:extLst>
              <a:ext uri="{FF2B5EF4-FFF2-40B4-BE49-F238E27FC236}">
                <a16:creationId xmlns:a16="http://schemas.microsoft.com/office/drawing/2014/main" id="{8B60C3F2-73CF-0D1E-20A9-E8648D0C3F7D}"/>
              </a:ext>
            </a:extLst>
          </p:cNvPr>
          <p:cNvSpPr>
            <a:spLocks noGrp="1"/>
          </p:cNvSpPr>
          <p:nvPr>
            <p:ph type="sldNum" sz="quarter" idx="12"/>
          </p:nvPr>
        </p:nvSpPr>
        <p:spPr/>
        <p:txBody>
          <a:bodyPr/>
          <a:lstStyle/>
          <a:p>
            <a:fld id="{2C65E690-7B10-4227-97EC-7FF9776B35A8}" type="slidenum">
              <a:rPr lang="en-US" smtClean="0"/>
              <a:pPr/>
              <a:t>‹#›</a:t>
            </a:fld>
            <a:endParaRPr lang="en-US"/>
          </a:p>
        </p:txBody>
      </p:sp>
    </p:spTree>
    <p:extLst>
      <p:ext uri="{BB962C8B-B14F-4D97-AF65-F5344CB8AC3E}">
        <p14:creationId xmlns:p14="http://schemas.microsoft.com/office/powerpoint/2010/main" val="2640708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6C3B5-E07F-A697-568B-0470A1C4CC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D00B01-CB9F-A18B-F0CB-4F171B7F79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7B66D9-9D7C-6B77-57BC-FAF12AAFBB9E}"/>
              </a:ext>
            </a:extLst>
          </p:cNvPr>
          <p:cNvSpPr>
            <a:spLocks noGrp="1"/>
          </p:cNvSpPr>
          <p:nvPr>
            <p:ph type="dt" sz="half" idx="10"/>
          </p:nvPr>
        </p:nvSpPr>
        <p:spPr/>
        <p:txBody>
          <a:bodyPr/>
          <a:lstStyle/>
          <a:p>
            <a:r>
              <a:rPr lang="en-US"/>
              <a:t>4/4/2022</a:t>
            </a:r>
          </a:p>
        </p:txBody>
      </p:sp>
      <p:sp>
        <p:nvSpPr>
          <p:cNvPr id="5" name="Footer Placeholder 4">
            <a:extLst>
              <a:ext uri="{FF2B5EF4-FFF2-40B4-BE49-F238E27FC236}">
                <a16:creationId xmlns:a16="http://schemas.microsoft.com/office/drawing/2014/main" id="{8E3C40E3-B4F2-BA26-26B9-95977289CF90}"/>
              </a:ext>
            </a:extLst>
          </p:cNvPr>
          <p:cNvSpPr>
            <a:spLocks noGrp="1"/>
          </p:cNvSpPr>
          <p:nvPr>
            <p:ph type="ftr" sz="quarter" idx="11"/>
          </p:nvPr>
        </p:nvSpPr>
        <p:spPr/>
        <p:txBody>
          <a:bodyPr/>
          <a:lstStyle/>
          <a:p>
            <a:r>
              <a:rPr lang="en-US"/>
              <a:t>IPR Notes 2</a:t>
            </a:r>
          </a:p>
        </p:txBody>
      </p:sp>
      <p:sp>
        <p:nvSpPr>
          <p:cNvPr id="6" name="Slide Number Placeholder 5">
            <a:extLst>
              <a:ext uri="{FF2B5EF4-FFF2-40B4-BE49-F238E27FC236}">
                <a16:creationId xmlns:a16="http://schemas.microsoft.com/office/drawing/2014/main" id="{6B8361C4-CDA7-CBBD-77E5-4402AAE1890D}"/>
              </a:ext>
            </a:extLst>
          </p:cNvPr>
          <p:cNvSpPr>
            <a:spLocks noGrp="1"/>
          </p:cNvSpPr>
          <p:nvPr>
            <p:ph type="sldNum" sz="quarter" idx="12"/>
          </p:nvPr>
        </p:nvSpPr>
        <p:spPr/>
        <p:txBody>
          <a:bodyPr/>
          <a:lstStyle/>
          <a:p>
            <a:fld id="{3C6A71D8-1502-4762-A0FE-76B22E5B6EFF}" type="slidenum">
              <a:rPr lang="en-US" smtClean="0"/>
              <a:pPr/>
              <a:t>‹#›</a:t>
            </a:fld>
            <a:endParaRPr lang="en-US"/>
          </a:p>
        </p:txBody>
      </p:sp>
    </p:spTree>
    <p:extLst>
      <p:ext uri="{BB962C8B-B14F-4D97-AF65-F5344CB8AC3E}">
        <p14:creationId xmlns:p14="http://schemas.microsoft.com/office/powerpoint/2010/main" val="2528206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DF210E-4489-20BA-40DE-07130EDB4280}"/>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EE8299-2344-86D8-4963-FD786246D2B9}"/>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F1A8F8-B458-F99E-0C04-FFB0675FC5F2}"/>
              </a:ext>
            </a:extLst>
          </p:cNvPr>
          <p:cNvSpPr>
            <a:spLocks noGrp="1"/>
          </p:cNvSpPr>
          <p:nvPr>
            <p:ph type="dt" sz="half" idx="10"/>
          </p:nvPr>
        </p:nvSpPr>
        <p:spPr/>
        <p:txBody>
          <a:bodyPr/>
          <a:lstStyle/>
          <a:p>
            <a:r>
              <a:rPr lang="en-US"/>
              <a:t>4/4/2022</a:t>
            </a:r>
          </a:p>
        </p:txBody>
      </p:sp>
      <p:sp>
        <p:nvSpPr>
          <p:cNvPr id="5" name="Footer Placeholder 4">
            <a:extLst>
              <a:ext uri="{FF2B5EF4-FFF2-40B4-BE49-F238E27FC236}">
                <a16:creationId xmlns:a16="http://schemas.microsoft.com/office/drawing/2014/main" id="{3ADE4C22-D5FB-4CBB-EC0B-B81484A14713}"/>
              </a:ext>
            </a:extLst>
          </p:cNvPr>
          <p:cNvSpPr>
            <a:spLocks noGrp="1"/>
          </p:cNvSpPr>
          <p:nvPr>
            <p:ph type="ftr" sz="quarter" idx="11"/>
          </p:nvPr>
        </p:nvSpPr>
        <p:spPr/>
        <p:txBody>
          <a:bodyPr/>
          <a:lstStyle/>
          <a:p>
            <a:r>
              <a:rPr lang="en-US"/>
              <a:t>IPR Notes 2</a:t>
            </a:r>
          </a:p>
        </p:txBody>
      </p:sp>
      <p:sp>
        <p:nvSpPr>
          <p:cNvPr id="6" name="Slide Number Placeholder 5">
            <a:extLst>
              <a:ext uri="{FF2B5EF4-FFF2-40B4-BE49-F238E27FC236}">
                <a16:creationId xmlns:a16="http://schemas.microsoft.com/office/drawing/2014/main" id="{FB323574-4D23-5BA9-48FC-01C61E51683B}"/>
              </a:ext>
            </a:extLst>
          </p:cNvPr>
          <p:cNvSpPr>
            <a:spLocks noGrp="1"/>
          </p:cNvSpPr>
          <p:nvPr>
            <p:ph type="sldNum" sz="quarter" idx="12"/>
          </p:nvPr>
        </p:nvSpPr>
        <p:spPr/>
        <p:txBody>
          <a:bodyPr/>
          <a:lstStyle/>
          <a:p>
            <a:fld id="{D55AA1F1-52A0-46AC-8CBD-FF343C608E10}" type="slidenum">
              <a:rPr lang="en-US" smtClean="0"/>
              <a:pPr/>
              <a:t>‹#›</a:t>
            </a:fld>
            <a:endParaRPr lang="en-US"/>
          </a:p>
        </p:txBody>
      </p:sp>
    </p:spTree>
    <p:extLst>
      <p:ext uri="{BB962C8B-B14F-4D97-AF65-F5344CB8AC3E}">
        <p14:creationId xmlns:p14="http://schemas.microsoft.com/office/powerpoint/2010/main" val="1130993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274638"/>
            <a:ext cx="80010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304800" y="6381750"/>
            <a:ext cx="2133600" cy="476250"/>
          </a:xfrm>
        </p:spPr>
        <p:txBody>
          <a:bodyPr/>
          <a:lstStyle>
            <a:lvl1pPr>
              <a:defRPr/>
            </a:lvl1pPr>
          </a:lstStyle>
          <a:p>
            <a:r>
              <a:rPr lang="en-US"/>
              <a:t>4/4/2022</a:t>
            </a:r>
          </a:p>
        </p:txBody>
      </p:sp>
      <p:sp>
        <p:nvSpPr>
          <p:cNvPr id="4" name="Footer Placeholder 3"/>
          <p:cNvSpPr>
            <a:spLocks noGrp="1"/>
          </p:cNvSpPr>
          <p:nvPr>
            <p:ph type="ftr" sz="quarter" idx="11"/>
          </p:nvPr>
        </p:nvSpPr>
        <p:spPr>
          <a:xfrm>
            <a:off x="2514600" y="6381750"/>
            <a:ext cx="5334000" cy="476250"/>
          </a:xfrm>
        </p:spPr>
        <p:txBody>
          <a:bodyPr/>
          <a:lstStyle>
            <a:lvl1pPr>
              <a:defRPr/>
            </a:lvl1pPr>
          </a:lstStyle>
          <a:p>
            <a:r>
              <a:rPr lang="en-US"/>
              <a:t>IPR Notes 2</a:t>
            </a:r>
          </a:p>
        </p:txBody>
      </p:sp>
      <p:sp>
        <p:nvSpPr>
          <p:cNvPr id="5" name="Slide Number Placeholder 4"/>
          <p:cNvSpPr>
            <a:spLocks noGrp="1"/>
          </p:cNvSpPr>
          <p:nvPr>
            <p:ph type="sldNum" sz="quarter" idx="12"/>
          </p:nvPr>
        </p:nvSpPr>
        <p:spPr>
          <a:xfrm>
            <a:off x="7924800" y="6381750"/>
            <a:ext cx="1219200" cy="476250"/>
          </a:xfrm>
        </p:spPr>
        <p:txBody>
          <a:bodyPr/>
          <a:lstStyle>
            <a:lvl1pPr>
              <a:defRPr/>
            </a:lvl1pPr>
          </a:lstStyle>
          <a:p>
            <a:fld id="{00601A65-F00A-4102-AEFD-AFFCC94A109B}" type="slidenum">
              <a:rPr lang="en-US"/>
              <a:pPr/>
              <a:t>‹#›</a:t>
            </a:fld>
            <a:endParaRPr lang="en-US"/>
          </a:p>
        </p:txBody>
      </p:sp>
    </p:spTree>
    <p:extLst>
      <p:ext uri="{BB962C8B-B14F-4D97-AF65-F5344CB8AC3E}">
        <p14:creationId xmlns:p14="http://schemas.microsoft.com/office/powerpoint/2010/main" val="248109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22E08-ED1B-EAED-27D5-515443981F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226A0D-E76E-6BAF-3563-596C0228AF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F8AC65-DD98-497A-E9B8-E3BED19A23DB}"/>
              </a:ext>
            </a:extLst>
          </p:cNvPr>
          <p:cNvSpPr>
            <a:spLocks noGrp="1"/>
          </p:cNvSpPr>
          <p:nvPr>
            <p:ph type="dt" sz="half" idx="10"/>
          </p:nvPr>
        </p:nvSpPr>
        <p:spPr/>
        <p:txBody>
          <a:bodyPr/>
          <a:lstStyle/>
          <a:p>
            <a:r>
              <a:rPr lang="en-US"/>
              <a:t>4/4/2022</a:t>
            </a:r>
          </a:p>
        </p:txBody>
      </p:sp>
      <p:sp>
        <p:nvSpPr>
          <p:cNvPr id="5" name="Footer Placeholder 4">
            <a:extLst>
              <a:ext uri="{FF2B5EF4-FFF2-40B4-BE49-F238E27FC236}">
                <a16:creationId xmlns:a16="http://schemas.microsoft.com/office/drawing/2014/main" id="{0D51140F-B8AA-6B2C-7BF7-41D8A946FAB3}"/>
              </a:ext>
            </a:extLst>
          </p:cNvPr>
          <p:cNvSpPr>
            <a:spLocks noGrp="1"/>
          </p:cNvSpPr>
          <p:nvPr>
            <p:ph type="ftr" sz="quarter" idx="11"/>
          </p:nvPr>
        </p:nvSpPr>
        <p:spPr/>
        <p:txBody>
          <a:bodyPr/>
          <a:lstStyle/>
          <a:p>
            <a:r>
              <a:rPr lang="en-US"/>
              <a:t>IPR Notes 2</a:t>
            </a:r>
          </a:p>
        </p:txBody>
      </p:sp>
      <p:sp>
        <p:nvSpPr>
          <p:cNvPr id="6" name="Slide Number Placeholder 5">
            <a:extLst>
              <a:ext uri="{FF2B5EF4-FFF2-40B4-BE49-F238E27FC236}">
                <a16:creationId xmlns:a16="http://schemas.microsoft.com/office/drawing/2014/main" id="{3BDB7372-FCEC-71E6-DF47-0AF9C82F299D}"/>
              </a:ext>
            </a:extLst>
          </p:cNvPr>
          <p:cNvSpPr>
            <a:spLocks noGrp="1"/>
          </p:cNvSpPr>
          <p:nvPr>
            <p:ph type="sldNum" sz="quarter" idx="12"/>
          </p:nvPr>
        </p:nvSpPr>
        <p:spPr/>
        <p:txBody>
          <a:bodyPr/>
          <a:lstStyle/>
          <a:p>
            <a:fld id="{19AC36AE-2522-4DEE-8606-1593D0BD1F3C}" type="slidenum">
              <a:rPr lang="en-US" smtClean="0"/>
              <a:pPr/>
              <a:t>‹#›</a:t>
            </a:fld>
            <a:endParaRPr lang="en-US"/>
          </a:p>
        </p:txBody>
      </p:sp>
    </p:spTree>
    <p:extLst>
      <p:ext uri="{BB962C8B-B14F-4D97-AF65-F5344CB8AC3E}">
        <p14:creationId xmlns:p14="http://schemas.microsoft.com/office/powerpoint/2010/main" val="1640220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4C8C2-6121-8495-92B6-C3428AECBDAD}"/>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F7B6B7-9596-B2F2-12D1-66A478AAF29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97621D-D1DB-A3AA-E005-38EF7A0AD702}"/>
              </a:ext>
            </a:extLst>
          </p:cNvPr>
          <p:cNvSpPr>
            <a:spLocks noGrp="1"/>
          </p:cNvSpPr>
          <p:nvPr>
            <p:ph type="dt" sz="half" idx="10"/>
          </p:nvPr>
        </p:nvSpPr>
        <p:spPr/>
        <p:txBody>
          <a:bodyPr/>
          <a:lstStyle/>
          <a:p>
            <a:r>
              <a:rPr lang="en-US"/>
              <a:t>4/4/2022</a:t>
            </a:r>
          </a:p>
        </p:txBody>
      </p:sp>
      <p:sp>
        <p:nvSpPr>
          <p:cNvPr id="5" name="Footer Placeholder 4">
            <a:extLst>
              <a:ext uri="{FF2B5EF4-FFF2-40B4-BE49-F238E27FC236}">
                <a16:creationId xmlns:a16="http://schemas.microsoft.com/office/drawing/2014/main" id="{E784F727-4847-BF81-63C1-D2EA31308A11}"/>
              </a:ext>
            </a:extLst>
          </p:cNvPr>
          <p:cNvSpPr>
            <a:spLocks noGrp="1"/>
          </p:cNvSpPr>
          <p:nvPr>
            <p:ph type="ftr" sz="quarter" idx="11"/>
          </p:nvPr>
        </p:nvSpPr>
        <p:spPr/>
        <p:txBody>
          <a:bodyPr/>
          <a:lstStyle/>
          <a:p>
            <a:r>
              <a:rPr lang="en-US"/>
              <a:t>IPR Notes 2</a:t>
            </a:r>
          </a:p>
        </p:txBody>
      </p:sp>
      <p:sp>
        <p:nvSpPr>
          <p:cNvPr id="6" name="Slide Number Placeholder 5">
            <a:extLst>
              <a:ext uri="{FF2B5EF4-FFF2-40B4-BE49-F238E27FC236}">
                <a16:creationId xmlns:a16="http://schemas.microsoft.com/office/drawing/2014/main" id="{380CF04A-1E5F-019D-9BAB-DD17D85D0DB1}"/>
              </a:ext>
            </a:extLst>
          </p:cNvPr>
          <p:cNvSpPr>
            <a:spLocks noGrp="1"/>
          </p:cNvSpPr>
          <p:nvPr>
            <p:ph type="sldNum" sz="quarter" idx="12"/>
          </p:nvPr>
        </p:nvSpPr>
        <p:spPr/>
        <p:txBody>
          <a:bodyPr/>
          <a:lstStyle/>
          <a:p>
            <a:fld id="{6B1AD1D3-81A9-4BD8-9A64-09D2B1AD3698}" type="slidenum">
              <a:rPr lang="en-US" smtClean="0"/>
              <a:pPr/>
              <a:t>‹#›</a:t>
            </a:fld>
            <a:endParaRPr lang="en-US"/>
          </a:p>
        </p:txBody>
      </p:sp>
    </p:spTree>
    <p:extLst>
      <p:ext uri="{BB962C8B-B14F-4D97-AF65-F5344CB8AC3E}">
        <p14:creationId xmlns:p14="http://schemas.microsoft.com/office/powerpoint/2010/main" val="3432111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866AD-0A96-D3B6-8AEC-0A2BA727CF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3B7754-8CA0-04A9-7444-25B7701B7538}"/>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314141E-36E4-7CE0-7567-3A10A65ACC9B}"/>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0A02121-188E-62FD-194D-752CD57D2824}"/>
              </a:ext>
            </a:extLst>
          </p:cNvPr>
          <p:cNvSpPr>
            <a:spLocks noGrp="1"/>
          </p:cNvSpPr>
          <p:nvPr>
            <p:ph type="dt" sz="half" idx="10"/>
          </p:nvPr>
        </p:nvSpPr>
        <p:spPr/>
        <p:txBody>
          <a:bodyPr/>
          <a:lstStyle/>
          <a:p>
            <a:r>
              <a:rPr lang="en-US"/>
              <a:t>4/4/2022</a:t>
            </a:r>
          </a:p>
        </p:txBody>
      </p:sp>
      <p:sp>
        <p:nvSpPr>
          <p:cNvPr id="6" name="Footer Placeholder 5">
            <a:extLst>
              <a:ext uri="{FF2B5EF4-FFF2-40B4-BE49-F238E27FC236}">
                <a16:creationId xmlns:a16="http://schemas.microsoft.com/office/drawing/2014/main" id="{4ECEDA6E-E822-1D28-F9BF-9D6F208285E3}"/>
              </a:ext>
            </a:extLst>
          </p:cNvPr>
          <p:cNvSpPr>
            <a:spLocks noGrp="1"/>
          </p:cNvSpPr>
          <p:nvPr>
            <p:ph type="ftr" sz="quarter" idx="11"/>
          </p:nvPr>
        </p:nvSpPr>
        <p:spPr/>
        <p:txBody>
          <a:bodyPr/>
          <a:lstStyle/>
          <a:p>
            <a:r>
              <a:rPr lang="en-US"/>
              <a:t>IPR Notes 2</a:t>
            </a:r>
          </a:p>
        </p:txBody>
      </p:sp>
      <p:sp>
        <p:nvSpPr>
          <p:cNvPr id="7" name="Slide Number Placeholder 6">
            <a:extLst>
              <a:ext uri="{FF2B5EF4-FFF2-40B4-BE49-F238E27FC236}">
                <a16:creationId xmlns:a16="http://schemas.microsoft.com/office/drawing/2014/main" id="{6606BD32-BB97-48F9-65B8-2F675A9CF699}"/>
              </a:ext>
            </a:extLst>
          </p:cNvPr>
          <p:cNvSpPr>
            <a:spLocks noGrp="1"/>
          </p:cNvSpPr>
          <p:nvPr>
            <p:ph type="sldNum" sz="quarter" idx="12"/>
          </p:nvPr>
        </p:nvSpPr>
        <p:spPr/>
        <p:txBody>
          <a:bodyPr/>
          <a:lstStyle/>
          <a:p>
            <a:fld id="{9CC07200-AC24-473C-801C-22AD6A8B147A}" type="slidenum">
              <a:rPr lang="en-US" smtClean="0"/>
              <a:pPr/>
              <a:t>‹#›</a:t>
            </a:fld>
            <a:endParaRPr lang="en-US"/>
          </a:p>
        </p:txBody>
      </p:sp>
    </p:spTree>
    <p:extLst>
      <p:ext uri="{BB962C8B-B14F-4D97-AF65-F5344CB8AC3E}">
        <p14:creationId xmlns:p14="http://schemas.microsoft.com/office/powerpoint/2010/main" val="188578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770CC-2ECA-3342-68BB-E48A3184B51A}"/>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0F898A-D71C-0AD1-1E89-F339767E30B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CEC9AB5-D16F-8BF5-12B5-A60B7A50565C}"/>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CB790CB-4873-9868-1A73-3C3CA3C4AD42}"/>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66B6A8F-94C4-EDCC-F296-F248E3A483F1}"/>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8046FE9-F742-9AE5-0546-8D0CE16597C4}"/>
              </a:ext>
            </a:extLst>
          </p:cNvPr>
          <p:cNvSpPr>
            <a:spLocks noGrp="1"/>
          </p:cNvSpPr>
          <p:nvPr>
            <p:ph type="dt" sz="half" idx="10"/>
          </p:nvPr>
        </p:nvSpPr>
        <p:spPr/>
        <p:txBody>
          <a:bodyPr/>
          <a:lstStyle/>
          <a:p>
            <a:r>
              <a:rPr lang="en-US"/>
              <a:t>4/4/2022</a:t>
            </a:r>
          </a:p>
        </p:txBody>
      </p:sp>
      <p:sp>
        <p:nvSpPr>
          <p:cNvPr id="8" name="Footer Placeholder 7">
            <a:extLst>
              <a:ext uri="{FF2B5EF4-FFF2-40B4-BE49-F238E27FC236}">
                <a16:creationId xmlns:a16="http://schemas.microsoft.com/office/drawing/2014/main" id="{A32D065B-A018-42E1-7CC5-115D70FAD2E7}"/>
              </a:ext>
            </a:extLst>
          </p:cNvPr>
          <p:cNvSpPr>
            <a:spLocks noGrp="1"/>
          </p:cNvSpPr>
          <p:nvPr>
            <p:ph type="ftr" sz="quarter" idx="11"/>
          </p:nvPr>
        </p:nvSpPr>
        <p:spPr/>
        <p:txBody>
          <a:bodyPr/>
          <a:lstStyle/>
          <a:p>
            <a:r>
              <a:rPr lang="en-US"/>
              <a:t>IPR Notes 2</a:t>
            </a:r>
          </a:p>
        </p:txBody>
      </p:sp>
      <p:sp>
        <p:nvSpPr>
          <p:cNvPr id="9" name="Slide Number Placeholder 8">
            <a:extLst>
              <a:ext uri="{FF2B5EF4-FFF2-40B4-BE49-F238E27FC236}">
                <a16:creationId xmlns:a16="http://schemas.microsoft.com/office/drawing/2014/main" id="{61CAEA37-6B11-29DE-3469-C2C4428D4F36}"/>
              </a:ext>
            </a:extLst>
          </p:cNvPr>
          <p:cNvSpPr>
            <a:spLocks noGrp="1"/>
          </p:cNvSpPr>
          <p:nvPr>
            <p:ph type="sldNum" sz="quarter" idx="12"/>
          </p:nvPr>
        </p:nvSpPr>
        <p:spPr/>
        <p:txBody>
          <a:bodyPr/>
          <a:lstStyle/>
          <a:p>
            <a:fld id="{6F9455B3-1328-44E4-8300-CBC12125C1F6}" type="slidenum">
              <a:rPr lang="en-US" smtClean="0"/>
              <a:pPr/>
              <a:t>‹#›</a:t>
            </a:fld>
            <a:endParaRPr lang="en-US"/>
          </a:p>
        </p:txBody>
      </p:sp>
    </p:spTree>
    <p:extLst>
      <p:ext uri="{BB962C8B-B14F-4D97-AF65-F5344CB8AC3E}">
        <p14:creationId xmlns:p14="http://schemas.microsoft.com/office/powerpoint/2010/main" val="765565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4D2A5-3C85-9810-C9E0-4857297003E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9CC0BEF-27D9-4006-218F-E54DD27CDCE9}"/>
              </a:ext>
            </a:extLst>
          </p:cNvPr>
          <p:cNvSpPr>
            <a:spLocks noGrp="1"/>
          </p:cNvSpPr>
          <p:nvPr>
            <p:ph type="dt" sz="half" idx="10"/>
          </p:nvPr>
        </p:nvSpPr>
        <p:spPr/>
        <p:txBody>
          <a:bodyPr/>
          <a:lstStyle/>
          <a:p>
            <a:r>
              <a:rPr lang="en-US"/>
              <a:t>4/4/2022</a:t>
            </a:r>
          </a:p>
        </p:txBody>
      </p:sp>
      <p:sp>
        <p:nvSpPr>
          <p:cNvPr id="4" name="Footer Placeholder 3">
            <a:extLst>
              <a:ext uri="{FF2B5EF4-FFF2-40B4-BE49-F238E27FC236}">
                <a16:creationId xmlns:a16="http://schemas.microsoft.com/office/drawing/2014/main" id="{2F3E87B6-25EE-8182-8CFE-F64B7C2B1212}"/>
              </a:ext>
            </a:extLst>
          </p:cNvPr>
          <p:cNvSpPr>
            <a:spLocks noGrp="1"/>
          </p:cNvSpPr>
          <p:nvPr>
            <p:ph type="ftr" sz="quarter" idx="11"/>
          </p:nvPr>
        </p:nvSpPr>
        <p:spPr/>
        <p:txBody>
          <a:bodyPr/>
          <a:lstStyle/>
          <a:p>
            <a:r>
              <a:rPr lang="en-US"/>
              <a:t>IPR Notes 2</a:t>
            </a:r>
          </a:p>
        </p:txBody>
      </p:sp>
      <p:sp>
        <p:nvSpPr>
          <p:cNvPr id="5" name="Slide Number Placeholder 4">
            <a:extLst>
              <a:ext uri="{FF2B5EF4-FFF2-40B4-BE49-F238E27FC236}">
                <a16:creationId xmlns:a16="http://schemas.microsoft.com/office/drawing/2014/main" id="{CCD5DF1A-4F3D-D927-ADCB-17B32173F345}"/>
              </a:ext>
            </a:extLst>
          </p:cNvPr>
          <p:cNvSpPr>
            <a:spLocks noGrp="1"/>
          </p:cNvSpPr>
          <p:nvPr>
            <p:ph type="sldNum" sz="quarter" idx="12"/>
          </p:nvPr>
        </p:nvSpPr>
        <p:spPr/>
        <p:txBody>
          <a:bodyPr/>
          <a:lstStyle/>
          <a:p>
            <a:fld id="{E9828DEE-20C9-4B62-8D11-A98DF1E59D24}" type="slidenum">
              <a:rPr lang="en-US" smtClean="0"/>
              <a:pPr/>
              <a:t>‹#›</a:t>
            </a:fld>
            <a:endParaRPr lang="en-US"/>
          </a:p>
        </p:txBody>
      </p:sp>
    </p:spTree>
    <p:extLst>
      <p:ext uri="{BB962C8B-B14F-4D97-AF65-F5344CB8AC3E}">
        <p14:creationId xmlns:p14="http://schemas.microsoft.com/office/powerpoint/2010/main" val="1943499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9954BB-8920-BEB4-B0B2-100D16B025D9}"/>
              </a:ext>
            </a:extLst>
          </p:cNvPr>
          <p:cNvSpPr>
            <a:spLocks noGrp="1"/>
          </p:cNvSpPr>
          <p:nvPr>
            <p:ph type="dt" sz="half" idx="10"/>
          </p:nvPr>
        </p:nvSpPr>
        <p:spPr/>
        <p:txBody>
          <a:bodyPr/>
          <a:lstStyle/>
          <a:p>
            <a:r>
              <a:rPr lang="en-US"/>
              <a:t>4/4/2022</a:t>
            </a:r>
          </a:p>
        </p:txBody>
      </p:sp>
      <p:sp>
        <p:nvSpPr>
          <p:cNvPr id="3" name="Footer Placeholder 2">
            <a:extLst>
              <a:ext uri="{FF2B5EF4-FFF2-40B4-BE49-F238E27FC236}">
                <a16:creationId xmlns:a16="http://schemas.microsoft.com/office/drawing/2014/main" id="{F90D6A18-A87C-87D7-EF56-A955D47752A1}"/>
              </a:ext>
            </a:extLst>
          </p:cNvPr>
          <p:cNvSpPr>
            <a:spLocks noGrp="1"/>
          </p:cNvSpPr>
          <p:nvPr>
            <p:ph type="ftr" sz="quarter" idx="11"/>
          </p:nvPr>
        </p:nvSpPr>
        <p:spPr/>
        <p:txBody>
          <a:bodyPr/>
          <a:lstStyle/>
          <a:p>
            <a:r>
              <a:rPr lang="en-US"/>
              <a:t>IPR Notes 2</a:t>
            </a:r>
          </a:p>
        </p:txBody>
      </p:sp>
      <p:sp>
        <p:nvSpPr>
          <p:cNvPr id="4" name="Slide Number Placeholder 3">
            <a:extLst>
              <a:ext uri="{FF2B5EF4-FFF2-40B4-BE49-F238E27FC236}">
                <a16:creationId xmlns:a16="http://schemas.microsoft.com/office/drawing/2014/main" id="{F18622DD-0302-258B-2731-801B35053A82}"/>
              </a:ext>
            </a:extLst>
          </p:cNvPr>
          <p:cNvSpPr>
            <a:spLocks noGrp="1"/>
          </p:cNvSpPr>
          <p:nvPr>
            <p:ph type="sldNum" sz="quarter" idx="12"/>
          </p:nvPr>
        </p:nvSpPr>
        <p:spPr/>
        <p:txBody>
          <a:bodyPr/>
          <a:lstStyle/>
          <a:p>
            <a:fld id="{F9AB3BB1-C042-4C36-A649-0ACBE3237324}" type="slidenum">
              <a:rPr lang="en-US" smtClean="0"/>
              <a:pPr/>
              <a:t>‹#›</a:t>
            </a:fld>
            <a:endParaRPr lang="en-US"/>
          </a:p>
        </p:txBody>
      </p:sp>
    </p:spTree>
    <p:extLst>
      <p:ext uri="{BB962C8B-B14F-4D97-AF65-F5344CB8AC3E}">
        <p14:creationId xmlns:p14="http://schemas.microsoft.com/office/powerpoint/2010/main" val="1290327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A4C27-2B16-AD4A-6FFD-1DB8BC01A3A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06C0761-2D3C-367F-965C-CBFE8BAFF813}"/>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00036E-9B03-DDAA-DDE4-490885718CD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52662FE-D16D-4616-B7AF-D6F91406C35C}"/>
              </a:ext>
            </a:extLst>
          </p:cNvPr>
          <p:cNvSpPr>
            <a:spLocks noGrp="1"/>
          </p:cNvSpPr>
          <p:nvPr>
            <p:ph type="dt" sz="half" idx="10"/>
          </p:nvPr>
        </p:nvSpPr>
        <p:spPr/>
        <p:txBody>
          <a:bodyPr/>
          <a:lstStyle/>
          <a:p>
            <a:r>
              <a:rPr lang="en-US"/>
              <a:t>4/4/2022</a:t>
            </a:r>
          </a:p>
        </p:txBody>
      </p:sp>
      <p:sp>
        <p:nvSpPr>
          <p:cNvPr id="6" name="Footer Placeholder 5">
            <a:extLst>
              <a:ext uri="{FF2B5EF4-FFF2-40B4-BE49-F238E27FC236}">
                <a16:creationId xmlns:a16="http://schemas.microsoft.com/office/drawing/2014/main" id="{25DF43EE-22A4-F508-A66F-75AD08835819}"/>
              </a:ext>
            </a:extLst>
          </p:cNvPr>
          <p:cNvSpPr>
            <a:spLocks noGrp="1"/>
          </p:cNvSpPr>
          <p:nvPr>
            <p:ph type="ftr" sz="quarter" idx="11"/>
          </p:nvPr>
        </p:nvSpPr>
        <p:spPr/>
        <p:txBody>
          <a:bodyPr/>
          <a:lstStyle/>
          <a:p>
            <a:r>
              <a:rPr lang="en-US"/>
              <a:t>IPR Notes 2</a:t>
            </a:r>
          </a:p>
        </p:txBody>
      </p:sp>
      <p:sp>
        <p:nvSpPr>
          <p:cNvPr id="7" name="Slide Number Placeholder 6">
            <a:extLst>
              <a:ext uri="{FF2B5EF4-FFF2-40B4-BE49-F238E27FC236}">
                <a16:creationId xmlns:a16="http://schemas.microsoft.com/office/drawing/2014/main" id="{CB11E8D3-D22F-499A-EE3C-D7689F27556B}"/>
              </a:ext>
            </a:extLst>
          </p:cNvPr>
          <p:cNvSpPr>
            <a:spLocks noGrp="1"/>
          </p:cNvSpPr>
          <p:nvPr>
            <p:ph type="sldNum" sz="quarter" idx="12"/>
          </p:nvPr>
        </p:nvSpPr>
        <p:spPr/>
        <p:txBody>
          <a:bodyPr/>
          <a:lstStyle/>
          <a:p>
            <a:fld id="{03F75D29-1BE3-4BEB-B2F1-58B59049F1DC}" type="slidenum">
              <a:rPr lang="en-US" smtClean="0"/>
              <a:pPr/>
              <a:t>‹#›</a:t>
            </a:fld>
            <a:endParaRPr lang="en-US"/>
          </a:p>
        </p:txBody>
      </p:sp>
    </p:spTree>
    <p:extLst>
      <p:ext uri="{BB962C8B-B14F-4D97-AF65-F5344CB8AC3E}">
        <p14:creationId xmlns:p14="http://schemas.microsoft.com/office/powerpoint/2010/main" val="1051823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69A47-B42D-F14D-E654-573828543FE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CB8E4F-2EC0-4B39-A614-04C5684C135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25E5E54C-BDFB-AE3F-346A-C880BD0ACB0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01E2B73-4E03-07C9-7C10-725C09B0CF41}"/>
              </a:ext>
            </a:extLst>
          </p:cNvPr>
          <p:cNvSpPr>
            <a:spLocks noGrp="1"/>
          </p:cNvSpPr>
          <p:nvPr>
            <p:ph type="dt" sz="half" idx="10"/>
          </p:nvPr>
        </p:nvSpPr>
        <p:spPr/>
        <p:txBody>
          <a:bodyPr/>
          <a:lstStyle/>
          <a:p>
            <a:r>
              <a:rPr lang="en-US"/>
              <a:t>4/4/2022</a:t>
            </a:r>
          </a:p>
        </p:txBody>
      </p:sp>
      <p:sp>
        <p:nvSpPr>
          <p:cNvPr id="6" name="Footer Placeholder 5">
            <a:extLst>
              <a:ext uri="{FF2B5EF4-FFF2-40B4-BE49-F238E27FC236}">
                <a16:creationId xmlns:a16="http://schemas.microsoft.com/office/drawing/2014/main" id="{AFFF1FAD-C8C6-E268-F654-8929C031A04D}"/>
              </a:ext>
            </a:extLst>
          </p:cNvPr>
          <p:cNvSpPr>
            <a:spLocks noGrp="1"/>
          </p:cNvSpPr>
          <p:nvPr>
            <p:ph type="ftr" sz="quarter" idx="11"/>
          </p:nvPr>
        </p:nvSpPr>
        <p:spPr/>
        <p:txBody>
          <a:bodyPr/>
          <a:lstStyle/>
          <a:p>
            <a:r>
              <a:rPr lang="en-US"/>
              <a:t>IPR Notes 2</a:t>
            </a:r>
          </a:p>
        </p:txBody>
      </p:sp>
      <p:sp>
        <p:nvSpPr>
          <p:cNvPr id="7" name="Slide Number Placeholder 6">
            <a:extLst>
              <a:ext uri="{FF2B5EF4-FFF2-40B4-BE49-F238E27FC236}">
                <a16:creationId xmlns:a16="http://schemas.microsoft.com/office/drawing/2014/main" id="{999EEB33-52A1-D7FA-367C-061D9CD26C68}"/>
              </a:ext>
            </a:extLst>
          </p:cNvPr>
          <p:cNvSpPr>
            <a:spLocks noGrp="1"/>
          </p:cNvSpPr>
          <p:nvPr>
            <p:ph type="sldNum" sz="quarter" idx="12"/>
          </p:nvPr>
        </p:nvSpPr>
        <p:spPr/>
        <p:txBody>
          <a:bodyPr/>
          <a:lstStyle/>
          <a:p>
            <a:fld id="{70EFD08E-9DF4-4C57-BC26-5AACF10E22EF}" type="slidenum">
              <a:rPr lang="en-US" smtClean="0"/>
              <a:pPr/>
              <a:t>‹#›</a:t>
            </a:fld>
            <a:endParaRPr lang="en-US"/>
          </a:p>
        </p:txBody>
      </p:sp>
    </p:spTree>
    <p:extLst>
      <p:ext uri="{BB962C8B-B14F-4D97-AF65-F5344CB8AC3E}">
        <p14:creationId xmlns:p14="http://schemas.microsoft.com/office/powerpoint/2010/main" val="487945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EAE713-62AC-637D-8FF7-EBFEBD1E6B9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8F8874-795C-D39F-451C-57CF6A2F297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803B86-73DE-765E-C57A-BC0EAFAA802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4/4/2022</a:t>
            </a:r>
          </a:p>
        </p:txBody>
      </p:sp>
      <p:sp>
        <p:nvSpPr>
          <p:cNvPr id="5" name="Footer Placeholder 4">
            <a:extLst>
              <a:ext uri="{FF2B5EF4-FFF2-40B4-BE49-F238E27FC236}">
                <a16:creationId xmlns:a16="http://schemas.microsoft.com/office/drawing/2014/main" id="{ED3D84C1-E430-FEBA-49C8-A0F2CB4BE46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IPR Notes 2</a:t>
            </a:r>
          </a:p>
        </p:txBody>
      </p:sp>
      <p:sp>
        <p:nvSpPr>
          <p:cNvPr id="6" name="Slide Number Placeholder 5">
            <a:extLst>
              <a:ext uri="{FF2B5EF4-FFF2-40B4-BE49-F238E27FC236}">
                <a16:creationId xmlns:a16="http://schemas.microsoft.com/office/drawing/2014/main" id="{4973866A-12F7-BAFF-3359-868B5298D8E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B84B6C8-D81E-41C2-A09D-C941F9D31EC1}" type="slidenum">
              <a:rPr lang="en-US" smtClean="0"/>
              <a:pPr/>
              <a:t>‹#›</a:t>
            </a:fld>
            <a:endParaRPr lang="en-US"/>
          </a:p>
        </p:txBody>
      </p:sp>
    </p:spTree>
    <p:extLst>
      <p:ext uri="{BB962C8B-B14F-4D97-AF65-F5344CB8AC3E}">
        <p14:creationId xmlns:p14="http://schemas.microsoft.com/office/powerpoint/2010/main" val="173145491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www.ipindia.gov.in/"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ipindia.gov.in/writereaddata/Portal/IPORule/1_70_1_The-Patents-Rules-2003-Updated-till-23-June-2017.pdf" TargetMode="External"/><Relationship Id="rId2" Type="http://schemas.openxmlformats.org/officeDocument/2006/relationships/hyperlink" Target="https://www.wipo.int/edocs/lexdocs/laws/en/in/in065en.pdf"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ipindiaservices.gov.in/publicsearch"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ipindia.nic.in/writereaddata/Portal/IPOFormUpload/1_13_1/form-2.pdf" TargetMode="External"/><Relationship Id="rId2" Type="http://schemas.openxmlformats.org/officeDocument/2006/relationships/hyperlink" Target="http://www.ipindia.nic.in/writereaddata/Portal/IPOFormUpload/1_12_1/form-1.pdf"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0" y="0"/>
            <a:ext cx="9144000" cy="6858000"/>
          </a:xfrm>
        </p:spPr>
        <p:txBody>
          <a:bodyPr/>
          <a:lstStyle/>
          <a:p>
            <a:pPr algn="ctr"/>
            <a:endParaRPr lang="en-US" sz="4000" dirty="0">
              <a:latin typeface="Monotype Corsiva" pitchFamily="66" charset="0"/>
            </a:endParaRPr>
          </a:p>
          <a:p>
            <a:pPr algn="ctr"/>
            <a:r>
              <a:rPr lang="en-US" sz="5400" dirty="0">
                <a:latin typeface="Monotype Corsiva" pitchFamily="66" charset="0"/>
              </a:rPr>
              <a:t>Intellectual Property Rights</a:t>
            </a:r>
          </a:p>
          <a:p>
            <a:pPr algn="ctr"/>
            <a:r>
              <a:rPr lang="en-US" sz="4000" b="0" dirty="0">
                <a:latin typeface="Monotype Corsiva" pitchFamily="66" charset="0"/>
              </a:rPr>
              <a:t>19EC6M02</a:t>
            </a:r>
          </a:p>
          <a:p>
            <a:pPr algn="ctr"/>
            <a:r>
              <a:rPr lang="en-US" sz="4000" b="0" dirty="0">
                <a:latin typeface="Monotype Corsiva" pitchFamily="66" charset="0"/>
              </a:rPr>
              <a:t>System Partitioning</a:t>
            </a:r>
          </a:p>
          <a:p>
            <a:pPr algn="ctr"/>
            <a:r>
              <a:rPr lang="en-US" sz="4000" b="0" dirty="0">
                <a:latin typeface="Monotype Corsiva" pitchFamily="66" charset="0"/>
              </a:rPr>
              <a:t>                            Collected by</a:t>
            </a:r>
          </a:p>
          <a:p>
            <a:pPr algn="ctr"/>
            <a:r>
              <a:rPr lang="en-US" sz="4400" dirty="0">
                <a:latin typeface="Monotype Corsiva" pitchFamily="66" charset="0"/>
              </a:rPr>
              <a:t>                        </a:t>
            </a:r>
            <a:r>
              <a:rPr lang="en-US" sz="4400" dirty="0">
                <a:solidFill>
                  <a:schemeClr val="tx1"/>
                </a:solidFill>
                <a:latin typeface="Monotype Corsiva" pitchFamily="66" charset="0"/>
              </a:rPr>
              <a:t>SUMI M S</a:t>
            </a:r>
          </a:p>
          <a:p>
            <a:pPr algn="ctr"/>
            <a:r>
              <a:rPr lang="en-US" sz="4400" dirty="0">
                <a:solidFill>
                  <a:schemeClr val="tx1"/>
                </a:solidFill>
                <a:latin typeface="Monotype Corsiva" pitchFamily="66" charset="0"/>
              </a:rPr>
              <a:t>                      AP (ECE)</a:t>
            </a:r>
          </a:p>
          <a:p>
            <a:pPr algn="ctr"/>
            <a:r>
              <a:rPr lang="en-US" sz="4400" dirty="0">
                <a:solidFill>
                  <a:schemeClr val="tx1"/>
                </a:solidFill>
                <a:latin typeface="Monotype Corsiva" pitchFamily="66" charset="0"/>
              </a:rPr>
              <a:t>                 FXEC</a:t>
            </a:r>
          </a:p>
          <a:p>
            <a:pPr algn="ctr"/>
            <a:r>
              <a:rPr lang="en-US" sz="4400" dirty="0">
                <a:latin typeface="Monotype Corsiva" pitchFamily="66" charset="0"/>
              </a:rPr>
              <a:t>  </a:t>
            </a:r>
          </a:p>
        </p:txBody>
      </p:sp>
      <p:sp>
        <p:nvSpPr>
          <p:cNvPr id="4" name="Footer Placeholder 3"/>
          <p:cNvSpPr>
            <a:spLocks noGrp="1"/>
          </p:cNvSpPr>
          <p:nvPr>
            <p:ph type="ftr" sz="quarter" idx="11"/>
          </p:nvPr>
        </p:nvSpPr>
        <p:spPr/>
        <p:txBody>
          <a:bodyPr/>
          <a:lstStyle/>
          <a:p>
            <a:r>
              <a:rPr lang="en-US" dirty="0"/>
              <a:t>IPR Notes 2</a:t>
            </a:r>
          </a:p>
        </p:txBody>
      </p:sp>
      <p:sp>
        <p:nvSpPr>
          <p:cNvPr id="3" name="Slide Number Placeholder 2"/>
          <p:cNvSpPr>
            <a:spLocks noGrp="1"/>
          </p:cNvSpPr>
          <p:nvPr>
            <p:ph type="sldNum" sz="quarter" idx="12"/>
          </p:nvPr>
        </p:nvSpPr>
        <p:spPr/>
        <p:txBody>
          <a:bodyPr/>
          <a:lstStyle/>
          <a:p>
            <a:fld id="{2C65E690-7B10-4227-97EC-7FF9776B35A8}"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944562"/>
          </a:xfrm>
        </p:spPr>
        <p:txBody>
          <a:bodyPr>
            <a:normAutofit fontScale="90000"/>
          </a:bodyPr>
          <a:lstStyle/>
          <a:p>
            <a:r>
              <a:rPr lang="en-US" sz="4000" dirty="0"/>
              <a:t>Who can apply for a copyright? (</a:t>
            </a:r>
            <a:r>
              <a:rPr lang="en-US" sz="4000" dirty="0" err="1"/>
              <a:t>Contd</a:t>
            </a:r>
            <a:r>
              <a:rPr lang="en-US" sz="4000" dirty="0"/>
              <a:t>)</a:t>
            </a:r>
          </a:p>
        </p:txBody>
      </p:sp>
      <p:sp>
        <p:nvSpPr>
          <p:cNvPr id="3" name="Content Placeholder 2"/>
          <p:cNvSpPr>
            <a:spLocks noGrp="1"/>
          </p:cNvSpPr>
          <p:nvPr>
            <p:ph idx="1"/>
          </p:nvPr>
        </p:nvSpPr>
        <p:spPr>
          <a:xfrm>
            <a:off x="685800" y="1143000"/>
            <a:ext cx="8001000" cy="5181600"/>
          </a:xfrm>
        </p:spPr>
        <p:txBody>
          <a:bodyPr/>
          <a:lstStyle/>
          <a:p>
            <a:pPr algn="just"/>
            <a:r>
              <a:rPr lang="en-US" dirty="0">
                <a:latin typeface="Comic Sans MS" pitchFamily="66" charset="0"/>
              </a:rPr>
              <a:t>Three basic sets of people, who can apply for copyright are:</a:t>
            </a:r>
          </a:p>
          <a:p>
            <a:pPr algn="just"/>
            <a:r>
              <a:rPr lang="en-US" dirty="0">
                <a:latin typeface="Comic Sans MS" pitchFamily="66" charset="0"/>
              </a:rPr>
              <a:t>The creator of the work</a:t>
            </a:r>
          </a:p>
          <a:p>
            <a:pPr algn="just"/>
            <a:r>
              <a:rPr lang="en-US" dirty="0">
                <a:latin typeface="Comic Sans MS" pitchFamily="66" charset="0"/>
              </a:rPr>
              <a:t>Any person claiming to have obtained the ownership rights from the creator of the original work</a:t>
            </a:r>
          </a:p>
          <a:p>
            <a:pPr algn="just"/>
            <a:r>
              <a:rPr lang="en-US" dirty="0">
                <a:latin typeface="Comic Sans MS" pitchFamily="66" charset="0"/>
              </a:rPr>
              <a:t>An agent who has been authorized to act on behalf of the aforementioned people</a:t>
            </a:r>
          </a:p>
          <a:p>
            <a:endParaRPr lang="en-US" dirty="0"/>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Copyright Protected?</a:t>
            </a:r>
          </a:p>
        </p:txBody>
      </p:sp>
      <p:sp>
        <p:nvSpPr>
          <p:cNvPr id="3" name="Content Placeholder 2"/>
          <p:cNvSpPr>
            <a:spLocks noGrp="1"/>
          </p:cNvSpPr>
          <p:nvPr>
            <p:ph idx="1"/>
          </p:nvPr>
        </p:nvSpPr>
        <p:spPr/>
        <p:txBody>
          <a:bodyPr/>
          <a:lstStyle/>
          <a:p>
            <a:pPr algn="just"/>
            <a:r>
              <a:rPr lang="en-US" dirty="0">
                <a:latin typeface="Comic Sans MS" pitchFamily="66" charset="0"/>
              </a:rPr>
              <a:t>The copyright protects most of the works that are available in tangible form, including lyrics to a song, tunes, pictures, graphics, sculpture, piece of architecture, sound recordings, drama, choreographed works, parodies, and signatures.</a:t>
            </a:r>
          </a:p>
          <a:p>
            <a:pPr algn="just"/>
            <a:r>
              <a:rPr lang="en-US" dirty="0">
                <a:latin typeface="Comic Sans MS" pitchFamily="66" charset="0"/>
              </a:rPr>
              <a:t> All these must be viewed in more depth to get intricate details.</a:t>
            </a:r>
          </a:p>
          <a:p>
            <a:br>
              <a:rPr lang="en-US" dirty="0"/>
            </a:br>
            <a:endParaRPr lang="en-US" dirty="0"/>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Copyright Protected?</a:t>
            </a:r>
          </a:p>
        </p:txBody>
      </p:sp>
      <p:sp>
        <p:nvSpPr>
          <p:cNvPr id="3" name="Content Placeholder 2"/>
          <p:cNvSpPr>
            <a:spLocks noGrp="1"/>
          </p:cNvSpPr>
          <p:nvPr>
            <p:ph idx="1"/>
          </p:nvPr>
        </p:nvSpPr>
        <p:spPr/>
        <p:txBody>
          <a:bodyPr/>
          <a:lstStyle/>
          <a:p>
            <a:pPr algn="just"/>
            <a:r>
              <a:rPr lang="en-US" dirty="0">
                <a:latin typeface="Comic Sans MS" pitchFamily="66" charset="0"/>
              </a:rPr>
              <a:t>In India, copyright can be taken for original works that fall in the area of:</a:t>
            </a:r>
          </a:p>
          <a:p>
            <a:pPr algn="just"/>
            <a:r>
              <a:rPr lang="en-US" dirty="0">
                <a:latin typeface="Comic Sans MS" pitchFamily="66" charset="0"/>
              </a:rPr>
              <a:t>Musical works,</a:t>
            </a:r>
          </a:p>
          <a:p>
            <a:pPr algn="just"/>
            <a:r>
              <a:rPr lang="en-US" dirty="0">
                <a:latin typeface="Comic Sans MS" pitchFamily="66" charset="0"/>
              </a:rPr>
              <a:t>Literary works like books and manuscripts,</a:t>
            </a:r>
          </a:p>
          <a:p>
            <a:pPr algn="just"/>
            <a:r>
              <a:rPr lang="en-US" dirty="0">
                <a:latin typeface="Comic Sans MS" pitchFamily="66" charset="0"/>
              </a:rPr>
              <a:t>Cinematography films,</a:t>
            </a:r>
          </a:p>
          <a:p>
            <a:pPr algn="just"/>
            <a:r>
              <a:rPr lang="en-US" dirty="0">
                <a:latin typeface="Comic Sans MS" pitchFamily="66" charset="0"/>
              </a:rPr>
              <a:t>Fashion designs,</a:t>
            </a:r>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Copyright Protected?</a:t>
            </a:r>
          </a:p>
        </p:txBody>
      </p:sp>
      <p:sp>
        <p:nvSpPr>
          <p:cNvPr id="3" name="Content Placeholder 2"/>
          <p:cNvSpPr>
            <a:spLocks noGrp="1"/>
          </p:cNvSpPr>
          <p:nvPr>
            <p:ph idx="1"/>
          </p:nvPr>
        </p:nvSpPr>
        <p:spPr/>
        <p:txBody>
          <a:bodyPr/>
          <a:lstStyle/>
          <a:p>
            <a:pPr algn="just"/>
            <a:r>
              <a:rPr lang="en-US" dirty="0">
                <a:latin typeface="Comic Sans MS" pitchFamily="66" charset="0"/>
              </a:rPr>
              <a:t>Artistic works like paintings, Performances, Software and other computer programs and compilations, etc.</a:t>
            </a:r>
          </a:p>
          <a:p>
            <a:pPr algn="just"/>
            <a:r>
              <a:rPr lang="en-US" dirty="0">
                <a:latin typeface="Comic Sans MS" pitchFamily="66" charset="0"/>
              </a:rPr>
              <a:t>However, copyright does not protect titles, names, ideas, concepts, slogans, methods, and short phrases.</a:t>
            </a:r>
          </a:p>
          <a:p>
            <a:endParaRPr lang="en-US" dirty="0"/>
          </a:p>
          <a:p>
            <a:endParaRPr lang="en-US" dirty="0"/>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001000" cy="715962"/>
          </a:xfrm>
        </p:spPr>
        <p:txBody>
          <a:bodyPr>
            <a:normAutofit fontScale="90000"/>
          </a:bodyPr>
          <a:lstStyle/>
          <a:p>
            <a:r>
              <a:rPr lang="en-US" sz="3600" dirty="0"/>
              <a:t>Essential Requirements for Copyright Registration</a:t>
            </a:r>
          </a:p>
        </p:txBody>
      </p:sp>
      <p:sp>
        <p:nvSpPr>
          <p:cNvPr id="3" name="Content Placeholder 2"/>
          <p:cNvSpPr>
            <a:spLocks noGrp="1"/>
          </p:cNvSpPr>
          <p:nvPr>
            <p:ph idx="1"/>
          </p:nvPr>
        </p:nvSpPr>
        <p:spPr>
          <a:xfrm>
            <a:off x="457200" y="990600"/>
            <a:ext cx="8382000" cy="5334000"/>
          </a:xfrm>
        </p:spPr>
        <p:txBody>
          <a:bodyPr/>
          <a:lstStyle/>
          <a:p>
            <a:pPr>
              <a:buNone/>
            </a:pPr>
            <a:r>
              <a:rPr lang="en-US" dirty="0">
                <a:solidFill>
                  <a:schemeClr val="accent2">
                    <a:lumMod val="50000"/>
                  </a:schemeClr>
                </a:solidFill>
              </a:rPr>
              <a:t>Based on the Indian Copyright Act, 1957,</a:t>
            </a:r>
          </a:p>
          <a:p>
            <a:pPr lvl="0" algn="just"/>
            <a:r>
              <a:rPr lang="en-US" dirty="0">
                <a:latin typeface="Comic Sans MS" pitchFamily="66" charset="0"/>
              </a:rPr>
              <a:t>3 copies of the work if the work is published</a:t>
            </a:r>
          </a:p>
          <a:p>
            <a:pPr lvl="0" algn="just"/>
            <a:r>
              <a:rPr lang="en-US" dirty="0">
                <a:latin typeface="Comic Sans MS" pitchFamily="66" charset="0"/>
              </a:rPr>
              <a:t>If the work is not published, then 2 copies of manuscripts</a:t>
            </a:r>
          </a:p>
          <a:p>
            <a:pPr lvl="0" algn="just"/>
            <a:r>
              <a:rPr lang="en-US" dirty="0">
                <a:latin typeface="Comic Sans MS" pitchFamily="66" charset="0"/>
              </a:rPr>
              <a:t>If the application is being filed by an attorney, then special power of attorney signed by the attorney and the party</a:t>
            </a:r>
          </a:p>
          <a:p>
            <a:pPr algn="just"/>
            <a:r>
              <a:rPr lang="en-US" dirty="0">
                <a:latin typeface="Comic Sans MS" pitchFamily="66" charset="0"/>
              </a:rPr>
              <a:t>Authorization in respect of work, if the work is not the work of the applicant</a:t>
            </a:r>
          </a:p>
          <a:p>
            <a:pPr lvl="0" algn="just"/>
            <a:endParaRPr lang="en-US" dirty="0">
              <a:latin typeface="Comic Sans MS" pitchFamily="66" charset="0"/>
            </a:endParaRPr>
          </a:p>
          <a:p>
            <a:pPr>
              <a:buNone/>
            </a:pPr>
            <a:endParaRPr lang="en-US" dirty="0"/>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14</a:t>
            </a:fld>
            <a:endParaRPr lang="en-US"/>
          </a:p>
        </p:txBody>
      </p:sp>
      <p:sp>
        <p:nvSpPr>
          <p:cNvPr id="2049" name="Rectangle 1"/>
          <p:cNvSpPr>
            <a:spLocks noChangeArrowheads="1"/>
          </p:cNvSpPr>
          <p:nvPr/>
        </p:nvSpPr>
        <p:spPr bwMode="auto">
          <a:xfrm>
            <a:off x="0" y="0"/>
            <a:ext cx="284052" cy="49244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sz="2600" b="0" i="0" u="none" strike="noStrike" cap="none" normalizeH="0" baseline="0" dirty="0">
                <a:ln>
                  <a:noFill/>
                </a:ln>
                <a:solidFill>
                  <a:schemeClr val="tx1"/>
                </a:solidFill>
                <a:effectLst/>
                <a:latin typeface="Comic Sans MS" pitchFamily="66" charset="0"/>
                <a:ea typeface="Calibri" pitchFamily="34" charset="0"/>
                <a:cs typeface="Times New Roman" pitchFamily="18" charset="0"/>
              </a:rPr>
              <a: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001000" cy="715962"/>
          </a:xfrm>
        </p:spPr>
        <p:txBody>
          <a:bodyPr>
            <a:normAutofit fontScale="90000"/>
          </a:bodyPr>
          <a:lstStyle/>
          <a:p>
            <a:r>
              <a:rPr lang="en-US" sz="3600" dirty="0"/>
              <a:t>Essential Requirements for Copyright Registration (Contd..)</a:t>
            </a:r>
          </a:p>
        </p:txBody>
      </p:sp>
      <p:sp>
        <p:nvSpPr>
          <p:cNvPr id="3" name="Content Placeholder 2"/>
          <p:cNvSpPr>
            <a:spLocks noGrp="1"/>
          </p:cNvSpPr>
          <p:nvPr>
            <p:ph idx="1"/>
          </p:nvPr>
        </p:nvSpPr>
        <p:spPr>
          <a:xfrm>
            <a:off x="457200" y="990600"/>
            <a:ext cx="8382000" cy="5334000"/>
          </a:xfrm>
        </p:spPr>
        <p:txBody>
          <a:bodyPr/>
          <a:lstStyle/>
          <a:p>
            <a:pPr lvl="0" algn="just"/>
            <a:r>
              <a:rPr lang="en-US" dirty="0">
                <a:latin typeface="Comic Sans MS" pitchFamily="66" charset="0"/>
              </a:rPr>
              <a:t>Information regarding the title and language of the work</a:t>
            </a:r>
          </a:p>
          <a:p>
            <a:pPr lvl="0" algn="just"/>
            <a:r>
              <a:rPr lang="en-US" dirty="0">
                <a:latin typeface="Comic Sans MS" pitchFamily="66" charset="0"/>
              </a:rPr>
              <a:t>Information regarding the name, address and nationality of the applicant</a:t>
            </a:r>
          </a:p>
          <a:p>
            <a:pPr lvl="0" algn="just"/>
            <a:r>
              <a:rPr lang="en-US" dirty="0">
                <a:latin typeface="Comic Sans MS" pitchFamily="66" charset="0"/>
              </a:rPr>
              <a:t>Applicant must also provide his mobile number and email address</a:t>
            </a:r>
          </a:p>
          <a:p>
            <a:pPr lvl="0" algn="just"/>
            <a:r>
              <a:rPr lang="en-US" dirty="0">
                <a:latin typeface="Comic Sans MS" pitchFamily="66" charset="0"/>
              </a:rPr>
              <a:t>If the applicant is not the author, a document containing the name, address and nationality of the author, and if the author is deceased, date of his death</a:t>
            </a:r>
          </a:p>
          <a:p>
            <a:pPr lvl="0" algn="just"/>
            <a:endParaRPr lang="en-US" dirty="0">
              <a:latin typeface="Comic Sans MS" pitchFamily="66" charset="0"/>
            </a:endParaRPr>
          </a:p>
          <a:p>
            <a:pPr lvl="0" algn="just"/>
            <a:endParaRPr lang="en-US" dirty="0">
              <a:latin typeface="Comic Sans MS" pitchFamily="66" charset="0"/>
            </a:endParaRPr>
          </a:p>
          <a:p>
            <a:pPr>
              <a:buNone/>
            </a:pPr>
            <a:endParaRPr lang="en-US" dirty="0"/>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15</a:t>
            </a:fld>
            <a:endParaRPr lang="en-US"/>
          </a:p>
        </p:txBody>
      </p:sp>
      <p:sp>
        <p:nvSpPr>
          <p:cNvPr id="2049" name="Rectangle 1"/>
          <p:cNvSpPr>
            <a:spLocks noChangeArrowheads="1"/>
          </p:cNvSpPr>
          <p:nvPr/>
        </p:nvSpPr>
        <p:spPr bwMode="auto">
          <a:xfrm>
            <a:off x="0" y="0"/>
            <a:ext cx="284052" cy="49244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sz="2600" b="0" i="0" u="none" strike="noStrike" cap="none" normalizeH="0" baseline="0" dirty="0">
                <a:ln>
                  <a:noFill/>
                </a:ln>
                <a:solidFill>
                  <a:schemeClr val="tx1"/>
                </a:solidFill>
                <a:effectLst/>
                <a:latin typeface="Comic Sans MS" pitchFamily="66" charset="0"/>
                <a:ea typeface="Calibri" pitchFamily="34" charset="0"/>
                <a:cs typeface="Times New Roman" pitchFamily="18" charset="0"/>
              </a:rPr>
              <a: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001000" cy="715962"/>
          </a:xfrm>
        </p:spPr>
        <p:txBody>
          <a:bodyPr>
            <a:normAutofit fontScale="90000"/>
          </a:bodyPr>
          <a:lstStyle/>
          <a:p>
            <a:r>
              <a:rPr lang="en-US" sz="3600" dirty="0"/>
              <a:t>Essential Requirements for Copyright Registration (Contd..)</a:t>
            </a:r>
          </a:p>
        </p:txBody>
      </p:sp>
      <p:sp>
        <p:nvSpPr>
          <p:cNvPr id="3" name="Content Placeholder 2"/>
          <p:cNvSpPr>
            <a:spLocks noGrp="1"/>
          </p:cNvSpPr>
          <p:nvPr>
            <p:ph idx="1"/>
          </p:nvPr>
        </p:nvSpPr>
        <p:spPr>
          <a:xfrm>
            <a:off x="457200" y="990600"/>
            <a:ext cx="8382000" cy="5334000"/>
          </a:xfrm>
        </p:spPr>
        <p:txBody>
          <a:bodyPr/>
          <a:lstStyle/>
          <a:p>
            <a:pPr lvl="0" algn="just"/>
            <a:r>
              <a:rPr lang="en-US" dirty="0">
                <a:latin typeface="Comic Sans MS" pitchFamily="66" charset="0"/>
              </a:rPr>
              <a:t>If the work is to be used on a product, then a no-objection certificate from the trademark office is required</a:t>
            </a:r>
          </a:p>
          <a:p>
            <a:pPr lvl="0" algn="just"/>
            <a:r>
              <a:rPr lang="en-US" dirty="0">
                <a:latin typeface="Comic Sans MS" pitchFamily="66" charset="0"/>
              </a:rPr>
              <a:t>If the applicant is other than the author, a no-objection certificate from the author is required</a:t>
            </a:r>
          </a:p>
          <a:p>
            <a:pPr lvl="0" algn="just"/>
            <a:r>
              <a:rPr lang="en-US" dirty="0">
                <a:latin typeface="Comic Sans MS" pitchFamily="66" charset="0"/>
              </a:rPr>
              <a:t>In this case, an authorization of the author may also be required</a:t>
            </a:r>
          </a:p>
          <a:p>
            <a:pPr lvl="0" algn="just"/>
            <a:endParaRPr lang="en-US" dirty="0">
              <a:latin typeface="Comic Sans MS" pitchFamily="66" charset="0"/>
            </a:endParaRPr>
          </a:p>
          <a:p>
            <a:pPr lvl="0" algn="just"/>
            <a:endParaRPr lang="en-US" dirty="0">
              <a:latin typeface="Comic Sans MS" pitchFamily="66" charset="0"/>
            </a:endParaRPr>
          </a:p>
          <a:p>
            <a:pPr>
              <a:buNone/>
            </a:pPr>
            <a:endParaRPr lang="en-US" dirty="0"/>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16</a:t>
            </a:fld>
            <a:endParaRPr lang="en-US"/>
          </a:p>
        </p:txBody>
      </p:sp>
      <p:sp>
        <p:nvSpPr>
          <p:cNvPr id="2049" name="Rectangle 1"/>
          <p:cNvSpPr>
            <a:spLocks noChangeArrowheads="1"/>
          </p:cNvSpPr>
          <p:nvPr/>
        </p:nvSpPr>
        <p:spPr bwMode="auto">
          <a:xfrm>
            <a:off x="0" y="0"/>
            <a:ext cx="284052" cy="49244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sz="2600" b="0" i="0" u="none" strike="noStrike" cap="none" normalizeH="0" baseline="0" dirty="0">
                <a:ln>
                  <a:noFill/>
                </a:ln>
                <a:solidFill>
                  <a:schemeClr val="tx1"/>
                </a:solidFill>
                <a:effectLst/>
                <a:latin typeface="Comic Sans MS" pitchFamily="66" charset="0"/>
                <a:ea typeface="Calibri" pitchFamily="34" charset="0"/>
                <a:cs typeface="Times New Roman" pitchFamily="18" charset="0"/>
              </a:rPr>
              <a: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001000" cy="715962"/>
          </a:xfrm>
        </p:spPr>
        <p:txBody>
          <a:bodyPr>
            <a:normAutofit fontScale="90000"/>
          </a:bodyPr>
          <a:lstStyle/>
          <a:p>
            <a:r>
              <a:rPr lang="en-US" sz="3600" dirty="0"/>
              <a:t>Essential Requirements for Copyright Registration (Contd..)</a:t>
            </a:r>
          </a:p>
        </p:txBody>
      </p:sp>
      <p:sp>
        <p:nvSpPr>
          <p:cNvPr id="3" name="Content Placeholder 2"/>
          <p:cNvSpPr>
            <a:spLocks noGrp="1"/>
          </p:cNvSpPr>
          <p:nvPr>
            <p:ph idx="1"/>
          </p:nvPr>
        </p:nvSpPr>
        <p:spPr>
          <a:xfrm>
            <a:off x="457200" y="990600"/>
            <a:ext cx="8382000" cy="5334000"/>
          </a:xfrm>
        </p:spPr>
        <p:txBody>
          <a:bodyPr/>
          <a:lstStyle/>
          <a:p>
            <a:pPr lvl="0" algn="just"/>
            <a:r>
              <a:rPr lang="en-US" dirty="0">
                <a:latin typeface="Comic Sans MS" pitchFamily="66" charset="0"/>
              </a:rPr>
              <a:t>If a person’s photo is appearing in the work, then a no-objection certificate from such person is required</a:t>
            </a:r>
          </a:p>
          <a:p>
            <a:pPr lvl="0" algn="just"/>
            <a:r>
              <a:rPr lang="en-US" dirty="0">
                <a:latin typeface="Comic Sans MS" pitchFamily="66" charset="0"/>
              </a:rPr>
              <a:t>In case the publisher is not the applicant, a no-objection certificate from the publisher is required</a:t>
            </a:r>
          </a:p>
          <a:p>
            <a:pPr lvl="0" algn="just"/>
            <a:r>
              <a:rPr lang="en-US" dirty="0">
                <a:latin typeface="Comic Sans MS" pitchFamily="66" charset="0"/>
              </a:rPr>
              <a:t>If the work is published, the year and address of first publication is also required</a:t>
            </a:r>
          </a:p>
          <a:p>
            <a:pPr lvl="0" algn="just"/>
            <a:endParaRPr lang="en-US" dirty="0">
              <a:latin typeface="Comic Sans MS" pitchFamily="66" charset="0"/>
            </a:endParaRPr>
          </a:p>
          <a:p>
            <a:pPr lvl="0" algn="just"/>
            <a:endParaRPr lang="en-US" dirty="0">
              <a:latin typeface="Comic Sans MS" pitchFamily="66" charset="0"/>
            </a:endParaRPr>
          </a:p>
          <a:p>
            <a:pPr>
              <a:buNone/>
            </a:pPr>
            <a:endParaRPr lang="en-US" dirty="0"/>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17</a:t>
            </a:fld>
            <a:endParaRPr lang="en-US"/>
          </a:p>
        </p:txBody>
      </p:sp>
      <p:sp>
        <p:nvSpPr>
          <p:cNvPr id="2049" name="Rectangle 1"/>
          <p:cNvSpPr>
            <a:spLocks noChangeArrowheads="1"/>
          </p:cNvSpPr>
          <p:nvPr/>
        </p:nvSpPr>
        <p:spPr bwMode="auto">
          <a:xfrm>
            <a:off x="0" y="0"/>
            <a:ext cx="284052" cy="49244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sz="2600" b="0" i="0" u="none" strike="noStrike" cap="none" normalizeH="0" baseline="0" dirty="0">
                <a:ln>
                  <a:noFill/>
                </a:ln>
                <a:solidFill>
                  <a:schemeClr val="tx1"/>
                </a:solidFill>
                <a:effectLst/>
                <a:latin typeface="Comic Sans MS" pitchFamily="66" charset="0"/>
                <a:ea typeface="Calibri" pitchFamily="34" charset="0"/>
                <a:cs typeface="Times New Roman" pitchFamily="18" charset="0"/>
              </a:rPr>
              <a: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Essential Requirements for Copyright Registration (Contd..)</a:t>
            </a:r>
            <a:endParaRPr lang="en-US" dirty="0"/>
          </a:p>
        </p:txBody>
      </p:sp>
      <p:sp>
        <p:nvSpPr>
          <p:cNvPr id="3" name="Content Placeholder 2"/>
          <p:cNvSpPr>
            <a:spLocks noGrp="1"/>
          </p:cNvSpPr>
          <p:nvPr>
            <p:ph idx="1"/>
          </p:nvPr>
        </p:nvSpPr>
        <p:spPr>
          <a:xfrm>
            <a:off x="457200" y="1600200"/>
            <a:ext cx="8153400" cy="4800600"/>
          </a:xfrm>
        </p:spPr>
        <p:txBody>
          <a:bodyPr/>
          <a:lstStyle/>
          <a:p>
            <a:pPr lvl="0" algn="just"/>
            <a:r>
              <a:rPr lang="en-US" dirty="0">
                <a:latin typeface="Comic Sans MS" pitchFamily="66" charset="0"/>
              </a:rPr>
              <a:t>Information regarding the year and country of subsequent publications</a:t>
            </a:r>
          </a:p>
          <a:p>
            <a:pPr lvl="0" algn="just"/>
            <a:r>
              <a:rPr lang="en-US" dirty="0">
                <a:latin typeface="Comic Sans MS" pitchFamily="66" charset="0"/>
              </a:rPr>
              <a:t>In case of copyright is for software, then source code and object code are also required. </a:t>
            </a:r>
          </a:p>
          <a:p>
            <a:pPr algn="just"/>
            <a:r>
              <a:rPr lang="en-US" dirty="0">
                <a:latin typeface="Comic Sans MS" pitchFamily="66" charset="0"/>
              </a:rPr>
              <a:t>With reference to Chapter X of the Indian Copyright Act, 1957 and Rule 70 of the Copyright Rules’ 2013, Copyright registration is made.</a:t>
            </a:r>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opyright-registration-india.png"/>
          <p:cNvPicPr>
            <a:picLocks noGrp="1" noChangeAspect="1"/>
          </p:cNvPicPr>
          <p:nvPr>
            <p:ph idx="1"/>
          </p:nvPr>
        </p:nvPicPr>
        <p:blipFill>
          <a:blip r:embed="rId2"/>
          <a:stretch>
            <a:fillRect/>
          </a:stretch>
        </p:blipFill>
        <p:spPr>
          <a:xfrm>
            <a:off x="1143000" y="76200"/>
            <a:ext cx="6934199" cy="6610350"/>
          </a:xfrm>
        </p:spPr>
      </p:pic>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Meaning and Practical Aspects of Registration of Copy Rights</a:t>
            </a:r>
          </a:p>
        </p:txBody>
      </p:sp>
      <p:sp>
        <p:nvSpPr>
          <p:cNvPr id="3" name="Content Placeholder 2"/>
          <p:cNvSpPr>
            <a:spLocks noGrp="1"/>
          </p:cNvSpPr>
          <p:nvPr>
            <p:ph idx="1"/>
          </p:nvPr>
        </p:nvSpPr>
        <p:spPr>
          <a:xfrm>
            <a:off x="381000" y="1600200"/>
            <a:ext cx="8610600" cy="4800600"/>
          </a:xfrm>
        </p:spPr>
        <p:txBody>
          <a:bodyPr/>
          <a:lstStyle/>
          <a:p>
            <a:pPr algn="just"/>
            <a:r>
              <a:rPr lang="en-US" dirty="0">
                <a:latin typeface="Comic Sans MS" pitchFamily="66" charset="0"/>
              </a:rPr>
              <a:t>Copyright, is a bundle of rights, which grants protection to the unique expression of idea</a:t>
            </a:r>
          </a:p>
          <a:p>
            <a:pPr algn="just"/>
            <a:r>
              <a:rPr lang="en-US" dirty="0">
                <a:latin typeface="Comic Sans MS" pitchFamily="66" charset="0"/>
              </a:rPr>
              <a:t>Copyright is a negative right and the owner of a copyright gets the right to prevent others from copying his work without his consent towards a commercial end.</a:t>
            </a:r>
          </a:p>
          <a:p>
            <a:pPr algn="just"/>
            <a:r>
              <a:rPr lang="en-US" dirty="0">
                <a:latin typeface="Comic Sans MS" pitchFamily="66" charset="0"/>
              </a:rPr>
              <a:t>It gives the author, an exclusive right for the commercial exploitation of his work.</a:t>
            </a:r>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590800"/>
            <a:ext cx="8001000" cy="1143000"/>
          </a:xfrm>
        </p:spPr>
        <p:txBody>
          <a:bodyPr/>
          <a:lstStyle/>
          <a:p>
            <a:r>
              <a:rPr lang="en-US" sz="5600" dirty="0"/>
              <a:t>Registration of Trademarks</a:t>
            </a:r>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563562"/>
          </a:xfrm>
        </p:spPr>
        <p:txBody>
          <a:bodyPr>
            <a:normAutofit fontScale="90000"/>
          </a:bodyPr>
          <a:lstStyle/>
          <a:p>
            <a:r>
              <a:rPr lang="en-US" sz="4000" dirty="0"/>
              <a:t>Trademarks</a:t>
            </a:r>
          </a:p>
        </p:txBody>
      </p:sp>
      <p:sp>
        <p:nvSpPr>
          <p:cNvPr id="3" name="Content Placeholder 2"/>
          <p:cNvSpPr>
            <a:spLocks noGrp="1"/>
          </p:cNvSpPr>
          <p:nvPr>
            <p:ph idx="1"/>
          </p:nvPr>
        </p:nvSpPr>
        <p:spPr>
          <a:xfrm>
            <a:off x="533400" y="914400"/>
            <a:ext cx="8305800" cy="5486400"/>
          </a:xfrm>
        </p:spPr>
        <p:txBody>
          <a:bodyPr/>
          <a:lstStyle/>
          <a:p>
            <a:pPr algn="just"/>
            <a:r>
              <a:rPr lang="en-US" dirty="0">
                <a:latin typeface="Comic Sans MS" pitchFamily="66" charset="0"/>
                <a:cs typeface="Calibri" pitchFamily="34" charset="0"/>
              </a:rPr>
              <a:t>A trademark is a symbol, name, word, device or any combination which is adopted by a company to distinguish their products from the rest. </a:t>
            </a:r>
          </a:p>
          <a:p>
            <a:pPr algn="just"/>
            <a:r>
              <a:rPr lang="en-US" dirty="0">
                <a:latin typeface="Comic Sans MS" pitchFamily="66" charset="0"/>
                <a:cs typeface="Calibri" pitchFamily="34" charset="0"/>
              </a:rPr>
              <a:t>It is often referred to as brand name. </a:t>
            </a:r>
          </a:p>
          <a:p>
            <a:pPr algn="just"/>
            <a:r>
              <a:rPr lang="en-US" dirty="0">
                <a:latin typeface="Comic Sans MS" pitchFamily="66" charset="0"/>
                <a:cs typeface="Calibri" pitchFamily="34" charset="0"/>
              </a:rPr>
              <a:t>The Trade Marks Act, 1999 and Trade Marks Rules, 2002 governs the laws with respects trademarks.</a:t>
            </a:r>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Trademarks</a:t>
            </a:r>
          </a:p>
        </p:txBody>
      </p:sp>
      <p:sp>
        <p:nvSpPr>
          <p:cNvPr id="3" name="Content Placeholder 2"/>
          <p:cNvSpPr>
            <a:spLocks noGrp="1"/>
          </p:cNvSpPr>
          <p:nvPr>
            <p:ph idx="1"/>
          </p:nvPr>
        </p:nvSpPr>
        <p:spPr/>
        <p:txBody>
          <a:bodyPr/>
          <a:lstStyle/>
          <a:p>
            <a:pPr algn="just"/>
            <a:r>
              <a:rPr lang="en-US" dirty="0">
                <a:latin typeface="Comic Sans MS" pitchFamily="66" charset="0"/>
              </a:rPr>
              <a:t>The first official trademark law was passed in 1940. </a:t>
            </a:r>
          </a:p>
          <a:p>
            <a:pPr algn="just"/>
            <a:r>
              <a:rPr lang="en-US" dirty="0">
                <a:latin typeface="Comic Sans MS" pitchFamily="66" charset="0"/>
              </a:rPr>
              <a:t>However due to its limitations and non-use, it was replaced by the Trade and Merchandise Act, 1958. </a:t>
            </a:r>
          </a:p>
          <a:p>
            <a:pPr algn="just"/>
            <a:r>
              <a:rPr lang="en-US" dirty="0">
                <a:latin typeface="Comic Sans MS" pitchFamily="66" charset="0"/>
              </a:rPr>
              <a:t>In 1994, India became part of the TRIPS Agreements which set basic standards for intellectual property rights. </a:t>
            </a:r>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Trademarks</a:t>
            </a:r>
          </a:p>
        </p:txBody>
      </p:sp>
      <p:sp>
        <p:nvSpPr>
          <p:cNvPr id="3" name="Content Placeholder 2"/>
          <p:cNvSpPr>
            <a:spLocks noGrp="1"/>
          </p:cNvSpPr>
          <p:nvPr>
            <p:ph idx="1"/>
          </p:nvPr>
        </p:nvSpPr>
        <p:spPr/>
        <p:txBody>
          <a:bodyPr/>
          <a:lstStyle/>
          <a:p>
            <a:pPr algn="just"/>
            <a:r>
              <a:rPr lang="en-US" dirty="0">
                <a:latin typeface="Comic Sans MS" pitchFamily="66" charset="0"/>
              </a:rPr>
              <a:t>To meet these basic standards, a number of amendments were introduced to the trademark laws in India. </a:t>
            </a:r>
          </a:p>
          <a:p>
            <a:pPr algn="just"/>
            <a:r>
              <a:rPr lang="en-US" dirty="0">
                <a:latin typeface="Comic Sans MS" pitchFamily="66" charset="0"/>
              </a:rPr>
              <a:t>These amendments were made by replacing the former act with the Trade Marks Act, 1999 and the Trade Marks Rules, 2002.</a:t>
            </a:r>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8001000" cy="868362"/>
          </a:xfrm>
        </p:spPr>
        <p:txBody>
          <a:bodyPr>
            <a:normAutofit fontScale="90000"/>
          </a:bodyPr>
          <a:lstStyle/>
          <a:p>
            <a:r>
              <a:rPr lang="en-US" sz="4000" dirty="0"/>
              <a:t>Advantages of Registering a Trademark</a:t>
            </a:r>
            <a:br>
              <a:rPr lang="en-US" dirty="0"/>
            </a:br>
            <a:endParaRPr lang="en-US" dirty="0"/>
          </a:p>
        </p:txBody>
      </p:sp>
      <p:sp>
        <p:nvSpPr>
          <p:cNvPr id="3" name="Content Placeholder 2"/>
          <p:cNvSpPr>
            <a:spLocks noGrp="1"/>
          </p:cNvSpPr>
          <p:nvPr>
            <p:ph idx="1"/>
          </p:nvPr>
        </p:nvSpPr>
        <p:spPr>
          <a:xfrm>
            <a:off x="228600" y="1295400"/>
            <a:ext cx="8686800" cy="5181600"/>
          </a:xfrm>
        </p:spPr>
        <p:txBody>
          <a:bodyPr/>
          <a:lstStyle/>
          <a:p>
            <a:pPr algn="just"/>
            <a:r>
              <a:rPr lang="en-US" b="1" dirty="0">
                <a:latin typeface="Comic Sans MS" pitchFamily="66" charset="0"/>
              </a:rPr>
              <a:t>Trademarks make it easier for your customer base to find you</a:t>
            </a:r>
            <a:r>
              <a:rPr lang="en-US" dirty="0">
                <a:latin typeface="Comic Sans MS" pitchFamily="66" charset="0"/>
              </a:rPr>
              <a:t>: </a:t>
            </a:r>
          </a:p>
          <a:p>
            <a:pPr algn="just"/>
            <a:r>
              <a:rPr lang="en-US" dirty="0">
                <a:latin typeface="Comic Sans MS" pitchFamily="66" charset="0"/>
              </a:rPr>
              <a:t>Trademarks </a:t>
            </a:r>
            <a:r>
              <a:rPr lang="en-US" dirty="0">
                <a:solidFill>
                  <a:schemeClr val="accent2">
                    <a:lumMod val="50000"/>
                  </a:schemeClr>
                </a:solidFill>
                <a:latin typeface="Comic Sans MS" pitchFamily="66" charset="0"/>
              </a:rPr>
              <a:t>distinguish your services and products</a:t>
            </a:r>
            <a:r>
              <a:rPr lang="en-US" dirty="0">
                <a:latin typeface="Comic Sans MS" pitchFamily="66" charset="0"/>
              </a:rPr>
              <a:t> from those of your competitors. </a:t>
            </a:r>
          </a:p>
          <a:p>
            <a:pPr algn="just"/>
            <a:r>
              <a:rPr lang="en-US" dirty="0">
                <a:latin typeface="Comic Sans MS" pitchFamily="66" charset="0"/>
              </a:rPr>
              <a:t>This identifies you as the source and indicates a consistent level of </a:t>
            </a:r>
            <a:r>
              <a:rPr lang="en-US" dirty="0">
                <a:solidFill>
                  <a:schemeClr val="accent2">
                    <a:lumMod val="50000"/>
                  </a:schemeClr>
                </a:solidFill>
                <a:latin typeface="Comic Sans MS" pitchFamily="66" charset="0"/>
              </a:rPr>
              <a:t>quality of your services and products. </a:t>
            </a:r>
          </a:p>
          <a:p>
            <a:pPr algn="just"/>
            <a:r>
              <a:rPr lang="en-US" dirty="0">
                <a:latin typeface="Comic Sans MS" pitchFamily="66" charset="0"/>
              </a:rPr>
              <a:t>Trademarks also increase brand awareness and goodwill.</a:t>
            </a:r>
          </a:p>
          <a:p>
            <a:endParaRPr lang="en-US" dirty="0"/>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001000" cy="1143000"/>
          </a:xfrm>
        </p:spPr>
        <p:txBody>
          <a:bodyPr>
            <a:normAutofit fontScale="90000"/>
          </a:bodyPr>
          <a:lstStyle/>
          <a:p>
            <a:r>
              <a:rPr lang="en-US" sz="4000" dirty="0"/>
              <a:t>Advantages of Registering a Trademark (Contd..)</a:t>
            </a:r>
          </a:p>
        </p:txBody>
      </p:sp>
      <p:sp>
        <p:nvSpPr>
          <p:cNvPr id="3" name="Content Placeholder 2"/>
          <p:cNvSpPr>
            <a:spLocks noGrp="1"/>
          </p:cNvSpPr>
          <p:nvPr>
            <p:ph idx="1"/>
          </p:nvPr>
        </p:nvSpPr>
        <p:spPr>
          <a:xfrm>
            <a:off x="304800" y="1447800"/>
            <a:ext cx="8534400" cy="5029200"/>
          </a:xfrm>
        </p:spPr>
        <p:txBody>
          <a:bodyPr/>
          <a:lstStyle/>
          <a:p>
            <a:pPr algn="just">
              <a:buNone/>
            </a:pPr>
            <a:r>
              <a:rPr lang="en-US" b="1" dirty="0">
                <a:latin typeface="Comic Sans MS" pitchFamily="66" charset="0"/>
              </a:rPr>
              <a:t>Trademarks help prevent marketplace confusion: </a:t>
            </a:r>
          </a:p>
          <a:p>
            <a:pPr algn="just"/>
            <a:r>
              <a:rPr lang="en-US" dirty="0">
                <a:latin typeface="Comic Sans MS" pitchFamily="66" charset="0"/>
              </a:rPr>
              <a:t>Trademarks prevent confusion as to the source of the goods and services.</a:t>
            </a:r>
          </a:p>
          <a:p>
            <a:pPr algn="just">
              <a:buNone/>
            </a:pPr>
            <a:r>
              <a:rPr lang="en-US" b="1" dirty="0">
                <a:latin typeface="Comic Sans MS" pitchFamily="66" charset="0"/>
              </a:rPr>
              <a:t>Trademarks are economically efficient tools: </a:t>
            </a:r>
          </a:p>
          <a:p>
            <a:pPr algn="just"/>
            <a:r>
              <a:rPr lang="en-US" dirty="0">
                <a:latin typeface="Comic Sans MS" pitchFamily="66" charset="0"/>
              </a:rPr>
              <a:t>Trademarks create a face value in the market among competitors. Furthermore, they give your business a monopoly over the brand name.</a:t>
            </a:r>
          </a:p>
          <a:p>
            <a:endParaRPr lang="en-US" dirty="0"/>
          </a:p>
        </p:txBody>
      </p:sp>
      <p:sp>
        <p:nvSpPr>
          <p:cNvPr id="4" name="Footer Placeholder 3"/>
          <p:cNvSpPr>
            <a:spLocks noGrp="1"/>
          </p:cNvSpPr>
          <p:nvPr>
            <p:ph type="ftr" sz="quarter" idx="11"/>
          </p:nvPr>
        </p:nvSpPr>
        <p:spPr/>
        <p:txBody>
          <a:bodyPr/>
          <a:lstStyle/>
          <a:p>
            <a:r>
              <a:rPr lang="en-US" dirty="0"/>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Types of Trademarks</a:t>
            </a:r>
            <a:r>
              <a:rPr lang="en-US" dirty="0"/>
              <a:t>	</a:t>
            </a:r>
          </a:p>
        </p:txBody>
      </p:sp>
      <p:sp>
        <p:nvSpPr>
          <p:cNvPr id="3" name="Content Placeholder 2"/>
          <p:cNvSpPr>
            <a:spLocks noGrp="1"/>
          </p:cNvSpPr>
          <p:nvPr>
            <p:ph idx="1"/>
          </p:nvPr>
        </p:nvSpPr>
        <p:spPr/>
        <p:txBody>
          <a:bodyPr/>
          <a:lstStyle/>
          <a:p>
            <a:pPr algn="just">
              <a:buNone/>
            </a:pPr>
            <a:r>
              <a:rPr lang="en-US" dirty="0">
                <a:latin typeface="Comic Sans MS" pitchFamily="66" charset="0"/>
              </a:rPr>
              <a:t>Under the Trade Marks Act, 1999 the different types of trademarks that can be registered are:</a:t>
            </a:r>
          </a:p>
          <a:p>
            <a:pPr algn="just"/>
            <a:r>
              <a:rPr lang="en-US" b="1" dirty="0">
                <a:latin typeface="Comic Sans MS" pitchFamily="66" charset="0"/>
              </a:rPr>
              <a:t>Product Trademarks</a:t>
            </a:r>
          </a:p>
          <a:p>
            <a:pPr algn="just"/>
            <a:r>
              <a:rPr lang="en-US" b="1" dirty="0">
                <a:latin typeface="Comic Sans MS" pitchFamily="66" charset="0"/>
              </a:rPr>
              <a:t>Service Trademarks</a:t>
            </a:r>
          </a:p>
          <a:p>
            <a:pPr algn="just"/>
            <a:r>
              <a:rPr lang="en-US" b="1" dirty="0">
                <a:latin typeface="Comic Sans MS" pitchFamily="66" charset="0"/>
              </a:rPr>
              <a:t>Collective Trademarks</a:t>
            </a:r>
          </a:p>
          <a:p>
            <a:pPr algn="just"/>
            <a:r>
              <a:rPr lang="en-US" b="1" dirty="0">
                <a:latin typeface="Comic Sans MS" pitchFamily="66" charset="0"/>
              </a:rPr>
              <a:t>Certification Trademarks</a:t>
            </a:r>
          </a:p>
          <a:p>
            <a:pPr algn="just"/>
            <a:endParaRPr lang="en-US" b="1" dirty="0"/>
          </a:p>
          <a:p>
            <a:pPr algn="just"/>
            <a:endParaRPr lang="en-US" dirty="0">
              <a:latin typeface="Comic Sans MS" pitchFamily="66" charset="0"/>
            </a:endParaRPr>
          </a:p>
          <a:p>
            <a:pPr algn="just"/>
            <a:endParaRPr lang="en-US" dirty="0">
              <a:latin typeface="Comic Sans MS" pitchFamily="66" charset="0"/>
            </a:endParaRPr>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Types of Trademarks (Contd..)</a:t>
            </a:r>
          </a:p>
        </p:txBody>
      </p:sp>
      <p:sp>
        <p:nvSpPr>
          <p:cNvPr id="3" name="Content Placeholder 2"/>
          <p:cNvSpPr>
            <a:spLocks noGrp="1"/>
          </p:cNvSpPr>
          <p:nvPr>
            <p:ph idx="1"/>
          </p:nvPr>
        </p:nvSpPr>
        <p:spPr>
          <a:xfrm>
            <a:off x="457200" y="1371600"/>
            <a:ext cx="8534400" cy="4983163"/>
          </a:xfrm>
        </p:spPr>
        <p:txBody>
          <a:bodyPr/>
          <a:lstStyle/>
          <a:p>
            <a:pPr algn="just"/>
            <a:r>
              <a:rPr lang="en-US" b="1" dirty="0">
                <a:latin typeface="Comic Sans MS" pitchFamily="66" charset="0"/>
              </a:rPr>
              <a:t>Product Trademarks: </a:t>
            </a:r>
            <a:r>
              <a:rPr lang="en-US" dirty="0">
                <a:latin typeface="Comic Sans MS" pitchFamily="66" charset="0"/>
              </a:rPr>
              <a:t>They are trademarks attached to identify the business’s products.</a:t>
            </a:r>
          </a:p>
          <a:p>
            <a:pPr algn="just"/>
            <a:r>
              <a:rPr lang="en-US" b="1" dirty="0">
                <a:latin typeface="Comic Sans MS" pitchFamily="66" charset="0"/>
              </a:rPr>
              <a:t>Service Trademarks:</a:t>
            </a:r>
            <a:r>
              <a:rPr lang="en-US" dirty="0">
                <a:latin typeface="Comic Sans MS" pitchFamily="66" charset="0"/>
              </a:rPr>
              <a:t> They are used to identify the services of the entity. For instance, the trademark for network and broadcasting service. They help advertise the service provided.</a:t>
            </a:r>
          </a:p>
          <a:p>
            <a:endParaRPr lang="en-US" dirty="0"/>
          </a:p>
          <a:p>
            <a:endParaRPr lang="en-US" dirty="0"/>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792162"/>
          </a:xfrm>
        </p:spPr>
        <p:txBody>
          <a:bodyPr/>
          <a:lstStyle/>
          <a:p>
            <a:r>
              <a:rPr lang="en-US" sz="4000" dirty="0"/>
              <a:t>Types of Trademarks (Contd..)</a:t>
            </a:r>
            <a:endParaRPr lang="en-US" dirty="0"/>
          </a:p>
        </p:txBody>
      </p:sp>
      <p:sp>
        <p:nvSpPr>
          <p:cNvPr id="3" name="Content Placeholder 2"/>
          <p:cNvSpPr>
            <a:spLocks noGrp="1"/>
          </p:cNvSpPr>
          <p:nvPr>
            <p:ph idx="1"/>
          </p:nvPr>
        </p:nvSpPr>
        <p:spPr>
          <a:xfrm>
            <a:off x="228600" y="1066800"/>
            <a:ext cx="8763000" cy="5334000"/>
          </a:xfrm>
        </p:spPr>
        <p:txBody>
          <a:bodyPr/>
          <a:lstStyle/>
          <a:p>
            <a:pPr algn="just"/>
            <a:r>
              <a:rPr lang="en-US" b="1" dirty="0">
                <a:latin typeface="Comic Sans MS" pitchFamily="66" charset="0"/>
              </a:rPr>
              <a:t>Collective Trademarks:</a:t>
            </a:r>
            <a:r>
              <a:rPr lang="en-US" dirty="0">
                <a:latin typeface="Comic Sans MS" pitchFamily="66" charset="0"/>
              </a:rPr>
              <a:t> These trademarks are registered in the name of groups or organizations. They help people associate members with the group during commercial activities.</a:t>
            </a:r>
          </a:p>
          <a:p>
            <a:pPr algn="just"/>
            <a:r>
              <a:rPr lang="en-US" b="1" dirty="0">
                <a:latin typeface="Comic Sans MS" pitchFamily="66" charset="0"/>
              </a:rPr>
              <a:t>Certification Trademarks:</a:t>
            </a:r>
            <a:r>
              <a:rPr lang="en-US" dirty="0">
                <a:latin typeface="Comic Sans MS" pitchFamily="66" charset="0"/>
              </a:rPr>
              <a:t> They are certifying trademarks which help people judge the quality, material used, origin and other specific features of goods and services.</a:t>
            </a:r>
          </a:p>
          <a:p>
            <a:endParaRPr lang="en-US" dirty="0"/>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715962"/>
          </a:xfrm>
        </p:spPr>
        <p:txBody>
          <a:bodyPr/>
          <a:lstStyle/>
          <a:p>
            <a:r>
              <a:rPr lang="en-US" sz="4000" dirty="0"/>
              <a:t>Registration of Trademarks</a:t>
            </a:r>
          </a:p>
        </p:txBody>
      </p:sp>
      <p:sp>
        <p:nvSpPr>
          <p:cNvPr id="3" name="Content Placeholder 2"/>
          <p:cNvSpPr>
            <a:spLocks noGrp="1"/>
          </p:cNvSpPr>
          <p:nvPr>
            <p:ph idx="1"/>
          </p:nvPr>
        </p:nvSpPr>
        <p:spPr>
          <a:xfrm>
            <a:off x="685800" y="914400"/>
            <a:ext cx="8001000" cy="5211763"/>
          </a:xfrm>
        </p:spPr>
        <p:txBody>
          <a:bodyPr/>
          <a:lstStyle/>
          <a:p>
            <a:pPr algn="just"/>
            <a:r>
              <a:rPr lang="en-US" dirty="0">
                <a:latin typeface="Comic Sans MS" pitchFamily="66" charset="0"/>
              </a:rPr>
              <a:t>The registration process in India is a ‘first to file’ basis. </a:t>
            </a:r>
          </a:p>
          <a:p>
            <a:pPr algn="just"/>
            <a:r>
              <a:rPr lang="en-US" dirty="0">
                <a:latin typeface="Comic Sans MS" pitchFamily="66" charset="0"/>
              </a:rPr>
              <a:t>Therefore, it is important to apply for registration as soon as possible. </a:t>
            </a:r>
          </a:p>
          <a:p>
            <a:pPr algn="just"/>
            <a:r>
              <a:rPr lang="en-US" dirty="0">
                <a:latin typeface="Comic Sans MS" pitchFamily="66" charset="0"/>
              </a:rPr>
              <a:t>A trademark usually takes 2-3 years to get registered, if the trademark is not being opposed by a third party.</a:t>
            </a:r>
          </a:p>
          <a:p>
            <a:pPr algn="just"/>
            <a:r>
              <a:rPr lang="en-US" dirty="0">
                <a:latin typeface="Comic Sans MS" pitchFamily="66" charset="0"/>
              </a:rPr>
              <a:t>Trademark applications are handled by the </a:t>
            </a:r>
            <a:r>
              <a:rPr lang="en-US" dirty="0">
                <a:solidFill>
                  <a:schemeClr val="accent2">
                    <a:lumMod val="50000"/>
                  </a:schemeClr>
                </a:solidFill>
                <a:latin typeface="Comic Sans MS" pitchFamily="66" charset="0"/>
              </a:rPr>
              <a:t>Office of the Controller General of Patents, </a:t>
            </a:r>
            <a:r>
              <a:rPr lang="en-US" dirty="0">
                <a:latin typeface="Comic Sans MS" pitchFamily="66" charset="0"/>
              </a:rPr>
              <a:t>Trade Marks, Industrial Designs and Geographical Indications.</a:t>
            </a:r>
          </a:p>
        </p:txBody>
      </p:sp>
      <p:sp>
        <p:nvSpPr>
          <p:cNvPr id="4" name="Footer Placeholder 3"/>
          <p:cNvSpPr>
            <a:spLocks noGrp="1"/>
          </p:cNvSpPr>
          <p:nvPr>
            <p:ph type="ftr" sz="quarter" idx="11"/>
          </p:nvPr>
        </p:nvSpPr>
        <p:spPr/>
        <p:txBody>
          <a:bodyPr/>
          <a:lstStyle/>
          <a:p>
            <a:r>
              <a:rPr lang="en-US" dirty="0"/>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001000" cy="1143000"/>
          </a:xfrm>
        </p:spPr>
        <p:txBody>
          <a:bodyPr/>
          <a:lstStyle/>
          <a:p>
            <a:r>
              <a:rPr lang="en-US" sz="3600" dirty="0"/>
              <a:t>Meaning and Practical Aspects of Registration of Copy Rights (Contd..)</a:t>
            </a:r>
          </a:p>
        </p:txBody>
      </p:sp>
      <p:sp>
        <p:nvSpPr>
          <p:cNvPr id="3" name="Content Placeholder 2"/>
          <p:cNvSpPr>
            <a:spLocks noGrp="1"/>
          </p:cNvSpPr>
          <p:nvPr>
            <p:ph idx="1"/>
          </p:nvPr>
        </p:nvSpPr>
        <p:spPr>
          <a:xfrm>
            <a:off x="381000" y="1600200"/>
            <a:ext cx="8534400" cy="5029200"/>
          </a:xfrm>
        </p:spPr>
        <p:txBody>
          <a:bodyPr/>
          <a:lstStyle/>
          <a:p>
            <a:pPr algn="just"/>
            <a:r>
              <a:rPr lang="en-US" dirty="0">
                <a:latin typeface="Comic Sans MS" pitchFamily="66" charset="0"/>
                <a:ea typeface="Calibri"/>
                <a:cs typeface="Times New Roman"/>
              </a:rPr>
              <a:t>Copyright in India is recognized virtually worldwide under the Berne Convention and the applicable law of its member nations. </a:t>
            </a:r>
          </a:p>
          <a:p>
            <a:pPr algn="just"/>
            <a:r>
              <a:rPr lang="en-US" dirty="0">
                <a:latin typeface="Comic Sans MS" pitchFamily="66" charset="0"/>
                <a:ea typeface="Calibri"/>
                <a:cs typeface="Times New Roman"/>
              </a:rPr>
              <a:t>Berne Convention, is an international agreement governing copyright, first accepted in Berne, Switzerland, in 1886</a:t>
            </a:r>
          </a:p>
          <a:p>
            <a:pPr algn="just"/>
            <a:r>
              <a:rPr lang="en-US" dirty="0">
                <a:latin typeface="Comic Sans MS" pitchFamily="66" charset="0"/>
              </a:rPr>
              <a:t>Registering your work with the Registrar of Copyright Office is basically a copyright protection insurance policy. </a:t>
            </a:r>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715962"/>
          </a:xfrm>
        </p:spPr>
        <p:txBody>
          <a:bodyPr/>
          <a:lstStyle/>
          <a:p>
            <a:r>
              <a:rPr lang="en-US" sz="4000" dirty="0"/>
              <a:t>Registration of Trademarks (Contd..)</a:t>
            </a:r>
            <a:endParaRPr lang="en-US" dirty="0"/>
          </a:p>
        </p:txBody>
      </p:sp>
      <p:sp>
        <p:nvSpPr>
          <p:cNvPr id="3" name="Content Placeholder 2"/>
          <p:cNvSpPr>
            <a:spLocks noGrp="1"/>
          </p:cNvSpPr>
          <p:nvPr>
            <p:ph idx="1"/>
          </p:nvPr>
        </p:nvSpPr>
        <p:spPr>
          <a:xfrm>
            <a:off x="685800" y="1066800"/>
            <a:ext cx="8001000" cy="5211763"/>
          </a:xfrm>
        </p:spPr>
        <p:txBody>
          <a:bodyPr/>
          <a:lstStyle/>
          <a:p>
            <a:pPr algn="just"/>
            <a:r>
              <a:rPr lang="en-US" dirty="0">
                <a:latin typeface="Comic Sans MS" pitchFamily="66" charset="0"/>
              </a:rPr>
              <a:t>Branches for these offices are available in Mumbai, Kolkata, </a:t>
            </a:r>
            <a:r>
              <a:rPr lang="en-US" dirty="0" err="1">
                <a:latin typeface="Comic Sans MS" pitchFamily="66" charset="0"/>
              </a:rPr>
              <a:t>Ahmedabad</a:t>
            </a:r>
            <a:r>
              <a:rPr lang="en-US" dirty="0">
                <a:latin typeface="Comic Sans MS" pitchFamily="66" charset="0"/>
              </a:rPr>
              <a:t>, Delhi and Chennai. </a:t>
            </a:r>
          </a:p>
          <a:p>
            <a:pPr algn="just"/>
            <a:r>
              <a:rPr lang="en-US" dirty="0">
                <a:latin typeface="Comic Sans MS" pitchFamily="66" charset="0"/>
              </a:rPr>
              <a:t>The application must be filled as per territorial jurisdiction. </a:t>
            </a:r>
          </a:p>
          <a:p>
            <a:pPr algn="just"/>
            <a:r>
              <a:rPr lang="en-US" dirty="0">
                <a:latin typeface="Comic Sans MS" pitchFamily="66" charset="0"/>
              </a:rPr>
              <a:t>To register a trademark in India the following steps must be followed:-</a:t>
            </a:r>
          </a:p>
          <a:p>
            <a:endParaRPr lang="en-US" dirty="0"/>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868362"/>
          </a:xfrm>
        </p:spPr>
        <p:txBody>
          <a:bodyPr/>
          <a:lstStyle/>
          <a:p>
            <a:r>
              <a:rPr lang="en-US" sz="4000" dirty="0"/>
              <a:t>Registration of Trademarks</a:t>
            </a:r>
          </a:p>
        </p:txBody>
      </p:sp>
      <p:sp>
        <p:nvSpPr>
          <p:cNvPr id="3" name="Content Placeholder 2"/>
          <p:cNvSpPr>
            <a:spLocks noGrp="1"/>
          </p:cNvSpPr>
          <p:nvPr>
            <p:ph idx="1"/>
          </p:nvPr>
        </p:nvSpPr>
        <p:spPr>
          <a:xfrm>
            <a:off x="685800" y="1295400"/>
            <a:ext cx="8001000" cy="4830763"/>
          </a:xfrm>
        </p:spPr>
        <p:txBody>
          <a:bodyPr/>
          <a:lstStyle/>
          <a:p>
            <a:pPr algn="just">
              <a:buNone/>
            </a:pPr>
            <a:r>
              <a:rPr lang="en-US" b="1" dirty="0">
                <a:latin typeface="Comic Sans MS" pitchFamily="66" charset="0"/>
              </a:rPr>
              <a:t>Select a trademark agent in India:</a:t>
            </a:r>
            <a:r>
              <a:rPr lang="en-US" b="1" dirty="0"/>
              <a:t> </a:t>
            </a:r>
          </a:p>
          <a:p>
            <a:pPr indent="0" algn="just"/>
            <a:r>
              <a:rPr lang="en-US" sz="2900" dirty="0">
                <a:latin typeface="Comic Sans MS" pitchFamily="66" charset="0"/>
              </a:rPr>
              <a:t>Proprietors are only allowed to file a trademark application if their place of business is in India.</a:t>
            </a:r>
          </a:p>
          <a:p>
            <a:pPr indent="0" algn="just"/>
            <a:r>
              <a:rPr lang="en-US" sz="2900" dirty="0">
                <a:latin typeface="Comic Sans MS" pitchFamily="66" charset="0"/>
              </a:rPr>
              <a:t> If this is not the case, the right holder must file a trademark application through an agent or attorney. </a:t>
            </a:r>
          </a:p>
          <a:p>
            <a:pPr indent="0" algn="just"/>
            <a:r>
              <a:rPr lang="en-US" sz="2900" dirty="0">
                <a:latin typeface="Comic Sans MS" pitchFamily="66" charset="0"/>
              </a:rPr>
              <a:t>The agent or attorney usually takes care of the trivialities such as searching, preparing, filing and prosecution of the trademark.</a:t>
            </a:r>
          </a:p>
        </p:txBody>
      </p:sp>
      <p:sp>
        <p:nvSpPr>
          <p:cNvPr id="4" name="Footer Placeholder 3"/>
          <p:cNvSpPr>
            <a:spLocks noGrp="1"/>
          </p:cNvSpPr>
          <p:nvPr>
            <p:ph type="ftr" sz="quarter" idx="11"/>
          </p:nvPr>
        </p:nvSpPr>
        <p:spPr/>
        <p:txBody>
          <a:bodyPr/>
          <a:lstStyle/>
          <a:p>
            <a:r>
              <a:rPr lang="en-US" dirty="0"/>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763000" cy="792162"/>
          </a:xfrm>
        </p:spPr>
        <p:txBody>
          <a:bodyPr/>
          <a:lstStyle/>
          <a:p>
            <a:r>
              <a:rPr lang="en-US" sz="4000" dirty="0"/>
              <a:t>Registration of Trademarks (Contd..)</a:t>
            </a:r>
            <a:endParaRPr lang="en-US" b="0" dirty="0"/>
          </a:p>
        </p:txBody>
      </p:sp>
      <p:sp>
        <p:nvSpPr>
          <p:cNvPr id="3" name="Content Placeholder 2"/>
          <p:cNvSpPr>
            <a:spLocks noGrp="1"/>
          </p:cNvSpPr>
          <p:nvPr>
            <p:ph idx="1"/>
          </p:nvPr>
        </p:nvSpPr>
        <p:spPr>
          <a:xfrm>
            <a:off x="381000" y="1219200"/>
            <a:ext cx="8534400" cy="5105400"/>
          </a:xfrm>
        </p:spPr>
        <p:txBody>
          <a:bodyPr/>
          <a:lstStyle/>
          <a:p>
            <a:pPr indent="0" algn="just">
              <a:buNone/>
            </a:pPr>
            <a:r>
              <a:rPr lang="en-US" b="1" dirty="0">
                <a:latin typeface="Comic Sans MS" pitchFamily="66" charset="0"/>
              </a:rPr>
              <a:t>Determination of the eligibility and availability of the trademark: </a:t>
            </a:r>
          </a:p>
          <a:p>
            <a:pPr indent="0" algn="just">
              <a:buNone/>
            </a:pPr>
            <a:r>
              <a:rPr lang="en-US" dirty="0">
                <a:latin typeface="Comic Sans MS" pitchFamily="66" charset="0"/>
              </a:rPr>
              <a:t>The agent usually starts the registration process by determining whether the trademark is eligible for registration and conducting a clearance search to see if there is a similar mark in the office of the controller general.</a:t>
            </a:r>
          </a:p>
          <a:p>
            <a:pPr>
              <a:buNone/>
            </a:pPr>
            <a:endParaRPr lang="en-US" dirty="0"/>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763000" cy="792162"/>
          </a:xfrm>
        </p:spPr>
        <p:txBody>
          <a:bodyPr/>
          <a:lstStyle/>
          <a:p>
            <a:r>
              <a:rPr lang="en-US" sz="4000" dirty="0"/>
              <a:t>Registration of Trademarks (Contd..)</a:t>
            </a:r>
            <a:endParaRPr lang="en-US" b="0" dirty="0"/>
          </a:p>
        </p:txBody>
      </p:sp>
      <p:sp>
        <p:nvSpPr>
          <p:cNvPr id="3" name="Content Placeholder 2"/>
          <p:cNvSpPr>
            <a:spLocks noGrp="1"/>
          </p:cNvSpPr>
          <p:nvPr>
            <p:ph idx="1"/>
          </p:nvPr>
        </p:nvSpPr>
        <p:spPr>
          <a:xfrm>
            <a:off x="381000" y="1219200"/>
            <a:ext cx="8534400" cy="5105400"/>
          </a:xfrm>
        </p:spPr>
        <p:txBody>
          <a:bodyPr/>
          <a:lstStyle/>
          <a:p>
            <a:pPr indent="0" algn="just">
              <a:buNone/>
            </a:pPr>
            <a:r>
              <a:rPr lang="en-US" b="1" dirty="0">
                <a:latin typeface="Comic Sans MS" pitchFamily="66" charset="0"/>
              </a:rPr>
              <a:t>Completing the application form and filing:</a:t>
            </a:r>
            <a:r>
              <a:rPr lang="en-US" dirty="0">
                <a:latin typeface="Comic Sans MS" pitchFamily="66" charset="0"/>
              </a:rPr>
              <a:t> </a:t>
            </a:r>
          </a:p>
          <a:p>
            <a:pPr indent="0" algn="just">
              <a:buNone/>
            </a:pPr>
            <a:r>
              <a:rPr lang="en-US" dirty="0">
                <a:latin typeface="Comic Sans MS" pitchFamily="66" charset="0"/>
              </a:rPr>
              <a:t>If the trademark agent has the power of attorney from the right holder he can complete and file the application form. The form will require details such as name and address of the proprietor, a description of the goods and services associated with the mark, whether the mark is in use and a copy of the mark.</a:t>
            </a:r>
          </a:p>
          <a:p>
            <a:pPr>
              <a:buNone/>
            </a:pPr>
            <a:endParaRPr lang="en-US" dirty="0"/>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763000" cy="792162"/>
          </a:xfrm>
        </p:spPr>
        <p:txBody>
          <a:bodyPr/>
          <a:lstStyle/>
          <a:p>
            <a:r>
              <a:rPr lang="en-US" sz="4000" dirty="0"/>
              <a:t>Registration of Trademarks (Contd..)</a:t>
            </a:r>
            <a:endParaRPr lang="en-US" b="0" dirty="0"/>
          </a:p>
        </p:txBody>
      </p:sp>
      <p:sp>
        <p:nvSpPr>
          <p:cNvPr id="3" name="Content Placeholder 2"/>
          <p:cNvSpPr>
            <a:spLocks noGrp="1"/>
          </p:cNvSpPr>
          <p:nvPr>
            <p:ph idx="1"/>
          </p:nvPr>
        </p:nvSpPr>
        <p:spPr>
          <a:xfrm>
            <a:off x="381000" y="1219200"/>
            <a:ext cx="8534400" cy="5105400"/>
          </a:xfrm>
        </p:spPr>
        <p:txBody>
          <a:bodyPr/>
          <a:lstStyle/>
          <a:p>
            <a:pPr indent="0" algn="just">
              <a:buNone/>
            </a:pPr>
            <a:r>
              <a:rPr lang="en-US" b="1" dirty="0">
                <a:latin typeface="Comic Sans MS" pitchFamily="66" charset="0"/>
              </a:rPr>
              <a:t>Review by the trademark office:</a:t>
            </a:r>
            <a:r>
              <a:rPr lang="en-US" dirty="0">
                <a:latin typeface="Comic Sans MS" pitchFamily="66" charset="0"/>
              </a:rPr>
              <a:t> </a:t>
            </a:r>
          </a:p>
          <a:p>
            <a:pPr indent="0" algn="just"/>
            <a:r>
              <a:rPr lang="en-US" dirty="0">
                <a:latin typeface="Comic Sans MS" pitchFamily="66" charset="0"/>
              </a:rPr>
              <a:t>The trademark office reviews the application to see if it is complete and then allots the application a number. </a:t>
            </a:r>
          </a:p>
          <a:p>
            <a:pPr indent="0" algn="just"/>
            <a:r>
              <a:rPr lang="en-US" dirty="0">
                <a:latin typeface="Comic Sans MS" pitchFamily="66" charset="0"/>
              </a:rPr>
              <a:t>If the trademark is registered, this number becomes the registration number.</a:t>
            </a:r>
          </a:p>
          <a:p>
            <a:pPr>
              <a:buNone/>
            </a:pPr>
            <a:endParaRPr lang="en-US" dirty="0"/>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944562"/>
          </a:xfrm>
        </p:spPr>
        <p:txBody>
          <a:bodyPr/>
          <a:lstStyle/>
          <a:p>
            <a:r>
              <a:rPr lang="en-US" sz="4000" dirty="0"/>
              <a:t>Registration of Trademarks (Contd..)</a:t>
            </a:r>
            <a:endParaRPr lang="en-US" dirty="0"/>
          </a:p>
        </p:txBody>
      </p:sp>
      <p:sp>
        <p:nvSpPr>
          <p:cNvPr id="3" name="Content Placeholder 2"/>
          <p:cNvSpPr>
            <a:spLocks noGrp="1"/>
          </p:cNvSpPr>
          <p:nvPr>
            <p:ph idx="1"/>
          </p:nvPr>
        </p:nvSpPr>
        <p:spPr>
          <a:xfrm>
            <a:off x="457200" y="1295400"/>
            <a:ext cx="8458200" cy="5105400"/>
          </a:xfrm>
        </p:spPr>
        <p:txBody>
          <a:bodyPr/>
          <a:lstStyle/>
          <a:p>
            <a:pPr indent="0" algn="just">
              <a:buNone/>
            </a:pPr>
            <a:r>
              <a:rPr lang="en-US" b="1" dirty="0">
                <a:latin typeface="Comic Sans MS" pitchFamily="66" charset="0"/>
              </a:rPr>
              <a:t>Preliminary approval and publication, show cause hearing or rejection of the application:</a:t>
            </a:r>
            <a:r>
              <a:rPr lang="en-US" dirty="0">
                <a:latin typeface="Comic Sans MS" pitchFamily="66" charset="0"/>
              </a:rPr>
              <a:t> </a:t>
            </a:r>
          </a:p>
          <a:p>
            <a:pPr indent="0" algn="just"/>
            <a:r>
              <a:rPr lang="en-US" dirty="0">
                <a:latin typeface="Comic Sans MS" pitchFamily="66" charset="0"/>
              </a:rPr>
              <a:t>The trademark association determines if the application is barred from registration either on absolute or relative grounds for refusal as prescribed in the Trade Marks Act, 1999.</a:t>
            </a:r>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Registration of Trademarks (Contd..)</a:t>
            </a:r>
            <a:endParaRPr lang="en-US" dirty="0"/>
          </a:p>
        </p:txBody>
      </p:sp>
      <p:sp>
        <p:nvSpPr>
          <p:cNvPr id="3" name="Content Placeholder 2"/>
          <p:cNvSpPr>
            <a:spLocks noGrp="1"/>
          </p:cNvSpPr>
          <p:nvPr>
            <p:ph idx="1"/>
          </p:nvPr>
        </p:nvSpPr>
        <p:spPr>
          <a:xfrm>
            <a:off x="533400" y="1447800"/>
            <a:ext cx="8305800" cy="4876800"/>
          </a:xfrm>
        </p:spPr>
        <p:txBody>
          <a:bodyPr/>
          <a:lstStyle/>
          <a:p>
            <a:pPr algn="just"/>
            <a:r>
              <a:rPr lang="en-US" dirty="0">
                <a:latin typeface="Comic Sans MS" pitchFamily="66" charset="0"/>
              </a:rPr>
              <a:t>After this, they issue an examination report within a period of one month. </a:t>
            </a:r>
          </a:p>
          <a:p>
            <a:pPr algn="just"/>
            <a:r>
              <a:rPr lang="en-US" dirty="0">
                <a:latin typeface="Comic Sans MS" pitchFamily="66" charset="0"/>
              </a:rPr>
              <a:t>Depending on the examination report the registrar of the trademark determines whether the application must be accepted, rejected or put up for ‘show cause’.</a:t>
            </a:r>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Registration of Trademarks (Contd..)</a:t>
            </a:r>
            <a:endParaRPr lang="en-US" dirty="0"/>
          </a:p>
        </p:txBody>
      </p:sp>
      <p:sp>
        <p:nvSpPr>
          <p:cNvPr id="3" name="Content Placeholder 2"/>
          <p:cNvSpPr>
            <a:spLocks noGrp="1"/>
          </p:cNvSpPr>
          <p:nvPr>
            <p:ph idx="1"/>
          </p:nvPr>
        </p:nvSpPr>
        <p:spPr/>
        <p:txBody>
          <a:bodyPr/>
          <a:lstStyle/>
          <a:p>
            <a:pPr algn="just"/>
            <a:r>
              <a:rPr lang="en-US" dirty="0">
                <a:latin typeface="Comic Sans MS" pitchFamily="66" charset="0"/>
              </a:rPr>
              <a:t>During a ‘show cause hearing’ subject to the facts an application might be rejected, accepted or accepted with certain limitations. </a:t>
            </a:r>
          </a:p>
          <a:p>
            <a:pPr algn="just"/>
            <a:r>
              <a:rPr lang="en-US" dirty="0">
                <a:latin typeface="Comic Sans MS" pitchFamily="66" charset="0"/>
              </a:rPr>
              <a:t>If the application is rejected, the applicant can appeal at the Intellectual Property Appellate.</a:t>
            </a:r>
          </a:p>
          <a:p>
            <a:endParaRPr lang="en-US" dirty="0"/>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Registration of Trademarks (Contd..)</a:t>
            </a:r>
            <a:endParaRPr lang="en-US" dirty="0"/>
          </a:p>
        </p:txBody>
      </p:sp>
      <p:sp>
        <p:nvSpPr>
          <p:cNvPr id="3" name="Content Placeholder 2"/>
          <p:cNvSpPr>
            <a:spLocks noGrp="1"/>
          </p:cNvSpPr>
          <p:nvPr>
            <p:ph idx="1"/>
          </p:nvPr>
        </p:nvSpPr>
        <p:spPr/>
        <p:txBody>
          <a:bodyPr/>
          <a:lstStyle/>
          <a:p>
            <a:pPr indent="0" algn="just">
              <a:buNone/>
            </a:pPr>
            <a:r>
              <a:rPr lang="en-US" b="1" dirty="0">
                <a:latin typeface="Comic Sans MS" pitchFamily="66" charset="0"/>
              </a:rPr>
              <a:t>Registration:</a:t>
            </a:r>
            <a:r>
              <a:rPr lang="en-US" dirty="0">
                <a:latin typeface="Comic Sans MS" pitchFamily="66" charset="0"/>
              </a:rPr>
              <a:t> </a:t>
            </a:r>
          </a:p>
          <a:p>
            <a:pPr indent="0" algn="just">
              <a:buNone/>
            </a:pPr>
            <a:r>
              <a:rPr lang="en-US" dirty="0">
                <a:latin typeface="Comic Sans MS" pitchFamily="66" charset="0"/>
              </a:rPr>
              <a:t>Within the term of three months publication in the Trademarks Journal, if not opposed by a third party, the trademark will proceed for registration and the trademark authority will proceed to give a registration certificate.</a:t>
            </a:r>
          </a:p>
          <a:p>
            <a:pPr>
              <a:buNone/>
            </a:pPr>
            <a:endParaRPr lang="en-US" dirty="0"/>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rademark-Registration-in-India.jpeg"/>
          <p:cNvPicPr>
            <a:picLocks noGrp="1" noChangeAspect="1"/>
          </p:cNvPicPr>
          <p:nvPr>
            <p:ph idx="1"/>
          </p:nvPr>
        </p:nvPicPr>
        <p:blipFill>
          <a:blip r:embed="rId2"/>
          <a:stretch>
            <a:fillRect/>
          </a:stretch>
        </p:blipFill>
        <p:spPr>
          <a:xfrm>
            <a:off x="1922318" y="0"/>
            <a:ext cx="5299364" cy="6858000"/>
          </a:xfrm>
        </p:spPr>
      </p:pic>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Meaning and Practical Aspects of Registration of Copy Rights (Contd..)</a:t>
            </a:r>
            <a:endParaRPr lang="en-US" dirty="0"/>
          </a:p>
        </p:txBody>
      </p:sp>
      <p:sp>
        <p:nvSpPr>
          <p:cNvPr id="3" name="Content Placeholder 2"/>
          <p:cNvSpPr>
            <a:spLocks noGrp="1"/>
          </p:cNvSpPr>
          <p:nvPr>
            <p:ph idx="1"/>
          </p:nvPr>
        </p:nvSpPr>
        <p:spPr/>
        <p:txBody>
          <a:bodyPr/>
          <a:lstStyle/>
          <a:p>
            <a:pPr algn="just"/>
            <a:r>
              <a:rPr lang="en-US" dirty="0">
                <a:latin typeface="Comic Sans MS" pitchFamily="66" charset="0"/>
                <a:ea typeface="Calibri"/>
                <a:cs typeface="Times New Roman"/>
              </a:rPr>
              <a:t>Copyright protection arises automatically the moment the author fixes the work in a tangible form (i.e. when a writer writes her story), without the author having to do anything. </a:t>
            </a:r>
          </a:p>
          <a:p>
            <a:pPr algn="just"/>
            <a:endParaRPr lang="en-US" dirty="0">
              <a:latin typeface="Comic Sans MS" pitchFamily="66" charset="0"/>
            </a:endParaRPr>
          </a:p>
        </p:txBody>
      </p:sp>
      <p:sp>
        <p:nvSpPr>
          <p:cNvPr id="4" name="Footer Placeholder 3"/>
          <p:cNvSpPr>
            <a:spLocks noGrp="1"/>
          </p:cNvSpPr>
          <p:nvPr>
            <p:ph type="ftr" sz="quarter" idx="11"/>
          </p:nvPr>
        </p:nvSpPr>
        <p:spPr/>
        <p:txBody>
          <a:bodyPr/>
          <a:lstStyle/>
          <a:p>
            <a:r>
              <a:rPr lang="en-US" dirty="0"/>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Trademark Registration Steps</a:t>
            </a:r>
          </a:p>
        </p:txBody>
      </p:sp>
      <p:sp>
        <p:nvSpPr>
          <p:cNvPr id="3" name="Content Placeholder 2"/>
          <p:cNvSpPr>
            <a:spLocks noGrp="1"/>
          </p:cNvSpPr>
          <p:nvPr>
            <p:ph idx="1"/>
          </p:nvPr>
        </p:nvSpPr>
        <p:spPr/>
        <p:txBody>
          <a:bodyPr/>
          <a:lstStyle/>
          <a:p>
            <a:pPr algn="just"/>
            <a:r>
              <a:rPr lang="en-US" dirty="0">
                <a:latin typeface="Comic Sans MS" pitchFamily="66" charset="0"/>
              </a:rPr>
              <a:t>Trademark Search</a:t>
            </a:r>
          </a:p>
          <a:p>
            <a:pPr algn="just"/>
            <a:r>
              <a:rPr lang="en-US" dirty="0">
                <a:latin typeface="Comic Sans MS" pitchFamily="66" charset="0"/>
              </a:rPr>
              <a:t>Filing Trademark Application in India</a:t>
            </a:r>
          </a:p>
          <a:p>
            <a:pPr algn="just"/>
            <a:r>
              <a:rPr lang="en-US" dirty="0">
                <a:latin typeface="Comic Sans MS" pitchFamily="66" charset="0"/>
              </a:rPr>
              <a:t>Trademark Examination</a:t>
            </a:r>
          </a:p>
          <a:p>
            <a:pPr algn="just"/>
            <a:r>
              <a:rPr lang="en-US" dirty="0">
                <a:latin typeface="Comic Sans MS" pitchFamily="66" charset="0"/>
              </a:rPr>
              <a:t>Trademark Publication</a:t>
            </a:r>
          </a:p>
          <a:p>
            <a:pPr algn="just"/>
            <a:r>
              <a:rPr lang="en-US" dirty="0">
                <a:latin typeface="Comic Sans MS" pitchFamily="66" charset="0"/>
              </a:rPr>
              <a:t> Registration Certificate</a:t>
            </a:r>
          </a:p>
          <a:p>
            <a:pPr algn="just"/>
            <a:r>
              <a:rPr lang="en-US" dirty="0">
                <a:latin typeface="Comic Sans MS" pitchFamily="66" charset="0"/>
              </a:rPr>
              <a:t>Trademark Renewal</a:t>
            </a:r>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001000" cy="639762"/>
          </a:xfrm>
        </p:spPr>
        <p:txBody>
          <a:bodyPr/>
          <a:lstStyle/>
          <a:p>
            <a:r>
              <a:rPr lang="en-US" sz="3600" dirty="0"/>
              <a:t>Registration of Patents</a:t>
            </a:r>
          </a:p>
        </p:txBody>
      </p:sp>
      <p:sp>
        <p:nvSpPr>
          <p:cNvPr id="3" name="Content Placeholder 2"/>
          <p:cNvSpPr>
            <a:spLocks noGrp="1"/>
          </p:cNvSpPr>
          <p:nvPr>
            <p:ph idx="1"/>
          </p:nvPr>
        </p:nvSpPr>
        <p:spPr>
          <a:xfrm>
            <a:off x="304800" y="762000"/>
            <a:ext cx="8534400" cy="5638800"/>
          </a:xfrm>
        </p:spPr>
        <p:txBody>
          <a:bodyPr/>
          <a:lstStyle/>
          <a:p>
            <a:pPr algn="just"/>
            <a:r>
              <a:rPr lang="en-US" dirty="0">
                <a:latin typeface="Comic Sans MS" pitchFamily="66" charset="0"/>
              </a:rPr>
              <a:t>The </a:t>
            </a:r>
            <a:r>
              <a:rPr lang="en-US" dirty="0">
                <a:latin typeface="Comic Sans MS" pitchFamily="66" charset="0"/>
                <a:hlinkClick r:id="rId2"/>
              </a:rPr>
              <a:t>India Patent Office (IPO)</a:t>
            </a:r>
            <a:r>
              <a:rPr lang="en-US" dirty="0">
                <a:latin typeface="Comic Sans MS" pitchFamily="66" charset="0"/>
              </a:rPr>
              <a:t> grants Patent Registration in India for Inventions. </a:t>
            </a:r>
          </a:p>
          <a:p>
            <a:pPr algn="just"/>
            <a:r>
              <a:rPr lang="en-US" dirty="0">
                <a:latin typeface="Comic Sans MS" pitchFamily="66" charset="0"/>
              </a:rPr>
              <a:t>Once the Patent is registered, the Applicant gets monopoly over his/her Invention for a prescribed period of time. </a:t>
            </a:r>
          </a:p>
          <a:p>
            <a:pPr algn="just"/>
            <a:r>
              <a:rPr lang="en-US" dirty="0">
                <a:latin typeface="Comic Sans MS" pitchFamily="66" charset="0"/>
              </a:rPr>
              <a:t>The complete patent registration process involves a series of steps which are to be mandatorily followed to get a patent in India.</a:t>
            </a:r>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001000" cy="762000"/>
          </a:xfrm>
        </p:spPr>
        <p:txBody>
          <a:bodyPr/>
          <a:lstStyle/>
          <a:p>
            <a:r>
              <a:rPr lang="en-US" sz="3600" dirty="0"/>
              <a:t>Registration of Patents (Contd..)</a:t>
            </a:r>
          </a:p>
        </p:txBody>
      </p:sp>
      <p:sp>
        <p:nvSpPr>
          <p:cNvPr id="3" name="Content Placeholder 2"/>
          <p:cNvSpPr>
            <a:spLocks noGrp="1"/>
          </p:cNvSpPr>
          <p:nvPr>
            <p:ph idx="1"/>
          </p:nvPr>
        </p:nvSpPr>
        <p:spPr>
          <a:xfrm>
            <a:off x="457200" y="990600"/>
            <a:ext cx="8534400" cy="5410200"/>
          </a:xfrm>
        </p:spPr>
        <p:txBody>
          <a:bodyPr/>
          <a:lstStyle/>
          <a:p>
            <a:pPr algn="just"/>
            <a:r>
              <a:rPr lang="en-US" dirty="0">
                <a:latin typeface="Comic Sans MS" pitchFamily="66" charset="0"/>
              </a:rPr>
              <a:t>Applicant gets the sole right over the invention to exclude others from making, using, selling and importing the Patent.</a:t>
            </a:r>
          </a:p>
          <a:p>
            <a:pPr algn="just"/>
            <a:r>
              <a:rPr lang="en-US" dirty="0">
                <a:latin typeface="Comic Sans MS" pitchFamily="66" charset="0"/>
              </a:rPr>
              <a:t>In order to get the </a:t>
            </a:r>
            <a:r>
              <a:rPr lang="en-US" b="1" dirty="0">
                <a:latin typeface="Comic Sans MS" pitchFamily="66" charset="0"/>
              </a:rPr>
              <a:t>Patent Registration in India</a:t>
            </a:r>
            <a:r>
              <a:rPr lang="en-US" dirty="0">
                <a:latin typeface="Comic Sans MS" pitchFamily="66" charset="0"/>
              </a:rPr>
              <a:t>, a specific procedure provided in the </a:t>
            </a:r>
            <a:r>
              <a:rPr lang="en-US" dirty="0">
                <a:latin typeface="Comic Sans MS" pitchFamily="66" charset="0"/>
                <a:hlinkClick r:id="rId2"/>
              </a:rPr>
              <a:t>Patents Act, 1970 </a:t>
            </a:r>
            <a:r>
              <a:rPr lang="en-US" dirty="0">
                <a:latin typeface="Comic Sans MS" pitchFamily="66" charset="0"/>
              </a:rPr>
              <a:t>and </a:t>
            </a:r>
            <a:r>
              <a:rPr lang="en-US" dirty="0">
                <a:latin typeface="Comic Sans MS" pitchFamily="66" charset="0"/>
                <a:hlinkClick r:id="rId3"/>
              </a:rPr>
              <a:t>The Patents Rules, 2003 </a:t>
            </a:r>
            <a:r>
              <a:rPr lang="en-US" dirty="0">
                <a:latin typeface="Comic Sans MS" pitchFamily="66" charset="0"/>
              </a:rPr>
              <a:t>needs to be followed</a:t>
            </a:r>
            <a:r>
              <a:rPr lang="en-US" dirty="0"/>
              <a:t>. </a:t>
            </a:r>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792162"/>
          </a:xfrm>
        </p:spPr>
        <p:txBody>
          <a:bodyPr/>
          <a:lstStyle/>
          <a:p>
            <a:r>
              <a:rPr lang="en-US" sz="3600" dirty="0"/>
              <a:t>Registration Process</a:t>
            </a:r>
          </a:p>
        </p:txBody>
      </p:sp>
      <p:sp>
        <p:nvSpPr>
          <p:cNvPr id="3" name="Content Placeholder 2"/>
          <p:cNvSpPr>
            <a:spLocks noGrp="1"/>
          </p:cNvSpPr>
          <p:nvPr>
            <p:ph idx="1"/>
          </p:nvPr>
        </p:nvSpPr>
        <p:spPr>
          <a:xfrm>
            <a:off x="381000" y="1066800"/>
            <a:ext cx="8458200" cy="5334000"/>
          </a:xfrm>
        </p:spPr>
        <p:txBody>
          <a:bodyPr/>
          <a:lstStyle/>
          <a:p>
            <a:pPr algn="just"/>
            <a:r>
              <a:rPr lang="en-US" dirty="0">
                <a:latin typeface="Comic Sans MS" pitchFamily="66" charset="0"/>
              </a:rPr>
              <a:t>Checking the patentability of the invention by performing a search</a:t>
            </a:r>
          </a:p>
          <a:p>
            <a:pPr algn="just"/>
            <a:r>
              <a:rPr lang="en-US" dirty="0">
                <a:latin typeface="Comic Sans MS" pitchFamily="66" charset="0"/>
              </a:rPr>
              <a:t>Drafting of patent application</a:t>
            </a:r>
          </a:p>
          <a:p>
            <a:pPr algn="just"/>
            <a:r>
              <a:rPr lang="en-US" dirty="0">
                <a:latin typeface="Comic Sans MS" pitchFamily="66" charset="0"/>
              </a:rPr>
              <a:t>Filing the patent application in India</a:t>
            </a:r>
          </a:p>
          <a:p>
            <a:pPr algn="just"/>
            <a:r>
              <a:rPr lang="en-US" dirty="0">
                <a:latin typeface="Comic Sans MS" pitchFamily="66" charset="0"/>
              </a:rPr>
              <a:t>Publication of patent application</a:t>
            </a:r>
          </a:p>
          <a:p>
            <a:pPr algn="just"/>
            <a:r>
              <a:rPr lang="en-US" dirty="0">
                <a:latin typeface="Comic Sans MS" pitchFamily="66" charset="0"/>
              </a:rPr>
              <a:t>Examining of patent application</a:t>
            </a:r>
          </a:p>
          <a:p>
            <a:pPr algn="just"/>
            <a:r>
              <a:rPr lang="en-US" dirty="0">
                <a:latin typeface="Comic Sans MS" pitchFamily="66" charset="0"/>
              </a:rPr>
              <a:t>Grant of patent</a:t>
            </a:r>
          </a:p>
          <a:p>
            <a:endParaRPr lang="en-US" dirty="0"/>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534400" cy="6172200"/>
          </a:xfrm>
        </p:spPr>
        <p:txBody>
          <a:bodyPr/>
          <a:lstStyle/>
          <a:p>
            <a:pPr algn="just"/>
            <a:r>
              <a:rPr lang="en-US" dirty="0">
                <a:solidFill>
                  <a:schemeClr val="accent6">
                    <a:lumMod val="75000"/>
                  </a:schemeClr>
                </a:solidFill>
                <a:latin typeface="Comic Sans MS" pitchFamily="66" charset="0"/>
              </a:rPr>
              <a:t>Checking the patentability of the invention by performing a search</a:t>
            </a:r>
          </a:p>
          <a:p>
            <a:pPr algn="just"/>
            <a:r>
              <a:rPr lang="en-US" dirty="0">
                <a:latin typeface="Comic Sans MS" pitchFamily="66" charset="0"/>
              </a:rPr>
              <a:t>Before filing a patent application in India, one should perform a detailed patentability search to determine whether a patent for it will be available or not.</a:t>
            </a:r>
          </a:p>
          <a:p>
            <a:pPr algn="just"/>
            <a:r>
              <a:rPr lang="en-US" dirty="0">
                <a:latin typeface="Comic Sans MS" pitchFamily="66" charset="0"/>
              </a:rPr>
              <a:t>To conduct the patentability search the following link can be used.</a:t>
            </a:r>
          </a:p>
          <a:p>
            <a:pPr algn="just">
              <a:buNone/>
            </a:pPr>
            <a:r>
              <a:rPr lang="en-US" dirty="0">
                <a:latin typeface="Comic Sans MS" pitchFamily="66" charset="0"/>
              </a:rPr>
              <a:t>   </a:t>
            </a:r>
            <a:r>
              <a:rPr lang="en-US" dirty="0">
                <a:latin typeface="Comic Sans MS" pitchFamily="66" charset="0"/>
                <a:hlinkClick r:id="rId2"/>
              </a:rPr>
              <a:t>http://ipindiaservices.gov.in/publicsearch</a:t>
            </a:r>
            <a:endParaRPr lang="en-US" dirty="0">
              <a:latin typeface="Comic Sans MS" pitchFamily="66" charset="0"/>
            </a:endParaRPr>
          </a:p>
          <a:p>
            <a:pPr algn="just"/>
            <a:r>
              <a:rPr lang="en-US" dirty="0">
                <a:latin typeface="Comic Sans MS" pitchFamily="66" charset="0"/>
              </a:rPr>
              <a:t>Not mandatory.</a:t>
            </a:r>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458200" cy="6172200"/>
          </a:xfrm>
        </p:spPr>
        <p:txBody>
          <a:bodyPr/>
          <a:lstStyle/>
          <a:p>
            <a:r>
              <a:rPr lang="en-US" dirty="0">
                <a:solidFill>
                  <a:schemeClr val="accent6">
                    <a:lumMod val="75000"/>
                  </a:schemeClr>
                </a:solidFill>
                <a:latin typeface="Comic Sans MS" pitchFamily="66" charset="0"/>
              </a:rPr>
              <a:t>Drafting of Patent Application</a:t>
            </a:r>
          </a:p>
          <a:p>
            <a:pPr algn="just"/>
            <a:r>
              <a:rPr lang="en-US" dirty="0">
                <a:latin typeface="Comic Sans MS" pitchFamily="66" charset="0"/>
              </a:rPr>
              <a:t>Once the search is complete and through, the next step involved is to prepare an application form in </a:t>
            </a:r>
            <a:r>
              <a:rPr lang="en-US" b="1" dirty="0">
                <a:latin typeface="Comic Sans MS" pitchFamily="66" charset="0"/>
                <a:hlinkClick r:id="rId2"/>
              </a:rPr>
              <a:t>form 1</a:t>
            </a:r>
            <a:r>
              <a:rPr lang="en-US" dirty="0">
                <a:latin typeface="Comic Sans MS" pitchFamily="66" charset="0"/>
              </a:rPr>
              <a:t>.</a:t>
            </a:r>
          </a:p>
          <a:p>
            <a:pPr algn="just"/>
            <a:r>
              <a:rPr lang="en-US" dirty="0">
                <a:latin typeface="Comic Sans MS" pitchFamily="66" charset="0"/>
              </a:rPr>
              <a:t>Each application has to be accompanied by a </a:t>
            </a:r>
            <a:r>
              <a:rPr lang="en-US" dirty="0">
                <a:solidFill>
                  <a:schemeClr val="accent6">
                    <a:lumMod val="75000"/>
                  </a:schemeClr>
                </a:solidFill>
                <a:latin typeface="Comic Sans MS" pitchFamily="66" charset="0"/>
              </a:rPr>
              <a:t>patent specification</a:t>
            </a:r>
            <a:r>
              <a:rPr lang="en-US" dirty="0">
                <a:latin typeface="Comic Sans MS" pitchFamily="66" charset="0"/>
              </a:rPr>
              <a:t>. </a:t>
            </a:r>
          </a:p>
          <a:p>
            <a:pPr algn="just"/>
            <a:r>
              <a:rPr lang="en-US" dirty="0">
                <a:latin typeface="Comic Sans MS" pitchFamily="66" charset="0"/>
              </a:rPr>
              <a:t>This has to be prepared in </a:t>
            </a:r>
            <a:r>
              <a:rPr lang="en-US" b="1" dirty="0">
                <a:latin typeface="Comic Sans MS" pitchFamily="66" charset="0"/>
                <a:hlinkClick r:id="rId3"/>
              </a:rPr>
              <a:t>form 2</a:t>
            </a:r>
            <a:r>
              <a:rPr lang="en-US" b="1" dirty="0">
                <a:latin typeface="Comic Sans MS" pitchFamily="66" charset="0"/>
              </a:rPr>
              <a:t>.</a:t>
            </a:r>
          </a:p>
          <a:p>
            <a:pPr algn="just"/>
            <a:r>
              <a:rPr lang="en-US" dirty="0">
                <a:latin typeface="Comic Sans MS" pitchFamily="66" charset="0"/>
              </a:rPr>
              <a:t>One has to provide the complete or provisional specification depending upon the state of the invention (Whether its partially completed or completed).</a:t>
            </a:r>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534400" cy="6400800"/>
          </a:xfrm>
        </p:spPr>
        <p:txBody>
          <a:bodyPr/>
          <a:lstStyle/>
          <a:p>
            <a:pPr algn="just"/>
            <a:r>
              <a:rPr lang="en-US" dirty="0"/>
              <a:t> </a:t>
            </a:r>
            <a:r>
              <a:rPr lang="en-US" dirty="0">
                <a:solidFill>
                  <a:schemeClr val="accent6">
                    <a:lumMod val="75000"/>
                  </a:schemeClr>
                </a:solidFill>
                <a:latin typeface="Comic Sans MS" pitchFamily="66" charset="0"/>
              </a:rPr>
              <a:t>Drafting of Patent Application (Contd..)</a:t>
            </a:r>
          </a:p>
          <a:p>
            <a:pPr algn="just"/>
            <a:r>
              <a:rPr lang="en-US" dirty="0">
                <a:latin typeface="Comic Sans MS" pitchFamily="66" charset="0"/>
              </a:rPr>
              <a:t>In case one files a provisional application, </a:t>
            </a:r>
            <a:r>
              <a:rPr lang="en-US" dirty="0">
                <a:solidFill>
                  <a:schemeClr val="accent6">
                    <a:lumMod val="75000"/>
                  </a:schemeClr>
                </a:solidFill>
                <a:latin typeface="Comic Sans MS" pitchFamily="66" charset="0"/>
              </a:rPr>
              <a:t>a time gap of 12 months is provided to finalize the invention and file the complete application</a:t>
            </a:r>
            <a:r>
              <a:rPr lang="en-US" dirty="0">
                <a:latin typeface="Comic Sans MS" pitchFamily="66" charset="0"/>
              </a:rPr>
              <a:t>.</a:t>
            </a:r>
          </a:p>
          <a:p>
            <a:pPr algn="just"/>
            <a:r>
              <a:rPr lang="en-US" dirty="0">
                <a:latin typeface="Comic Sans MS" pitchFamily="66" charset="0"/>
              </a:rPr>
              <a:t>A patent draft will also be required to be submitted along with the application. </a:t>
            </a:r>
          </a:p>
          <a:p>
            <a:pPr algn="just"/>
            <a:r>
              <a:rPr lang="en-US" dirty="0">
                <a:latin typeface="Comic Sans MS" pitchFamily="66" charset="0"/>
              </a:rPr>
              <a:t>The patent draft is considered a very important document as the same will be used by the patent office in deciding whether or not patent should be granted.</a:t>
            </a:r>
          </a:p>
          <a:p>
            <a:endParaRPr lang="en-US" dirty="0"/>
          </a:p>
          <a:p>
            <a:endParaRPr lang="en-US" dirty="0"/>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610600" cy="6629400"/>
          </a:xfrm>
        </p:spPr>
        <p:txBody>
          <a:bodyPr/>
          <a:lstStyle/>
          <a:p>
            <a:r>
              <a:rPr lang="en-US" dirty="0">
                <a:solidFill>
                  <a:schemeClr val="accent6">
                    <a:lumMod val="75000"/>
                  </a:schemeClr>
                </a:solidFill>
                <a:latin typeface="Comic Sans MS" pitchFamily="66" charset="0"/>
              </a:rPr>
              <a:t>Filing the patent application in India</a:t>
            </a:r>
          </a:p>
          <a:p>
            <a:endParaRPr lang="en-US" dirty="0"/>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47</a:t>
            </a:fld>
            <a:endParaRPr lang="en-US"/>
          </a:p>
        </p:txBody>
      </p:sp>
      <p:sp>
        <p:nvSpPr>
          <p:cNvPr id="7" name="Rectangle 6"/>
          <p:cNvSpPr/>
          <p:nvPr/>
        </p:nvSpPr>
        <p:spPr>
          <a:xfrm>
            <a:off x="533400" y="838200"/>
            <a:ext cx="8458200" cy="541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2"/>
          <a:srcRect/>
          <a:stretch>
            <a:fillRect/>
          </a:stretch>
        </p:blipFill>
        <p:spPr bwMode="auto">
          <a:xfrm>
            <a:off x="609600" y="990600"/>
            <a:ext cx="8258175" cy="510540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458200" cy="6172200"/>
          </a:xfrm>
        </p:spPr>
        <p:txBody>
          <a:bodyPr/>
          <a:lstStyle/>
          <a:p>
            <a:r>
              <a:rPr lang="en-US" dirty="0">
                <a:solidFill>
                  <a:schemeClr val="accent6">
                    <a:lumMod val="75000"/>
                  </a:schemeClr>
                </a:solidFill>
                <a:latin typeface="Comic Sans MS" pitchFamily="66" charset="0"/>
              </a:rPr>
              <a:t>Publication of patent application</a:t>
            </a:r>
          </a:p>
          <a:p>
            <a:pPr algn="just"/>
            <a:r>
              <a:rPr lang="en-US" dirty="0">
                <a:latin typeface="Comic Sans MS" pitchFamily="66" charset="0"/>
              </a:rPr>
              <a:t>Patent application filed with the Indian patent office will be </a:t>
            </a:r>
            <a:r>
              <a:rPr lang="en-US" dirty="0">
                <a:solidFill>
                  <a:schemeClr val="accent6">
                    <a:lumMod val="75000"/>
                  </a:schemeClr>
                </a:solidFill>
                <a:latin typeface="Comic Sans MS" pitchFamily="66" charset="0"/>
              </a:rPr>
              <a:t>published in the official patent journal. </a:t>
            </a:r>
          </a:p>
          <a:p>
            <a:pPr algn="just"/>
            <a:r>
              <a:rPr lang="en-US" dirty="0">
                <a:latin typeface="Comic Sans MS" pitchFamily="66" charset="0"/>
              </a:rPr>
              <a:t>This is generally done after </a:t>
            </a:r>
            <a:r>
              <a:rPr lang="en-US" dirty="0">
                <a:solidFill>
                  <a:schemeClr val="accent6">
                    <a:lumMod val="75000"/>
                  </a:schemeClr>
                </a:solidFill>
                <a:latin typeface="Comic Sans MS" pitchFamily="66" charset="0"/>
              </a:rPr>
              <a:t>18 months of filing the application.</a:t>
            </a:r>
          </a:p>
          <a:p>
            <a:pPr algn="just"/>
            <a:r>
              <a:rPr lang="en-US" dirty="0">
                <a:latin typeface="Comic Sans MS" pitchFamily="66" charset="0"/>
              </a:rPr>
              <a:t> </a:t>
            </a:r>
          </a:p>
        </p:txBody>
      </p:sp>
      <p:sp>
        <p:nvSpPr>
          <p:cNvPr id="4" name="Footer Placeholder 3"/>
          <p:cNvSpPr>
            <a:spLocks noGrp="1"/>
          </p:cNvSpPr>
          <p:nvPr>
            <p:ph type="ftr" sz="quarter" idx="11"/>
          </p:nvPr>
        </p:nvSpPr>
        <p:spPr/>
        <p:txBody>
          <a:bodyPr/>
          <a:lstStyle/>
          <a:p>
            <a:r>
              <a:rPr lang="en-US" dirty="0"/>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458200" cy="6096000"/>
          </a:xfrm>
        </p:spPr>
        <p:txBody>
          <a:bodyPr/>
          <a:lstStyle/>
          <a:p>
            <a:pPr algn="just">
              <a:buNone/>
            </a:pPr>
            <a:r>
              <a:rPr lang="en-US" dirty="0">
                <a:solidFill>
                  <a:schemeClr val="accent6">
                    <a:lumMod val="75000"/>
                  </a:schemeClr>
                </a:solidFill>
                <a:latin typeface="Comic Sans MS" pitchFamily="66" charset="0"/>
              </a:rPr>
              <a:t>Publication of Patent Application (Contd..)</a:t>
            </a:r>
          </a:p>
          <a:p>
            <a:pPr algn="just"/>
            <a:r>
              <a:rPr lang="en-US" dirty="0">
                <a:latin typeface="Comic Sans MS" pitchFamily="66" charset="0"/>
              </a:rPr>
              <a:t>In case one wants to get it published earlier, </a:t>
            </a:r>
            <a:r>
              <a:rPr lang="en-US" dirty="0">
                <a:solidFill>
                  <a:schemeClr val="accent6">
                    <a:lumMod val="75000"/>
                  </a:schemeClr>
                </a:solidFill>
                <a:latin typeface="Comic Sans MS" pitchFamily="66" charset="0"/>
              </a:rPr>
              <a:t>he can make a request in form 9 for early publication. </a:t>
            </a:r>
          </a:p>
          <a:p>
            <a:pPr algn="just"/>
            <a:r>
              <a:rPr lang="en-US" dirty="0">
                <a:solidFill>
                  <a:schemeClr val="accent6">
                    <a:lumMod val="75000"/>
                  </a:schemeClr>
                </a:solidFill>
                <a:latin typeface="Comic Sans MS" pitchFamily="66" charset="0"/>
              </a:rPr>
              <a:t>When a restriction is placed by the Indian patent act </a:t>
            </a:r>
            <a:r>
              <a:rPr lang="en-US" dirty="0">
                <a:latin typeface="Comic Sans MS" pitchFamily="66" charset="0"/>
              </a:rPr>
              <a:t>with regards to the publishing of the patent, </a:t>
            </a:r>
            <a:r>
              <a:rPr lang="en-US" dirty="0">
                <a:solidFill>
                  <a:schemeClr val="accent6">
                    <a:lumMod val="75000"/>
                  </a:schemeClr>
                </a:solidFill>
                <a:latin typeface="Comic Sans MS" pitchFamily="66" charset="0"/>
              </a:rPr>
              <a:t>the same will not be published</a:t>
            </a:r>
            <a:r>
              <a:rPr lang="en-US" dirty="0">
                <a:latin typeface="Comic Sans MS" pitchFamily="66" charset="0"/>
              </a:rPr>
              <a:t> in the journal.</a:t>
            </a:r>
          </a:p>
          <a:p>
            <a:endParaRPr lang="en-US" dirty="0"/>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Meaning and Practical Aspects of Registration of Copy Rights (Contd..)</a:t>
            </a:r>
            <a:endParaRPr lang="en-US" dirty="0"/>
          </a:p>
        </p:txBody>
      </p:sp>
      <p:sp>
        <p:nvSpPr>
          <p:cNvPr id="3" name="Content Placeholder 2"/>
          <p:cNvSpPr>
            <a:spLocks noGrp="1"/>
          </p:cNvSpPr>
          <p:nvPr>
            <p:ph idx="1"/>
          </p:nvPr>
        </p:nvSpPr>
        <p:spPr/>
        <p:txBody>
          <a:bodyPr/>
          <a:lstStyle/>
          <a:p>
            <a:pPr marL="0" marR="0" algn="just">
              <a:lnSpc>
                <a:spcPct val="115000"/>
              </a:lnSpc>
              <a:spcBef>
                <a:spcPts val="0"/>
              </a:spcBef>
              <a:spcAft>
                <a:spcPts val="1000"/>
              </a:spcAft>
            </a:pPr>
            <a:r>
              <a:rPr lang="en-US" dirty="0">
                <a:solidFill>
                  <a:srgbClr val="002060"/>
                </a:solidFill>
                <a:latin typeface="Comic Sans MS" pitchFamily="66" charset="0"/>
                <a:ea typeface="Calibri"/>
                <a:cs typeface="Times New Roman"/>
              </a:rPr>
              <a:t>Legal service India </a:t>
            </a:r>
            <a:r>
              <a:rPr lang="en-US" dirty="0">
                <a:latin typeface="Comic Sans MS" pitchFamily="66" charset="0"/>
                <a:ea typeface="Calibri"/>
                <a:cs typeface="Times New Roman"/>
              </a:rPr>
              <a:t>was designed by copyright attorneys to offer creative people </a:t>
            </a:r>
            <a:r>
              <a:rPr lang="en-US" dirty="0">
                <a:solidFill>
                  <a:srgbClr val="002060"/>
                </a:solidFill>
                <a:latin typeface="Comic Sans MS" pitchFamily="66" charset="0"/>
                <a:ea typeface="Calibri"/>
                <a:cs typeface="Times New Roman"/>
              </a:rPr>
              <a:t>complete yet affordable copyright protection services</a:t>
            </a:r>
            <a:r>
              <a:rPr lang="en-US" dirty="0">
                <a:latin typeface="Comic Sans MS" pitchFamily="66" charset="0"/>
                <a:ea typeface="Calibri"/>
                <a:cs typeface="Times New Roman"/>
              </a:rPr>
              <a:t>, right from the comfort of your home saving your time, energy and thousands of rupees in legal fees.</a:t>
            </a:r>
          </a:p>
          <a:p>
            <a:pPr algn="just"/>
            <a:endParaRPr lang="en-US" dirty="0">
              <a:latin typeface="Comic Sans MS" pitchFamily="66" charset="0"/>
            </a:endParaRPr>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458200" cy="6019800"/>
          </a:xfrm>
        </p:spPr>
        <p:txBody>
          <a:bodyPr/>
          <a:lstStyle/>
          <a:p>
            <a:pPr algn="just">
              <a:buNone/>
            </a:pPr>
            <a:r>
              <a:rPr lang="en-US" b="1" dirty="0">
                <a:solidFill>
                  <a:schemeClr val="accent6">
                    <a:lumMod val="75000"/>
                  </a:schemeClr>
                </a:solidFill>
                <a:latin typeface="Comic Sans MS" pitchFamily="66" charset="0"/>
              </a:rPr>
              <a:t>Examining of Patent Application</a:t>
            </a:r>
          </a:p>
          <a:p>
            <a:pPr algn="just"/>
            <a:r>
              <a:rPr lang="en-US" dirty="0">
                <a:latin typeface="Comic Sans MS" pitchFamily="66" charset="0"/>
              </a:rPr>
              <a:t>Every application filed for protection will be examined before a patent is finally granted.</a:t>
            </a:r>
          </a:p>
          <a:p>
            <a:pPr algn="just"/>
            <a:r>
              <a:rPr lang="en-US" dirty="0">
                <a:latin typeface="Comic Sans MS" pitchFamily="66" charset="0"/>
              </a:rPr>
              <a:t>The application has to be made for </a:t>
            </a:r>
            <a:r>
              <a:rPr lang="en-US" dirty="0">
                <a:solidFill>
                  <a:schemeClr val="accent6">
                    <a:lumMod val="75000"/>
                  </a:schemeClr>
                </a:solidFill>
                <a:latin typeface="Comic Sans MS" pitchFamily="66" charset="0"/>
              </a:rPr>
              <a:t>examination in form 18</a:t>
            </a:r>
            <a:r>
              <a:rPr lang="en-US" dirty="0">
                <a:latin typeface="Comic Sans MS" pitchFamily="66" charset="0"/>
              </a:rPr>
              <a:t>. </a:t>
            </a:r>
          </a:p>
          <a:p>
            <a:pPr algn="just"/>
            <a:r>
              <a:rPr lang="en-US" dirty="0">
                <a:latin typeface="Comic Sans MS" pitchFamily="66" charset="0"/>
              </a:rPr>
              <a:t>The </a:t>
            </a:r>
            <a:r>
              <a:rPr lang="en-US" dirty="0">
                <a:solidFill>
                  <a:schemeClr val="accent6">
                    <a:lumMod val="75000"/>
                  </a:schemeClr>
                </a:solidFill>
                <a:latin typeface="Comic Sans MS" pitchFamily="66" charset="0"/>
              </a:rPr>
              <a:t>earlier one makes a request, the earlier the application will be examined </a:t>
            </a:r>
            <a:r>
              <a:rPr lang="en-US" dirty="0">
                <a:latin typeface="Comic Sans MS" pitchFamily="66" charset="0"/>
              </a:rPr>
              <a:t>by the examiner. </a:t>
            </a:r>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50</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610600" cy="6400800"/>
          </a:xfrm>
        </p:spPr>
        <p:txBody>
          <a:bodyPr/>
          <a:lstStyle/>
          <a:p>
            <a:pPr algn="just">
              <a:buNone/>
            </a:pPr>
            <a:r>
              <a:rPr lang="en-US" b="1" dirty="0">
                <a:solidFill>
                  <a:schemeClr val="accent6">
                    <a:lumMod val="75000"/>
                  </a:schemeClr>
                </a:solidFill>
                <a:latin typeface="Comic Sans MS" pitchFamily="66" charset="0"/>
              </a:rPr>
              <a:t>Examining of Patent Application</a:t>
            </a:r>
          </a:p>
          <a:p>
            <a:pPr algn="just"/>
            <a:r>
              <a:rPr lang="en-US" dirty="0">
                <a:latin typeface="Comic Sans MS" pitchFamily="66" charset="0"/>
              </a:rPr>
              <a:t>Once the application is filed, it is transferred to the patent officer who will </a:t>
            </a:r>
            <a:r>
              <a:rPr lang="en-US" dirty="0">
                <a:solidFill>
                  <a:schemeClr val="accent6">
                    <a:lumMod val="75000"/>
                  </a:schemeClr>
                </a:solidFill>
                <a:latin typeface="Comic Sans MS" pitchFamily="66" charset="0"/>
              </a:rPr>
              <a:t>examine the application </a:t>
            </a:r>
            <a:r>
              <a:rPr lang="en-US" dirty="0">
                <a:latin typeface="Comic Sans MS" pitchFamily="66" charset="0"/>
              </a:rPr>
              <a:t>to ensure the same is </a:t>
            </a:r>
            <a:r>
              <a:rPr lang="en-US" dirty="0">
                <a:solidFill>
                  <a:schemeClr val="accent6">
                    <a:lumMod val="75000"/>
                  </a:schemeClr>
                </a:solidFill>
                <a:latin typeface="Comic Sans MS" pitchFamily="66" charset="0"/>
              </a:rPr>
              <a:t>in accordance with the patent act and rules.</a:t>
            </a:r>
            <a:endParaRPr lang="en-US" b="1" dirty="0">
              <a:solidFill>
                <a:schemeClr val="accent6">
                  <a:lumMod val="75000"/>
                </a:schemeClr>
              </a:solidFill>
              <a:latin typeface="Comic Sans MS" pitchFamily="66" charset="0"/>
            </a:endParaRPr>
          </a:p>
          <a:p>
            <a:pPr algn="just"/>
            <a:r>
              <a:rPr lang="en-US" dirty="0">
                <a:latin typeface="Comic Sans MS" pitchFamily="66" charset="0"/>
              </a:rPr>
              <a:t>A </a:t>
            </a:r>
            <a:r>
              <a:rPr lang="en-US" dirty="0">
                <a:solidFill>
                  <a:schemeClr val="accent6">
                    <a:lumMod val="75000"/>
                  </a:schemeClr>
                </a:solidFill>
                <a:latin typeface="Comic Sans MS" pitchFamily="66" charset="0"/>
              </a:rPr>
              <a:t>thorough search is conducted by the officer </a:t>
            </a:r>
            <a:r>
              <a:rPr lang="en-US" dirty="0">
                <a:latin typeface="Comic Sans MS" pitchFamily="66" charset="0"/>
              </a:rPr>
              <a:t>where he/she analyses the relevant technology in depth and the objections, if any, will be communicated. </a:t>
            </a:r>
          </a:p>
          <a:p>
            <a:pPr algn="just"/>
            <a:r>
              <a:rPr lang="en-US" dirty="0">
                <a:latin typeface="Comic Sans MS" pitchFamily="66" charset="0"/>
              </a:rPr>
              <a:t>The report issued in this case is called the </a:t>
            </a:r>
            <a:r>
              <a:rPr lang="en-US" dirty="0">
                <a:solidFill>
                  <a:schemeClr val="accent6">
                    <a:lumMod val="75000"/>
                  </a:schemeClr>
                </a:solidFill>
                <a:latin typeface="Comic Sans MS" pitchFamily="66" charset="0"/>
              </a:rPr>
              <a:t>First Examination Report(FER).</a:t>
            </a:r>
            <a:endParaRPr lang="en-US" b="1" dirty="0">
              <a:solidFill>
                <a:schemeClr val="accent6">
                  <a:lumMod val="75000"/>
                </a:schemeClr>
              </a:solidFill>
              <a:latin typeface="Comic Sans MS" pitchFamily="66" charset="0"/>
            </a:endParaRPr>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0"/>
            <a:ext cx="8534400" cy="6324600"/>
          </a:xfrm>
        </p:spPr>
        <p:txBody>
          <a:bodyPr/>
          <a:lstStyle/>
          <a:p>
            <a:pPr algn="just">
              <a:buNone/>
            </a:pPr>
            <a:r>
              <a:rPr lang="en-US" b="1" dirty="0">
                <a:solidFill>
                  <a:schemeClr val="accent6">
                    <a:lumMod val="75000"/>
                  </a:schemeClr>
                </a:solidFill>
                <a:latin typeface="Comic Sans MS" pitchFamily="66" charset="0"/>
              </a:rPr>
              <a:t>Grant of Patent</a:t>
            </a:r>
          </a:p>
          <a:p>
            <a:pPr algn="just"/>
            <a:r>
              <a:rPr lang="en-US" dirty="0">
                <a:latin typeface="Comic Sans MS" pitchFamily="66" charset="0"/>
              </a:rPr>
              <a:t>The </a:t>
            </a:r>
            <a:r>
              <a:rPr lang="en-US" dirty="0">
                <a:solidFill>
                  <a:schemeClr val="accent6">
                    <a:lumMod val="75000"/>
                  </a:schemeClr>
                </a:solidFill>
                <a:latin typeface="Comic Sans MS" pitchFamily="66" charset="0"/>
              </a:rPr>
              <a:t>patent is granted </a:t>
            </a:r>
            <a:r>
              <a:rPr lang="en-US" dirty="0">
                <a:latin typeface="Comic Sans MS" pitchFamily="66" charset="0"/>
              </a:rPr>
              <a:t>once all the </a:t>
            </a:r>
            <a:r>
              <a:rPr lang="en-US" dirty="0">
                <a:solidFill>
                  <a:schemeClr val="accent6">
                    <a:lumMod val="75000"/>
                  </a:schemeClr>
                </a:solidFill>
                <a:latin typeface="Comic Sans MS" pitchFamily="66" charset="0"/>
              </a:rPr>
              <a:t>objections raised </a:t>
            </a:r>
            <a:r>
              <a:rPr lang="en-US" dirty="0">
                <a:latin typeface="Comic Sans MS" pitchFamily="66" charset="0"/>
              </a:rPr>
              <a:t>by the officer are </a:t>
            </a:r>
            <a:r>
              <a:rPr lang="en-US" dirty="0">
                <a:solidFill>
                  <a:schemeClr val="accent6">
                    <a:lumMod val="75000"/>
                  </a:schemeClr>
                </a:solidFill>
                <a:latin typeface="Comic Sans MS" pitchFamily="66" charset="0"/>
              </a:rPr>
              <a:t>resolved.</a:t>
            </a:r>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942975" y="642937"/>
            <a:ext cx="7258050" cy="5114925"/>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096000"/>
          </a:xfrm>
        </p:spPr>
        <p:txBody>
          <a:bodyPr/>
          <a:lstStyle/>
          <a:p>
            <a:pPr algn="just"/>
            <a:r>
              <a:rPr lang="en-US" b="1" dirty="0">
                <a:solidFill>
                  <a:schemeClr val="accent6">
                    <a:lumMod val="75000"/>
                  </a:schemeClr>
                </a:solidFill>
                <a:latin typeface="Comic Sans MS" pitchFamily="66" charset="0"/>
              </a:rPr>
              <a:t>What is the Importance of Patent Registration?</a:t>
            </a:r>
          </a:p>
          <a:p>
            <a:pPr lvl="0" algn="just"/>
            <a:r>
              <a:rPr lang="en-US" b="1" dirty="0">
                <a:latin typeface="Comic Sans MS" pitchFamily="66" charset="0"/>
              </a:rPr>
              <a:t>Legal Protection to Invention: </a:t>
            </a:r>
            <a:r>
              <a:rPr lang="en-US" dirty="0">
                <a:latin typeface="Comic Sans MS" pitchFamily="66" charset="0"/>
              </a:rPr>
              <a:t>Patent Registration </a:t>
            </a:r>
            <a:r>
              <a:rPr lang="en-US" dirty="0">
                <a:solidFill>
                  <a:schemeClr val="accent6">
                    <a:lumMod val="75000"/>
                  </a:schemeClr>
                </a:solidFill>
                <a:latin typeface="Comic Sans MS" pitchFamily="66" charset="0"/>
              </a:rPr>
              <a:t>gives legal protection to an invention of the patentee</a:t>
            </a:r>
            <a:r>
              <a:rPr lang="en-US" dirty="0">
                <a:latin typeface="Comic Sans MS" pitchFamily="66" charset="0"/>
              </a:rPr>
              <a:t>. </a:t>
            </a:r>
          </a:p>
          <a:p>
            <a:pPr lvl="0" algn="just"/>
            <a:r>
              <a:rPr lang="en-US" dirty="0">
                <a:latin typeface="Comic Sans MS" pitchFamily="66" charset="0"/>
              </a:rPr>
              <a:t>In the case of </a:t>
            </a:r>
            <a:r>
              <a:rPr lang="en-US" dirty="0">
                <a:solidFill>
                  <a:schemeClr val="accent6">
                    <a:lumMod val="75000"/>
                  </a:schemeClr>
                </a:solidFill>
                <a:latin typeface="Comic Sans MS" pitchFamily="66" charset="0"/>
              </a:rPr>
              <a:t>patent infringement</a:t>
            </a:r>
            <a:r>
              <a:rPr lang="en-US" dirty="0">
                <a:latin typeface="Comic Sans MS" pitchFamily="66" charset="0"/>
              </a:rPr>
              <a:t>, the patentee </a:t>
            </a:r>
            <a:r>
              <a:rPr lang="en-US" dirty="0">
                <a:solidFill>
                  <a:schemeClr val="accent6">
                    <a:lumMod val="75000"/>
                  </a:schemeClr>
                </a:solidFill>
                <a:latin typeface="Comic Sans MS" pitchFamily="66" charset="0"/>
              </a:rPr>
              <a:t>has the right to take action </a:t>
            </a:r>
            <a:r>
              <a:rPr lang="en-US" dirty="0">
                <a:latin typeface="Comic Sans MS" pitchFamily="66" charset="0"/>
              </a:rPr>
              <a:t>and can sue for damages. </a:t>
            </a:r>
          </a:p>
          <a:p>
            <a:pPr lvl="0" algn="just"/>
            <a:r>
              <a:rPr lang="en-US" dirty="0">
                <a:latin typeface="Comic Sans MS" pitchFamily="66" charset="0"/>
              </a:rPr>
              <a:t>If the invention is not registered then legal protection is not enforceable.</a:t>
            </a:r>
          </a:p>
          <a:p>
            <a:pPr algn="just"/>
            <a:endParaRPr lang="en-US" dirty="0">
              <a:solidFill>
                <a:schemeClr val="accent6">
                  <a:lumMod val="75000"/>
                </a:schemeClr>
              </a:solidFill>
              <a:latin typeface="Comic Sans MS" pitchFamily="66" charset="0"/>
            </a:endParaRPr>
          </a:p>
          <a:p>
            <a:endParaRPr lang="en-US" dirty="0"/>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81000"/>
            <a:ext cx="8001000" cy="5745163"/>
          </a:xfrm>
        </p:spPr>
        <p:txBody>
          <a:bodyPr/>
          <a:lstStyle/>
          <a:p>
            <a:pPr lvl="0" algn="just"/>
            <a:r>
              <a:rPr lang="en-US" b="1" dirty="0">
                <a:latin typeface="Comic Sans MS" pitchFamily="66" charset="0"/>
              </a:rPr>
              <a:t>Transferable Rights: </a:t>
            </a:r>
            <a:r>
              <a:rPr lang="en-US" dirty="0">
                <a:latin typeface="Comic Sans MS" pitchFamily="66" charset="0"/>
              </a:rPr>
              <a:t>Patent Registration gives the patentee </a:t>
            </a:r>
            <a:r>
              <a:rPr lang="en-US" dirty="0">
                <a:solidFill>
                  <a:schemeClr val="accent6">
                    <a:lumMod val="75000"/>
                  </a:schemeClr>
                </a:solidFill>
                <a:latin typeface="Comic Sans MS" pitchFamily="66" charset="0"/>
              </a:rPr>
              <a:t>a right to sell or transfer a patent </a:t>
            </a:r>
            <a:r>
              <a:rPr lang="en-US" dirty="0">
                <a:latin typeface="Comic Sans MS" pitchFamily="66" charset="0"/>
              </a:rPr>
              <a:t>as it helps in raising revenue.</a:t>
            </a:r>
          </a:p>
          <a:p>
            <a:pPr lvl="0" algn="just"/>
            <a:r>
              <a:rPr lang="en-US" b="1" dirty="0">
                <a:latin typeface="Comic Sans MS" pitchFamily="66" charset="0"/>
              </a:rPr>
              <a:t>Validity Period of 20 Years: </a:t>
            </a:r>
            <a:r>
              <a:rPr lang="en-US" dirty="0">
                <a:latin typeface="Comic Sans MS" pitchFamily="66" charset="0"/>
              </a:rPr>
              <a:t>After Patent Registration, an invention is legally protected </a:t>
            </a:r>
            <a:r>
              <a:rPr lang="en-US" dirty="0">
                <a:solidFill>
                  <a:schemeClr val="accent6">
                    <a:lumMod val="75000"/>
                  </a:schemeClr>
                </a:solidFill>
                <a:latin typeface="Comic Sans MS" pitchFamily="66" charset="0"/>
              </a:rPr>
              <a:t>for a period of 20 years</a:t>
            </a:r>
            <a:r>
              <a:rPr lang="en-US" dirty="0">
                <a:solidFill>
                  <a:schemeClr val="accent6">
                    <a:lumMod val="75000"/>
                  </a:schemeClr>
                </a:solidFill>
              </a:rPr>
              <a:t>.</a:t>
            </a:r>
          </a:p>
          <a:p>
            <a:endParaRPr lang="en-US" dirty="0"/>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096000"/>
          </a:xfrm>
        </p:spPr>
        <p:txBody>
          <a:bodyPr/>
          <a:lstStyle/>
          <a:p>
            <a:pPr lvl="0" algn="just"/>
            <a:r>
              <a:rPr lang="en-US" b="1" dirty="0">
                <a:latin typeface="Comic Sans MS" pitchFamily="66" charset="0"/>
              </a:rPr>
              <a:t>Competitive Advantage: </a:t>
            </a:r>
            <a:r>
              <a:rPr lang="en-US" dirty="0">
                <a:latin typeface="Comic Sans MS" pitchFamily="66" charset="0"/>
              </a:rPr>
              <a:t>Patent Registration gives a </a:t>
            </a:r>
            <a:r>
              <a:rPr lang="en-US" dirty="0">
                <a:solidFill>
                  <a:schemeClr val="accent6">
                    <a:lumMod val="75000"/>
                  </a:schemeClr>
                </a:solidFill>
                <a:latin typeface="Comic Sans MS" pitchFamily="66" charset="0"/>
              </a:rPr>
              <a:t>competitive advantage to the business</a:t>
            </a:r>
            <a:r>
              <a:rPr lang="en-US" dirty="0">
                <a:latin typeface="Comic Sans MS" pitchFamily="66" charset="0"/>
              </a:rPr>
              <a:t>. </a:t>
            </a:r>
          </a:p>
          <a:p>
            <a:pPr lvl="0" algn="just"/>
            <a:r>
              <a:rPr lang="en-US" dirty="0">
                <a:latin typeface="Comic Sans MS" pitchFamily="66" charset="0"/>
              </a:rPr>
              <a:t>For </a:t>
            </a:r>
            <a:r>
              <a:rPr lang="en-US" dirty="0">
                <a:solidFill>
                  <a:schemeClr val="accent6">
                    <a:lumMod val="75000"/>
                  </a:schemeClr>
                </a:solidFill>
                <a:latin typeface="Comic Sans MS" pitchFamily="66" charset="0"/>
              </a:rPr>
              <a:t>similar products, competitors will not be able to use </a:t>
            </a:r>
            <a:r>
              <a:rPr lang="en-US" dirty="0">
                <a:latin typeface="Comic Sans MS" pitchFamily="66" charset="0"/>
              </a:rPr>
              <a:t>the patented invention.</a:t>
            </a:r>
          </a:p>
          <a:p>
            <a:pPr lvl="0" algn="just"/>
            <a:r>
              <a:rPr lang="en-US" b="1" dirty="0">
                <a:latin typeface="Comic Sans MS" pitchFamily="66" charset="0"/>
              </a:rPr>
              <a:t>Asset Creation: </a:t>
            </a:r>
            <a:r>
              <a:rPr lang="en-US" dirty="0">
                <a:latin typeface="Comic Sans MS" pitchFamily="66" charset="0"/>
              </a:rPr>
              <a:t>Patent is an Intellectual Property Right, therefore, </a:t>
            </a:r>
            <a:r>
              <a:rPr lang="en-US" dirty="0">
                <a:solidFill>
                  <a:schemeClr val="accent6">
                    <a:lumMod val="75000"/>
                  </a:schemeClr>
                </a:solidFill>
                <a:latin typeface="Comic Sans MS" pitchFamily="66" charset="0"/>
              </a:rPr>
              <a:t>Patent Registration given an exclusive right</a:t>
            </a:r>
            <a:r>
              <a:rPr lang="en-US" dirty="0">
                <a:latin typeface="Comic Sans MS" pitchFamily="66" charset="0"/>
              </a:rPr>
              <a:t>. </a:t>
            </a:r>
          </a:p>
          <a:p>
            <a:pPr lvl="0" algn="just"/>
            <a:r>
              <a:rPr lang="en-US" dirty="0">
                <a:latin typeface="Comic Sans MS" pitchFamily="66" charset="0"/>
              </a:rPr>
              <a:t>The patent is an intellectual </a:t>
            </a:r>
            <a:r>
              <a:rPr lang="en-US" dirty="0">
                <a:solidFill>
                  <a:schemeClr val="accent6">
                    <a:lumMod val="75000"/>
                  </a:schemeClr>
                </a:solidFill>
                <a:latin typeface="Comic Sans MS" pitchFamily="66" charset="0"/>
              </a:rPr>
              <a:t>asset </a:t>
            </a:r>
            <a:r>
              <a:rPr lang="en-US" dirty="0">
                <a:latin typeface="Comic Sans MS" pitchFamily="66" charset="0"/>
              </a:rPr>
              <a:t>for a business which </a:t>
            </a:r>
            <a:r>
              <a:rPr lang="en-US" dirty="0">
                <a:solidFill>
                  <a:schemeClr val="accent6">
                    <a:lumMod val="75000"/>
                  </a:schemeClr>
                </a:solidFill>
                <a:latin typeface="Comic Sans MS" pitchFamily="66" charset="0"/>
              </a:rPr>
              <a:t>can be sold, transferred or commercially contracted</a:t>
            </a:r>
            <a:r>
              <a:rPr lang="en-US" dirty="0">
                <a:latin typeface="Comic Sans MS" pitchFamily="66" charset="0"/>
              </a:rPr>
              <a:t>.</a:t>
            </a:r>
          </a:p>
          <a:p>
            <a:endParaRPr lang="en-US" dirty="0"/>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534400" cy="6096000"/>
          </a:xfrm>
        </p:spPr>
        <p:txBody>
          <a:bodyPr/>
          <a:lstStyle/>
          <a:p>
            <a:pPr algn="just">
              <a:buNone/>
            </a:pPr>
            <a:r>
              <a:rPr lang="en-US" b="1" dirty="0">
                <a:solidFill>
                  <a:schemeClr val="accent6">
                    <a:lumMod val="75000"/>
                  </a:schemeClr>
                </a:solidFill>
                <a:latin typeface="Comic Sans MS" pitchFamily="66" charset="0"/>
              </a:rPr>
              <a:t>Documents for filing Patent Registration Application</a:t>
            </a:r>
          </a:p>
          <a:p>
            <a:pPr algn="just"/>
            <a:r>
              <a:rPr lang="en-US" dirty="0">
                <a:latin typeface="Comic Sans MS" pitchFamily="66" charset="0"/>
              </a:rPr>
              <a:t>For filing Patent Registration application in India, following documents are required</a:t>
            </a:r>
          </a:p>
          <a:p>
            <a:pPr algn="just"/>
            <a:r>
              <a:rPr lang="en-US" dirty="0">
                <a:latin typeface="Comic Sans MS" pitchFamily="66" charset="0"/>
              </a:rPr>
              <a:t>An Application for Patent Registration in </a:t>
            </a:r>
            <a:r>
              <a:rPr lang="en-US" dirty="0">
                <a:solidFill>
                  <a:schemeClr val="accent6">
                    <a:lumMod val="75000"/>
                  </a:schemeClr>
                </a:solidFill>
                <a:latin typeface="Comic Sans MS" pitchFamily="66" charset="0"/>
              </a:rPr>
              <a:t>Form-1</a:t>
            </a:r>
          </a:p>
          <a:p>
            <a:pPr algn="just"/>
            <a:r>
              <a:rPr lang="en-US" dirty="0">
                <a:latin typeface="Comic Sans MS" pitchFamily="66" charset="0"/>
              </a:rPr>
              <a:t>Complete specifications in </a:t>
            </a:r>
            <a:r>
              <a:rPr lang="en-US" dirty="0">
                <a:solidFill>
                  <a:schemeClr val="accent6">
                    <a:lumMod val="75000"/>
                  </a:schemeClr>
                </a:solidFill>
                <a:latin typeface="Comic Sans MS" pitchFamily="66" charset="0"/>
              </a:rPr>
              <a:t>Form-2</a:t>
            </a:r>
            <a:r>
              <a:rPr lang="en-US" dirty="0">
                <a:latin typeface="Comic Sans MS" pitchFamily="66" charset="0"/>
              </a:rPr>
              <a:t> however if not available then Provisional Specification </a:t>
            </a:r>
          </a:p>
          <a:p>
            <a:pPr algn="just"/>
            <a:r>
              <a:rPr lang="en-US" dirty="0">
                <a:latin typeface="Comic Sans MS" pitchFamily="66" charset="0"/>
              </a:rPr>
              <a:t>Statement and Undertaking in </a:t>
            </a:r>
            <a:r>
              <a:rPr lang="en-US" dirty="0">
                <a:solidFill>
                  <a:schemeClr val="accent6">
                    <a:lumMod val="75000"/>
                  </a:schemeClr>
                </a:solidFill>
                <a:latin typeface="Comic Sans MS" pitchFamily="66" charset="0"/>
              </a:rPr>
              <a:t>Form-3</a:t>
            </a:r>
          </a:p>
          <a:p>
            <a:pPr algn="just">
              <a:buNone/>
            </a:pPr>
            <a:endParaRPr lang="en-US" b="1" dirty="0">
              <a:solidFill>
                <a:schemeClr val="accent6">
                  <a:lumMod val="75000"/>
                </a:schemeClr>
              </a:solidFill>
              <a:latin typeface="Comic Sans MS" pitchFamily="66" charset="0"/>
            </a:endParaRPr>
          </a:p>
          <a:p>
            <a:pPr algn="just">
              <a:buNone/>
            </a:pPr>
            <a:endParaRPr lang="en-US" b="1" dirty="0">
              <a:solidFill>
                <a:schemeClr val="accent6">
                  <a:lumMod val="75000"/>
                </a:schemeClr>
              </a:solidFill>
              <a:latin typeface="Comic Sans MS" pitchFamily="66" charset="0"/>
            </a:endParaRPr>
          </a:p>
          <a:p>
            <a:pPr>
              <a:buNone/>
            </a:pPr>
            <a:endParaRPr lang="en-US" dirty="0"/>
          </a:p>
        </p:txBody>
      </p:sp>
      <p:sp>
        <p:nvSpPr>
          <p:cNvPr id="4" name="Footer Placeholder 3"/>
          <p:cNvSpPr>
            <a:spLocks noGrp="1"/>
          </p:cNvSpPr>
          <p:nvPr>
            <p:ph type="ftr" sz="quarter" idx="11"/>
          </p:nvPr>
        </p:nvSpPr>
        <p:spPr/>
        <p:txBody>
          <a:bodyPr/>
          <a:lstStyle/>
          <a:p>
            <a:r>
              <a:rPr lang="en-US" dirty="0"/>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534400" cy="6096000"/>
          </a:xfrm>
        </p:spPr>
        <p:txBody>
          <a:bodyPr/>
          <a:lstStyle/>
          <a:p>
            <a:pPr algn="just">
              <a:buNone/>
            </a:pPr>
            <a:r>
              <a:rPr lang="en-US" b="1" dirty="0">
                <a:solidFill>
                  <a:schemeClr val="accent6">
                    <a:lumMod val="75000"/>
                  </a:schemeClr>
                </a:solidFill>
                <a:latin typeface="Comic Sans MS" pitchFamily="66" charset="0"/>
              </a:rPr>
              <a:t>Documents for filing Patent Registration Application (Contd..)</a:t>
            </a:r>
          </a:p>
          <a:p>
            <a:pPr algn="just"/>
            <a:r>
              <a:rPr lang="en-US" dirty="0">
                <a:latin typeface="Comic Sans MS" pitchFamily="66" charset="0"/>
              </a:rPr>
              <a:t>A declaration from the inventor as to </a:t>
            </a:r>
            <a:r>
              <a:rPr lang="en-US" dirty="0" err="1">
                <a:latin typeface="Comic Sans MS" pitchFamily="66" charset="0"/>
              </a:rPr>
              <a:t>inventorship</a:t>
            </a:r>
            <a:r>
              <a:rPr lang="en-US" dirty="0">
                <a:latin typeface="Comic Sans MS" pitchFamily="66" charset="0"/>
              </a:rPr>
              <a:t> in </a:t>
            </a:r>
            <a:r>
              <a:rPr lang="en-US" dirty="0">
                <a:solidFill>
                  <a:schemeClr val="accent6">
                    <a:lumMod val="75000"/>
                  </a:schemeClr>
                </a:solidFill>
                <a:latin typeface="Comic Sans MS" pitchFamily="66" charset="0"/>
              </a:rPr>
              <a:t>Form 5</a:t>
            </a:r>
          </a:p>
          <a:p>
            <a:pPr algn="just"/>
            <a:r>
              <a:rPr lang="en-US" dirty="0">
                <a:latin typeface="Comic Sans MS" pitchFamily="66" charset="0"/>
              </a:rPr>
              <a:t>A proof from the inventor regarding the right to file a Patent Registration application</a:t>
            </a:r>
          </a:p>
          <a:p>
            <a:pPr algn="just"/>
            <a:r>
              <a:rPr lang="en-US" dirty="0">
                <a:latin typeface="Comic Sans MS" pitchFamily="66" charset="0"/>
              </a:rPr>
              <a:t>If a Patent Registration application is filed by the patent agent/patent attorney then the power of authority in </a:t>
            </a:r>
            <a:r>
              <a:rPr lang="en-US" dirty="0">
                <a:solidFill>
                  <a:schemeClr val="accent6">
                    <a:lumMod val="75000"/>
                  </a:schemeClr>
                </a:solidFill>
                <a:latin typeface="Comic Sans MS" pitchFamily="66" charset="0"/>
              </a:rPr>
              <a:t>Form-26</a:t>
            </a:r>
          </a:p>
          <a:p>
            <a:pPr algn="just">
              <a:buNone/>
            </a:pPr>
            <a:endParaRPr lang="en-US" b="1" dirty="0">
              <a:solidFill>
                <a:schemeClr val="accent6">
                  <a:lumMod val="75000"/>
                </a:schemeClr>
              </a:solidFill>
              <a:latin typeface="Comic Sans MS" pitchFamily="66" charset="0"/>
            </a:endParaRPr>
          </a:p>
          <a:p>
            <a:pPr algn="just">
              <a:buNone/>
            </a:pPr>
            <a:endParaRPr lang="en-US" b="1" dirty="0">
              <a:solidFill>
                <a:schemeClr val="accent6">
                  <a:lumMod val="75000"/>
                </a:schemeClr>
              </a:solidFill>
              <a:latin typeface="Comic Sans MS" pitchFamily="66" charset="0"/>
            </a:endParaRPr>
          </a:p>
          <a:p>
            <a:pPr>
              <a:buNone/>
            </a:pPr>
            <a:endParaRPr lang="en-US" dirty="0"/>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534400" cy="6096000"/>
          </a:xfrm>
        </p:spPr>
        <p:txBody>
          <a:bodyPr/>
          <a:lstStyle/>
          <a:p>
            <a:pPr algn="just">
              <a:buNone/>
            </a:pPr>
            <a:r>
              <a:rPr lang="en-US" b="1" dirty="0">
                <a:solidFill>
                  <a:schemeClr val="accent6">
                    <a:lumMod val="75000"/>
                  </a:schemeClr>
                </a:solidFill>
                <a:latin typeface="Comic Sans MS" pitchFamily="66" charset="0"/>
              </a:rPr>
              <a:t>Documents for filing Patent Registration Application (Contd..)</a:t>
            </a:r>
          </a:p>
          <a:p>
            <a:pPr algn="just"/>
            <a:r>
              <a:rPr lang="en-US" dirty="0">
                <a:latin typeface="Comic Sans MS" pitchFamily="66" charset="0"/>
              </a:rPr>
              <a:t>In case of convention application (Paris convention) or PCT national phase application, one has to file priority documents along with the application or within 18 months from the priority date.</a:t>
            </a:r>
          </a:p>
          <a:p>
            <a:pPr algn="just"/>
            <a:r>
              <a:rPr lang="en-US" dirty="0">
                <a:latin typeface="Comic Sans MS" pitchFamily="66" charset="0"/>
              </a:rPr>
              <a:t>It is required to </a:t>
            </a:r>
            <a:r>
              <a:rPr lang="en-US" dirty="0">
                <a:solidFill>
                  <a:schemeClr val="accent6">
                    <a:lumMod val="75000"/>
                  </a:schemeClr>
                </a:solidFill>
                <a:latin typeface="Comic Sans MS" pitchFamily="66" charset="0"/>
              </a:rPr>
              <a:t>submit</a:t>
            </a:r>
            <a:r>
              <a:rPr lang="en-US" dirty="0">
                <a:latin typeface="Comic Sans MS" pitchFamily="66" charset="0"/>
              </a:rPr>
              <a:t> the </a:t>
            </a:r>
            <a:r>
              <a:rPr lang="en-US" dirty="0">
                <a:solidFill>
                  <a:schemeClr val="accent6">
                    <a:lumMod val="75000"/>
                  </a:schemeClr>
                </a:solidFill>
                <a:latin typeface="Comic Sans MS" pitchFamily="66" charset="0"/>
              </a:rPr>
              <a:t>National Biodiversity Authority permission </a:t>
            </a:r>
            <a:r>
              <a:rPr lang="en-US" dirty="0">
                <a:latin typeface="Comic Sans MS" pitchFamily="66" charset="0"/>
              </a:rPr>
              <a:t>in case </a:t>
            </a:r>
            <a:r>
              <a:rPr lang="en-US" dirty="0">
                <a:solidFill>
                  <a:schemeClr val="accent6">
                    <a:lumMod val="75000"/>
                  </a:schemeClr>
                </a:solidFill>
                <a:latin typeface="Comic Sans MS" pitchFamily="66" charset="0"/>
              </a:rPr>
              <a:t>application is related to biological material </a:t>
            </a:r>
            <a:r>
              <a:rPr lang="en-US" dirty="0">
                <a:latin typeface="Comic Sans MS" pitchFamily="66" charset="0"/>
              </a:rPr>
              <a:t>obtained from India.</a:t>
            </a:r>
          </a:p>
          <a:p>
            <a:pPr algn="just">
              <a:buNone/>
            </a:pPr>
            <a:endParaRPr lang="en-US" b="1" dirty="0">
              <a:solidFill>
                <a:schemeClr val="accent6">
                  <a:lumMod val="75000"/>
                </a:schemeClr>
              </a:solidFill>
              <a:latin typeface="Comic Sans MS" pitchFamily="66" charset="0"/>
            </a:endParaRPr>
          </a:p>
          <a:p>
            <a:pPr algn="just">
              <a:buNone/>
            </a:pPr>
            <a:endParaRPr lang="en-US" b="1" dirty="0">
              <a:solidFill>
                <a:schemeClr val="accent6">
                  <a:lumMod val="75000"/>
                </a:schemeClr>
              </a:solidFill>
              <a:latin typeface="Comic Sans MS" pitchFamily="66" charset="0"/>
            </a:endParaRPr>
          </a:p>
          <a:p>
            <a:pPr>
              <a:buNone/>
            </a:pPr>
            <a:endParaRPr lang="en-US" dirty="0"/>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8001000" cy="1417638"/>
          </a:xfrm>
        </p:spPr>
        <p:txBody>
          <a:bodyPr>
            <a:normAutofit fontScale="90000"/>
          </a:bodyPr>
          <a:lstStyle/>
          <a:p>
            <a:pPr>
              <a:lnSpc>
                <a:spcPct val="115000"/>
              </a:lnSpc>
              <a:spcBef>
                <a:spcPts val="0"/>
              </a:spcBef>
              <a:spcAft>
                <a:spcPts val="1000"/>
              </a:spcAft>
            </a:pPr>
            <a:r>
              <a:rPr lang="en-US" sz="3600" dirty="0">
                <a:ea typeface="Calibri"/>
                <a:cs typeface="Times New Roman"/>
              </a:rPr>
              <a:t>List of Creative Works Protected by Copyright Law in India </a:t>
            </a:r>
            <a:br>
              <a:rPr lang="en-US" sz="3600" dirty="0">
                <a:latin typeface="Comic Sans MS" pitchFamily="66" charset="0"/>
                <a:ea typeface="Calibri"/>
                <a:cs typeface="Times New Roman"/>
              </a:rPr>
            </a:br>
            <a:endParaRPr lang="en-US" sz="3600" dirty="0">
              <a:latin typeface="Comic Sans MS" pitchFamily="66" charset="0"/>
            </a:endParaRPr>
          </a:p>
        </p:txBody>
      </p:sp>
      <p:sp>
        <p:nvSpPr>
          <p:cNvPr id="3" name="Content Placeholder 2"/>
          <p:cNvSpPr>
            <a:spLocks noGrp="1"/>
          </p:cNvSpPr>
          <p:nvPr>
            <p:ph idx="1"/>
          </p:nvPr>
        </p:nvSpPr>
        <p:spPr>
          <a:xfrm>
            <a:off x="381000" y="1981200"/>
            <a:ext cx="8458200" cy="4572000"/>
          </a:xfrm>
        </p:spPr>
        <p:txBody>
          <a:bodyPr/>
          <a:lstStyle/>
          <a:p>
            <a:pPr algn="just"/>
            <a:r>
              <a:rPr lang="en-US" dirty="0">
                <a:latin typeface="Comic Sans MS" pitchFamily="66" charset="0"/>
              </a:rPr>
              <a:t>Literary Work which includes Computer Program and Computer Databases apart from book.</a:t>
            </a:r>
          </a:p>
          <a:p>
            <a:pPr algn="just"/>
            <a:r>
              <a:rPr lang="en-US" dirty="0">
                <a:latin typeface="Comic Sans MS" pitchFamily="66" charset="0"/>
              </a:rPr>
              <a:t>Sound Recording or Audio Recorded Files which could include Songs, Dialogues etc.</a:t>
            </a:r>
          </a:p>
          <a:p>
            <a:pPr algn="just"/>
            <a:r>
              <a:rPr lang="en-US" dirty="0">
                <a:latin typeface="Comic Sans MS" pitchFamily="66" charset="0"/>
              </a:rPr>
              <a:t>Cinematography Film includes Films, Videos, Cartoon Films. </a:t>
            </a:r>
          </a:p>
          <a:p>
            <a:endParaRPr lang="en-US" dirty="0"/>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0"/>
            <a:ext cx="8534400" cy="6400800"/>
          </a:xfrm>
        </p:spPr>
        <p:txBody>
          <a:bodyPr/>
          <a:lstStyle/>
          <a:p>
            <a:pPr algn="just">
              <a:buNone/>
            </a:pPr>
            <a:r>
              <a:rPr lang="en-US" b="1" dirty="0">
                <a:solidFill>
                  <a:schemeClr val="accent6">
                    <a:lumMod val="75000"/>
                  </a:schemeClr>
                </a:solidFill>
                <a:latin typeface="Comic Sans MS" pitchFamily="66" charset="0"/>
              </a:rPr>
              <a:t>Documents for filing Patent Registration Application (Contd..)</a:t>
            </a:r>
          </a:p>
          <a:p>
            <a:pPr algn="just"/>
            <a:r>
              <a:rPr lang="en-US" dirty="0">
                <a:latin typeface="Comic Sans MS" pitchFamily="66" charset="0"/>
              </a:rPr>
              <a:t>The </a:t>
            </a:r>
            <a:r>
              <a:rPr lang="en-US" dirty="0">
                <a:solidFill>
                  <a:schemeClr val="accent6">
                    <a:lumMod val="75000"/>
                  </a:schemeClr>
                </a:solidFill>
                <a:latin typeface="Comic Sans MS" pitchFamily="66" charset="0"/>
              </a:rPr>
              <a:t>source of origin of any biological material used in the specification should be clearly indicated </a:t>
            </a:r>
            <a:r>
              <a:rPr lang="en-US" dirty="0">
                <a:latin typeface="Comic Sans MS" pitchFamily="66" charset="0"/>
              </a:rPr>
              <a:t>in the Patent Registration application form.</a:t>
            </a:r>
          </a:p>
          <a:p>
            <a:pPr algn="just"/>
            <a:r>
              <a:rPr lang="en-US" dirty="0">
                <a:latin typeface="Comic Sans MS" pitchFamily="66" charset="0"/>
              </a:rPr>
              <a:t>The patent Registration application must be </a:t>
            </a:r>
            <a:r>
              <a:rPr lang="en-US" dirty="0">
                <a:solidFill>
                  <a:schemeClr val="accent6">
                    <a:lumMod val="75000"/>
                  </a:schemeClr>
                </a:solidFill>
                <a:latin typeface="Comic Sans MS" pitchFamily="66" charset="0"/>
              </a:rPr>
              <a:t>signed by an applicant/ Patent attorney with the name &amp; date and Specification (Complete or Provisional) must be also be signed</a:t>
            </a:r>
            <a:r>
              <a:rPr lang="en-US" dirty="0">
                <a:latin typeface="Comic Sans MS" pitchFamily="66" charset="0"/>
              </a:rPr>
              <a:t> on the last page along with the date.</a:t>
            </a:r>
          </a:p>
          <a:p>
            <a:pPr algn="just">
              <a:buNone/>
            </a:pPr>
            <a:endParaRPr lang="en-US" b="1" dirty="0">
              <a:solidFill>
                <a:schemeClr val="accent6">
                  <a:lumMod val="75000"/>
                </a:schemeClr>
              </a:solidFill>
              <a:latin typeface="Comic Sans MS" pitchFamily="66" charset="0"/>
            </a:endParaRPr>
          </a:p>
          <a:p>
            <a:pPr algn="just">
              <a:buNone/>
            </a:pPr>
            <a:endParaRPr lang="en-US" b="1" dirty="0">
              <a:solidFill>
                <a:schemeClr val="accent6">
                  <a:lumMod val="75000"/>
                </a:schemeClr>
              </a:solidFill>
              <a:latin typeface="Comic Sans MS" pitchFamily="66" charset="0"/>
            </a:endParaRPr>
          </a:p>
          <a:p>
            <a:pPr>
              <a:buNone/>
            </a:pPr>
            <a:endParaRPr lang="en-US" dirty="0"/>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0"/>
            <a:ext cx="8534400" cy="6400800"/>
          </a:xfrm>
        </p:spPr>
        <p:txBody>
          <a:bodyPr/>
          <a:lstStyle/>
          <a:p>
            <a:pPr algn="just">
              <a:buNone/>
            </a:pPr>
            <a:r>
              <a:rPr lang="en-US" b="1" dirty="0">
                <a:solidFill>
                  <a:schemeClr val="accent6">
                    <a:lumMod val="75000"/>
                  </a:schemeClr>
                </a:solidFill>
                <a:latin typeface="Comic Sans MS" pitchFamily="66" charset="0"/>
              </a:rPr>
              <a:t>Forms required to be filed for Patent Registration Application</a:t>
            </a:r>
          </a:p>
          <a:p>
            <a:pPr algn="just">
              <a:buNone/>
            </a:pPr>
            <a:endParaRPr lang="en-US" b="1" dirty="0">
              <a:solidFill>
                <a:schemeClr val="accent6">
                  <a:lumMod val="75000"/>
                </a:schemeClr>
              </a:solidFill>
              <a:latin typeface="Comic Sans MS" pitchFamily="66" charset="0"/>
            </a:endParaRPr>
          </a:p>
          <a:p>
            <a:pPr algn="just">
              <a:buNone/>
            </a:pPr>
            <a:endParaRPr lang="en-US" b="1" dirty="0">
              <a:solidFill>
                <a:schemeClr val="accent6">
                  <a:lumMod val="75000"/>
                </a:schemeClr>
              </a:solidFill>
              <a:latin typeface="Comic Sans MS" pitchFamily="66" charset="0"/>
            </a:endParaRPr>
          </a:p>
          <a:p>
            <a:pPr algn="just">
              <a:buNone/>
            </a:pPr>
            <a:endParaRPr lang="en-US" b="1" dirty="0">
              <a:solidFill>
                <a:schemeClr val="accent6">
                  <a:lumMod val="75000"/>
                </a:schemeClr>
              </a:solidFill>
              <a:latin typeface="Comic Sans MS" pitchFamily="66" charset="0"/>
            </a:endParaRPr>
          </a:p>
          <a:p>
            <a:pPr>
              <a:buNone/>
            </a:pPr>
            <a:endParaRPr lang="en-US" dirty="0"/>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61</a:t>
            </a:fld>
            <a:endParaRPr lang="en-US"/>
          </a:p>
        </p:txBody>
      </p:sp>
      <p:graphicFrame>
        <p:nvGraphicFramePr>
          <p:cNvPr id="6" name="Table 5"/>
          <p:cNvGraphicFramePr>
            <a:graphicFrameLocks noGrp="1"/>
          </p:cNvGraphicFramePr>
          <p:nvPr/>
        </p:nvGraphicFramePr>
        <p:xfrm>
          <a:off x="685800" y="1143000"/>
          <a:ext cx="8153402" cy="5226472"/>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gridCol w="5791202">
                  <a:extLst>
                    <a:ext uri="{9D8B030D-6E8A-4147-A177-3AD203B41FA5}">
                      <a16:colId xmlns:a16="http://schemas.microsoft.com/office/drawing/2014/main" val="20001"/>
                    </a:ext>
                  </a:extLst>
                </a:gridCol>
              </a:tblGrid>
              <a:tr h="535411">
                <a:tc>
                  <a:txBody>
                    <a:bodyPr/>
                    <a:lstStyle/>
                    <a:p>
                      <a:pPr marL="0" marR="0" algn="just">
                        <a:lnSpc>
                          <a:spcPct val="115000"/>
                        </a:lnSpc>
                        <a:spcBef>
                          <a:spcPts val="0"/>
                        </a:spcBef>
                        <a:spcAft>
                          <a:spcPts val="0"/>
                        </a:spcAft>
                      </a:pPr>
                      <a:r>
                        <a:rPr lang="en-US" sz="2000" b="1" dirty="0">
                          <a:latin typeface="Comic Sans MS" pitchFamily="66" charset="0"/>
                          <a:ea typeface="Times New Roman"/>
                          <a:cs typeface="Times New Roman"/>
                        </a:rPr>
                        <a:t>Forms to be filed</a:t>
                      </a:r>
                      <a:endParaRPr lang="en-US" sz="2000" dirty="0">
                        <a:latin typeface="Comic Sans MS" pitchFamily="66" charset="0"/>
                        <a:ea typeface="Calibri"/>
                        <a:cs typeface="Times New Roman"/>
                      </a:endParaRPr>
                    </a:p>
                  </a:txBody>
                  <a:tcPr marL="95250" marR="95250" marT="95250" marB="95250" anchor="ctr"/>
                </a:tc>
                <a:tc>
                  <a:txBody>
                    <a:bodyPr/>
                    <a:lstStyle/>
                    <a:p>
                      <a:pPr marL="0" marR="0" algn="just">
                        <a:lnSpc>
                          <a:spcPct val="115000"/>
                        </a:lnSpc>
                        <a:spcBef>
                          <a:spcPts val="0"/>
                        </a:spcBef>
                        <a:spcAft>
                          <a:spcPts val="0"/>
                        </a:spcAft>
                      </a:pPr>
                      <a:r>
                        <a:rPr lang="en-US" sz="2000" b="1" dirty="0">
                          <a:latin typeface="Comic Sans MS" pitchFamily="66" charset="0"/>
                          <a:ea typeface="Times New Roman"/>
                          <a:cs typeface="Times New Roman"/>
                        </a:rPr>
                        <a:t>Explanation</a:t>
                      </a:r>
                      <a:endParaRPr lang="en-US" sz="2000" dirty="0">
                        <a:latin typeface="Comic Sans MS" pitchFamily="66" charset="0"/>
                        <a:ea typeface="Calibri"/>
                        <a:cs typeface="Times New Roman"/>
                      </a:endParaRPr>
                    </a:p>
                  </a:txBody>
                  <a:tcPr marL="95250" marR="95250" marT="95250" marB="95250" anchor="ctr"/>
                </a:tc>
                <a:extLst>
                  <a:ext uri="{0D108BD9-81ED-4DB2-BD59-A6C34878D82A}">
                    <a16:rowId xmlns:a16="http://schemas.microsoft.com/office/drawing/2014/main" val="10000"/>
                  </a:ext>
                </a:extLst>
              </a:tr>
              <a:tr h="535411">
                <a:tc>
                  <a:txBody>
                    <a:bodyPr/>
                    <a:lstStyle/>
                    <a:p>
                      <a:pPr marL="0" marR="0" algn="just">
                        <a:lnSpc>
                          <a:spcPct val="115000"/>
                        </a:lnSpc>
                        <a:spcBef>
                          <a:spcPts val="0"/>
                        </a:spcBef>
                        <a:spcAft>
                          <a:spcPts val="0"/>
                        </a:spcAft>
                      </a:pPr>
                      <a:r>
                        <a:rPr lang="en-US" sz="2000" b="1" dirty="0">
                          <a:latin typeface="Comic Sans MS" pitchFamily="66" charset="0"/>
                          <a:ea typeface="Times New Roman"/>
                          <a:cs typeface="Times New Roman"/>
                        </a:rPr>
                        <a:t>Form 1</a:t>
                      </a:r>
                      <a:endParaRPr lang="en-US" sz="2000" dirty="0">
                        <a:latin typeface="Comic Sans MS" pitchFamily="66" charset="0"/>
                        <a:ea typeface="Calibri"/>
                        <a:cs typeface="Times New Roman"/>
                      </a:endParaRPr>
                    </a:p>
                  </a:txBody>
                  <a:tcPr marL="95250" marR="95250" marT="95250" marB="95250" anchor="ctr"/>
                </a:tc>
                <a:tc>
                  <a:txBody>
                    <a:bodyPr/>
                    <a:lstStyle/>
                    <a:p>
                      <a:pPr marL="0" marR="0" algn="just">
                        <a:lnSpc>
                          <a:spcPct val="115000"/>
                        </a:lnSpc>
                        <a:spcBef>
                          <a:spcPts val="0"/>
                        </a:spcBef>
                        <a:spcAft>
                          <a:spcPts val="0"/>
                        </a:spcAft>
                      </a:pPr>
                      <a:r>
                        <a:rPr lang="en-US" sz="2000" dirty="0">
                          <a:latin typeface="Comic Sans MS" pitchFamily="66" charset="0"/>
                          <a:ea typeface="Times New Roman"/>
                          <a:cs typeface="Times New Roman"/>
                        </a:rPr>
                        <a:t>Patent registration Application</a:t>
                      </a:r>
                      <a:endParaRPr lang="en-US" sz="2000" dirty="0">
                        <a:latin typeface="Comic Sans MS" pitchFamily="66" charset="0"/>
                        <a:ea typeface="Calibri"/>
                        <a:cs typeface="Times New Roman"/>
                      </a:endParaRPr>
                    </a:p>
                  </a:txBody>
                  <a:tcPr marL="95250" marR="95250" marT="95250" marB="95250" anchor="ctr"/>
                </a:tc>
                <a:extLst>
                  <a:ext uri="{0D108BD9-81ED-4DB2-BD59-A6C34878D82A}">
                    <a16:rowId xmlns:a16="http://schemas.microsoft.com/office/drawing/2014/main" val="10001"/>
                  </a:ext>
                </a:extLst>
              </a:tr>
              <a:tr h="535411">
                <a:tc>
                  <a:txBody>
                    <a:bodyPr/>
                    <a:lstStyle/>
                    <a:p>
                      <a:pPr marL="0" marR="0" algn="just">
                        <a:lnSpc>
                          <a:spcPct val="115000"/>
                        </a:lnSpc>
                        <a:spcBef>
                          <a:spcPts val="0"/>
                        </a:spcBef>
                        <a:spcAft>
                          <a:spcPts val="0"/>
                        </a:spcAft>
                      </a:pPr>
                      <a:r>
                        <a:rPr lang="en-US" sz="2000" b="1" dirty="0">
                          <a:latin typeface="Comic Sans MS" pitchFamily="66" charset="0"/>
                          <a:ea typeface="Times New Roman"/>
                          <a:cs typeface="Times New Roman"/>
                        </a:rPr>
                        <a:t>Form 2</a:t>
                      </a:r>
                      <a:endParaRPr lang="en-US" sz="2000" dirty="0">
                        <a:latin typeface="Comic Sans MS" pitchFamily="66" charset="0"/>
                        <a:ea typeface="Calibri"/>
                        <a:cs typeface="Times New Roman"/>
                      </a:endParaRPr>
                    </a:p>
                  </a:txBody>
                  <a:tcPr marL="95250" marR="95250" marT="95250" marB="95250" anchor="ctr"/>
                </a:tc>
                <a:tc>
                  <a:txBody>
                    <a:bodyPr/>
                    <a:lstStyle/>
                    <a:p>
                      <a:pPr marL="0" marR="0" algn="just">
                        <a:lnSpc>
                          <a:spcPct val="115000"/>
                        </a:lnSpc>
                        <a:spcBef>
                          <a:spcPts val="0"/>
                        </a:spcBef>
                        <a:spcAft>
                          <a:spcPts val="0"/>
                        </a:spcAft>
                      </a:pPr>
                      <a:r>
                        <a:rPr lang="en-US" sz="2000" dirty="0">
                          <a:latin typeface="Comic Sans MS" pitchFamily="66" charset="0"/>
                          <a:ea typeface="Times New Roman"/>
                          <a:cs typeface="Times New Roman"/>
                        </a:rPr>
                        <a:t>Provisional or Complete Specification</a:t>
                      </a:r>
                      <a:endParaRPr lang="en-US" sz="2000" dirty="0">
                        <a:latin typeface="Comic Sans MS" pitchFamily="66" charset="0"/>
                        <a:ea typeface="Calibri"/>
                        <a:cs typeface="Times New Roman"/>
                      </a:endParaRPr>
                    </a:p>
                  </a:txBody>
                  <a:tcPr marL="95250" marR="95250" marT="95250" marB="95250" anchor="ctr"/>
                </a:tc>
                <a:extLst>
                  <a:ext uri="{0D108BD9-81ED-4DB2-BD59-A6C34878D82A}">
                    <a16:rowId xmlns:a16="http://schemas.microsoft.com/office/drawing/2014/main" val="10002"/>
                  </a:ext>
                </a:extLst>
              </a:tr>
              <a:tr h="898312">
                <a:tc>
                  <a:txBody>
                    <a:bodyPr/>
                    <a:lstStyle/>
                    <a:p>
                      <a:pPr marL="0" marR="0" algn="just">
                        <a:lnSpc>
                          <a:spcPct val="115000"/>
                        </a:lnSpc>
                        <a:spcBef>
                          <a:spcPts val="0"/>
                        </a:spcBef>
                        <a:spcAft>
                          <a:spcPts val="0"/>
                        </a:spcAft>
                      </a:pPr>
                      <a:r>
                        <a:rPr lang="en-US" sz="2000" b="1" dirty="0">
                          <a:latin typeface="Comic Sans MS" pitchFamily="66" charset="0"/>
                          <a:ea typeface="Times New Roman"/>
                          <a:cs typeface="Times New Roman"/>
                        </a:rPr>
                        <a:t>Form 3</a:t>
                      </a:r>
                      <a:endParaRPr lang="en-US" sz="2000" dirty="0">
                        <a:latin typeface="Comic Sans MS" pitchFamily="66" charset="0"/>
                        <a:ea typeface="Calibri"/>
                        <a:cs typeface="Times New Roman"/>
                      </a:endParaRPr>
                    </a:p>
                  </a:txBody>
                  <a:tcPr marL="95250" marR="95250" marT="95250" marB="95250" anchor="ctr"/>
                </a:tc>
                <a:tc>
                  <a:txBody>
                    <a:bodyPr/>
                    <a:lstStyle/>
                    <a:p>
                      <a:pPr marL="0" marR="0" algn="just">
                        <a:lnSpc>
                          <a:spcPct val="115000"/>
                        </a:lnSpc>
                        <a:spcBef>
                          <a:spcPts val="0"/>
                        </a:spcBef>
                        <a:spcAft>
                          <a:spcPts val="0"/>
                        </a:spcAft>
                      </a:pPr>
                      <a:r>
                        <a:rPr lang="en-US" sz="2000" dirty="0">
                          <a:latin typeface="Comic Sans MS" pitchFamily="66" charset="0"/>
                          <a:ea typeface="Times New Roman"/>
                          <a:cs typeface="Times New Roman"/>
                        </a:rPr>
                        <a:t>Statement and Undertaking under Section 8 of The Patents Act, 1970</a:t>
                      </a:r>
                      <a:endParaRPr lang="en-US" sz="2000" dirty="0">
                        <a:latin typeface="Comic Sans MS" pitchFamily="66" charset="0"/>
                        <a:ea typeface="Calibri"/>
                        <a:cs typeface="Times New Roman"/>
                      </a:endParaRPr>
                    </a:p>
                  </a:txBody>
                  <a:tcPr marL="95250" marR="95250" marT="95250" marB="95250" anchor="ctr"/>
                </a:tc>
                <a:extLst>
                  <a:ext uri="{0D108BD9-81ED-4DB2-BD59-A6C34878D82A}">
                    <a16:rowId xmlns:a16="http://schemas.microsoft.com/office/drawing/2014/main" val="10003"/>
                  </a:ext>
                </a:extLst>
              </a:tr>
              <a:tr h="535411">
                <a:tc>
                  <a:txBody>
                    <a:bodyPr/>
                    <a:lstStyle/>
                    <a:p>
                      <a:pPr marL="0" marR="0" algn="just">
                        <a:lnSpc>
                          <a:spcPct val="115000"/>
                        </a:lnSpc>
                        <a:spcBef>
                          <a:spcPts val="0"/>
                        </a:spcBef>
                        <a:spcAft>
                          <a:spcPts val="0"/>
                        </a:spcAft>
                      </a:pPr>
                      <a:r>
                        <a:rPr lang="en-US" sz="2000" b="1">
                          <a:latin typeface="Comic Sans MS" pitchFamily="66" charset="0"/>
                          <a:ea typeface="Times New Roman"/>
                          <a:cs typeface="Times New Roman"/>
                        </a:rPr>
                        <a:t>Form 5</a:t>
                      </a:r>
                      <a:endParaRPr lang="en-US" sz="2000">
                        <a:latin typeface="Comic Sans MS" pitchFamily="66" charset="0"/>
                        <a:ea typeface="Calibri"/>
                        <a:cs typeface="Times New Roman"/>
                      </a:endParaRPr>
                    </a:p>
                  </a:txBody>
                  <a:tcPr marL="95250" marR="95250" marT="95250" marB="95250" anchor="ctr"/>
                </a:tc>
                <a:tc>
                  <a:txBody>
                    <a:bodyPr/>
                    <a:lstStyle/>
                    <a:p>
                      <a:pPr marL="0" marR="0" algn="just">
                        <a:lnSpc>
                          <a:spcPct val="115000"/>
                        </a:lnSpc>
                        <a:spcBef>
                          <a:spcPts val="0"/>
                        </a:spcBef>
                        <a:spcAft>
                          <a:spcPts val="0"/>
                        </a:spcAft>
                      </a:pPr>
                      <a:r>
                        <a:rPr lang="en-US" sz="2000" dirty="0" err="1">
                          <a:latin typeface="Comic Sans MS" pitchFamily="66" charset="0"/>
                          <a:ea typeface="Times New Roman"/>
                          <a:cs typeface="Times New Roman"/>
                        </a:rPr>
                        <a:t>Inventorship</a:t>
                      </a:r>
                      <a:r>
                        <a:rPr lang="en-US" sz="2000" dirty="0">
                          <a:latin typeface="Comic Sans MS" pitchFamily="66" charset="0"/>
                          <a:ea typeface="Times New Roman"/>
                          <a:cs typeface="Times New Roman"/>
                        </a:rPr>
                        <a:t> Declaration</a:t>
                      </a:r>
                      <a:endParaRPr lang="en-US" sz="2000" dirty="0">
                        <a:latin typeface="Comic Sans MS" pitchFamily="66" charset="0"/>
                        <a:ea typeface="Calibri"/>
                        <a:cs typeface="Times New Roman"/>
                      </a:endParaRPr>
                    </a:p>
                  </a:txBody>
                  <a:tcPr marL="95250" marR="95250" marT="95250" marB="95250" anchor="ctr"/>
                </a:tc>
                <a:extLst>
                  <a:ext uri="{0D108BD9-81ED-4DB2-BD59-A6C34878D82A}">
                    <a16:rowId xmlns:a16="http://schemas.microsoft.com/office/drawing/2014/main" val="10004"/>
                  </a:ext>
                </a:extLst>
              </a:tr>
              <a:tr h="535411">
                <a:tc>
                  <a:txBody>
                    <a:bodyPr/>
                    <a:lstStyle/>
                    <a:p>
                      <a:pPr marL="0" marR="0" algn="just">
                        <a:lnSpc>
                          <a:spcPct val="115000"/>
                        </a:lnSpc>
                        <a:spcBef>
                          <a:spcPts val="0"/>
                        </a:spcBef>
                        <a:spcAft>
                          <a:spcPts val="0"/>
                        </a:spcAft>
                      </a:pPr>
                      <a:r>
                        <a:rPr lang="en-US" sz="2000" b="1">
                          <a:latin typeface="Comic Sans MS" pitchFamily="66" charset="0"/>
                          <a:ea typeface="Times New Roman"/>
                          <a:cs typeface="Times New Roman"/>
                        </a:rPr>
                        <a:t>Form 9</a:t>
                      </a:r>
                      <a:endParaRPr lang="en-US" sz="2000">
                        <a:latin typeface="Comic Sans MS" pitchFamily="66" charset="0"/>
                        <a:ea typeface="Calibri"/>
                        <a:cs typeface="Times New Roman"/>
                      </a:endParaRPr>
                    </a:p>
                  </a:txBody>
                  <a:tcPr marL="95250" marR="95250" marT="95250" marB="95250" anchor="ctr"/>
                </a:tc>
                <a:tc>
                  <a:txBody>
                    <a:bodyPr/>
                    <a:lstStyle/>
                    <a:p>
                      <a:pPr marL="0" marR="0" algn="just">
                        <a:lnSpc>
                          <a:spcPct val="115000"/>
                        </a:lnSpc>
                        <a:spcBef>
                          <a:spcPts val="0"/>
                        </a:spcBef>
                        <a:spcAft>
                          <a:spcPts val="0"/>
                        </a:spcAft>
                      </a:pPr>
                      <a:r>
                        <a:rPr lang="en-US" sz="2000" dirty="0">
                          <a:latin typeface="Comic Sans MS" pitchFamily="66" charset="0"/>
                          <a:ea typeface="Times New Roman"/>
                          <a:cs typeface="Times New Roman"/>
                        </a:rPr>
                        <a:t>Publication Request</a:t>
                      </a:r>
                      <a:endParaRPr lang="en-US" sz="2000" dirty="0">
                        <a:latin typeface="Comic Sans MS" pitchFamily="66" charset="0"/>
                        <a:ea typeface="Calibri"/>
                        <a:cs typeface="Times New Roman"/>
                      </a:endParaRPr>
                    </a:p>
                  </a:txBody>
                  <a:tcPr marL="95250" marR="95250" marT="95250" marB="95250" anchor="ctr"/>
                </a:tc>
                <a:extLst>
                  <a:ext uri="{0D108BD9-81ED-4DB2-BD59-A6C34878D82A}">
                    <a16:rowId xmlns:a16="http://schemas.microsoft.com/office/drawing/2014/main" val="10005"/>
                  </a:ext>
                </a:extLst>
              </a:tr>
              <a:tr h="535411">
                <a:tc>
                  <a:txBody>
                    <a:bodyPr/>
                    <a:lstStyle/>
                    <a:p>
                      <a:pPr marL="0" marR="0" algn="just">
                        <a:lnSpc>
                          <a:spcPct val="115000"/>
                        </a:lnSpc>
                        <a:spcBef>
                          <a:spcPts val="0"/>
                        </a:spcBef>
                        <a:spcAft>
                          <a:spcPts val="0"/>
                        </a:spcAft>
                      </a:pPr>
                      <a:r>
                        <a:rPr lang="en-US" sz="2000" b="1">
                          <a:latin typeface="Comic Sans MS" pitchFamily="66" charset="0"/>
                          <a:ea typeface="Times New Roman"/>
                          <a:cs typeface="Times New Roman"/>
                        </a:rPr>
                        <a:t>Form 18</a:t>
                      </a:r>
                      <a:endParaRPr lang="en-US" sz="2000">
                        <a:latin typeface="Comic Sans MS" pitchFamily="66" charset="0"/>
                        <a:ea typeface="Calibri"/>
                        <a:cs typeface="Times New Roman"/>
                      </a:endParaRPr>
                    </a:p>
                  </a:txBody>
                  <a:tcPr marL="95250" marR="95250" marT="95250" marB="95250" anchor="ctr"/>
                </a:tc>
                <a:tc>
                  <a:txBody>
                    <a:bodyPr/>
                    <a:lstStyle/>
                    <a:p>
                      <a:pPr marL="0" marR="0" algn="just">
                        <a:lnSpc>
                          <a:spcPct val="115000"/>
                        </a:lnSpc>
                        <a:spcBef>
                          <a:spcPts val="0"/>
                        </a:spcBef>
                        <a:spcAft>
                          <a:spcPts val="0"/>
                        </a:spcAft>
                      </a:pPr>
                      <a:r>
                        <a:rPr lang="en-US" sz="2000" dirty="0">
                          <a:latin typeface="Comic Sans MS" pitchFamily="66" charset="0"/>
                          <a:ea typeface="Times New Roman"/>
                          <a:cs typeface="Times New Roman"/>
                        </a:rPr>
                        <a:t>Examination Request</a:t>
                      </a:r>
                      <a:endParaRPr lang="en-US" sz="2000" dirty="0">
                        <a:latin typeface="Comic Sans MS" pitchFamily="66" charset="0"/>
                        <a:ea typeface="Calibri"/>
                        <a:cs typeface="Times New Roman"/>
                      </a:endParaRPr>
                    </a:p>
                  </a:txBody>
                  <a:tcPr marL="95250" marR="95250" marT="95250" marB="95250" anchor="ctr"/>
                </a:tc>
                <a:extLst>
                  <a:ext uri="{0D108BD9-81ED-4DB2-BD59-A6C34878D82A}">
                    <a16:rowId xmlns:a16="http://schemas.microsoft.com/office/drawing/2014/main" val="10006"/>
                  </a:ext>
                </a:extLst>
              </a:tr>
              <a:tr h="535411">
                <a:tc>
                  <a:txBody>
                    <a:bodyPr/>
                    <a:lstStyle/>
                    <a:p>
                      <a:pPr marL="0" marR="0" algn="just">
                        <a:lnSpc>
                          <a:spcPct val="115000"/>
                        </a:lnSpc>
                        <a:spcBef>
                          <a:spcPts val="0"/>
                        </a:spcBef>
                        <a:spcAft>
                          <a:spcPts val="0"/>
                        </a:spcAft>
                      </a:pPr>
                      <a:r>
                        <a:rPr lang="en-US" sz="2000" b="1">
                          <a:latin typeface="Comic Sans MS" pitchFamily="66" charset="0"/>
                          <a:ea typeface="Times New Roman"/>
                          <a:cs typeface="Times New Roman"/>
                        </a:rPr>
                        <a:t>Form 26</a:t>
                      </a:r>
                      <a:endParaRPr lang="en-US" sz="2000">
                        <a:latin typeface="Comic Sans MS" pitchFamily="66" charset="0"/>
                        <a:ea typeface="Calibri"/>
                        <a:cs typeface="Times New Roman"/>
                      </a:endParaRPr>
                    </a:p>
                  </a:txBody>
                  <a:tcPr marL="95250" marR="95250" marT="95250" marB="95250" anchor="ctr"/>
                </a:tc>
                <a:tc>
                  <a:txBody>
                    <a:bodyPr/>
                    <a:lstStyle/>
                    <a:p>
                      <a:pPr marL="0" marR="0" algn="just">
                        <a:lnSpc>
                          <a:spcPct val="115000"/>
                        </a:lnSpc>
                        <a:spcBef>
                          <a:spcPts val="0"/>
                        </a:spcBef>
                        <a:spcAft>
                          <a:spcPts val="0"/>
                        </a:spcAft>
                      </a:pPr>
                      <a:r>
                        <a:rPr lang="en-US" sz="2000" dirty="0">
                          <a:latin typeface="Comic Sans MS" pitchFamily="66" charset="0"/>
                          <a:ea typeface="Times New Roman"/>
                          <a:cs typeface="Times New Roman"/>
                        </a:rPr>
                        <a:t>Patent Agent Authorization</a:t>
                      </a:r>
                      <a:endParaRPr lang="en-US" sz="2000" dirty="0">
                        <a:latin typeface="Comic Sans MS" pitchFamily="66" charset="0"/>
                        <a:ea typeface="Calibri"/>
                        <a:cs typeface="Times New Roman"/>
                      </a:endParaRPr>
                    </a:p>
                  </a:txBody>
                  <a:tcPr marL="95250" marR="95250" marT="95250" marB="95250" anchor="ctr"/>
                </a:tc>
                <a:extLst>
                  <a:ext uri="{0D108BD9-81ED-4DB2-BD59-A6C34878D82A}">
                    <a16:rowId xmlns:a16="http://schemas.microsoft.com/office/drawing/2014/main" val="10007"/>
                  </a:ext>
                </a:extLst>
              </a:tr>
              <a:tr h="535411">
                <a:tc>
                  <a:txBody>
                    <a:bodyPr/>
                    <a:lstStyle/>
                    <a:p>
                      <a:pPr marL="0" marR="0" algn="just">
                        <a:lnSpc>
                          <a:spcPct val="115000"/>
                        </a:lnSpc>
                        <a:spcBef>
                          <a:spcPts val="0"/>
                        </a:spcBef>
                        <a:spcAft>
                          <a:spcPts val="0"/>
                        </a:spcAft>
                      </a:pPr>
                      <a:r>
                        <a:rPr lang="en-US" sz="2000" b="1">
                          <a:latin typeface="Comic Sans MS" pitchFamily="66" charset="0"/>
                          <a:ea typeface="Times New Roman"/>
                          <a:cs typeface="Times New Roman"/>
                        </a:rPr>
                        <a:t>Form 28</a:t>
                      </a:r>
                      <a:endParaRPr lang="en-US" sz="2000">
                        <a:latin typeface="Comic Sans MS" pitchFamily="66" charset="0"/>
                        <a:ea typeface="Calibri"/>
                        <a:cs typeface="Times New Roman"/>
                      </a:endParaRPr>
                    </a:p>
                  </a:txBody>
                  <a:tcPr marL="95250" marR="95250" marT="95250" marB="95250" anchor="ctr"/>
                </a:tc>
                <a:tc>
                  <a:txBody>
                    <a:bodyPr/>
                    <a:lstStyle/>
                    <a:p>
                      <a:pPr marL="0" marR="0" algn="just">
                        <a:lnSpc>
                          <a:spcPct val="115000"/>
                        </a:lnSpc>
                        <a:spcBef>
                          <a:spcPts val="0"/>
                        </a:spcBef>
                        <a:spcAft>
                          <a:spcPts val="0"/>
                        </a:spcAft>
                      </a:pPr>
                      <a:r>
                        <a:rPr lang="en-US" sz="2000" dirty="0">
                          <a:latin typeface="Comic Sans MS" pitchFamily="66" charset="0"/>
                          <a:ea typeface="Times New Roman"/>
                          <a:cs typeface="Times New Roman"/>
                        </a:rPr>
                        <a:t>For Small Entity</a:t>
                      </a:r>
                      <a:endParaRPr lang="en-US" sz="2000" dirty="0">
                        <a:latin typeface="Comic Sans MS" pitchFamily="66" charset="0"/>
                        <a:ea typeface="Calibri"/>
                        <a:cs typeface="Times New Roman"/>
                      </a:endParaRPr>
                    </a:p>
                  </a:txBody>
                  <a:tcPr marL="95250" marR="95250" marT="95250" marB="95250"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0"/>
            <a:ext cx="8534400" cy="6400800"/>
          </a:xfrm>
        </p:spPr>
        <p:txBody>
          <a:bodyPr/>
          <a:lstStyle/>
          <a:p>
            <a:pPr algn="just">
              <a:buNone/>
            </a:pPr>
            <a:r>
              <a:rPr lang="en-US" b="1" dirty="0">
                <a:solidFill>
                  <a:schemeClr val="accent6">
                    <a:lumMod val="75000"/>
                  </a:schemeClr>
                </a:solidFill>
                <a:latin typeface="Comic Sans MS" pitchFamily="66" charset="0"/>
              </a:rPr>
              <a:t>Validity Period of the Registered Patent in India</a:t>
            </a:r>
          </a:p>
          <a:p>
            <a:pPr algn="just"/>
            <a:r>
              <a:rPr lang="en-US" dirty="0">
                <a:latin typeface="Comic Sans MS" pitchFamily="66" charset="0"/>
              </a:rPr>
              <a:t>The patent is </a:t>
            </a:r>
            <a:r>
              <a:rPr lang="en-US" dirty="0">
                <a:solidFill>
                  <a:schemeClr val="accent6">
                    <a:lumMod val="75000"/>
                  </a:schemeClr>
                </a:solidFill>
                <a:latin typeface="Comic Sans MS" pitchFamily="66" charset="0"/>
              </a:rPr>
              <a:t>valid for the period of 20 years in India</a:t>
            </a:r>
            <a:r>
              <a:rPr lang="en-US" dirty="0">
                <a:latin typeface="Comic Sans MS" pitchFamily="66" charset="0"/>
              </a:rPr>
              <a:t>, from the date provisional or complete patent registration application is filed. </a:t>
            </a:r>
          </a:p>
          <a:p>
            <a:pPr algn="just"/>
            <a:r>
              <a:rPr lang="en-US" dirty="0">
                <a:latin typeface="Comic Sans MS" pitchFamily="66" charset="0"/>
              </a:rPr>
              <a:t>After completion of prescribed 20 years, it would fall under the public domain.</a:t>
            </a:r>
            <a:endParaRPr lang="en-US" b="1" dirty="0">
              <a:solidFill>
                <a:schemeClr val="accent6">
                  <a:lumMod val="75000"/>
                </a:schemeClr>
              </a:solidFill>
              <a:latin typeface="Comic Sans MS" pitchFamily="66" charset="0"/>
            </a:endParaRPr>
          </a:p>
          <a:p>
            <a:pPr algn="just">
              <a:buNone/>
            </a:pPr>
            <a:endParaRPr lang="en-US" b="1" dirty="0">
              <a:solidFill>
                <a:schemeClr val="accent6">
                  <a:lumMod val="75000"/>
                </a:schemeClr>
              </a:solidFill>
              <a:latin typeface="Comic Sans MS" pitchFamily="66" charset="0"/>
            </a:endParaRPr>
          </a:p>
          <a:p>
            <a:pPr>
              <a:buNone/>
            </a:pPr>
            <a:endParaRPr lang="en-US" dirty="0"/>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534400" cy="6248400"/>
          </a:xfrm>
        </p:spPr>
        <p:txBody>
          <a:bodyPr/>
          <a:lstStyle/>
          <a:p>
            <a:pPr algn="just">
              <a:buNone/>
            </a:pPr>
            <a:r>
              <a:rPr lang="en-US" dirty="0">
                <a:solidFill>
                  <a:schemeClr val="accent6">
                    <a:lumMod val="75000"/>
                  </a:schemeClr>
                </a:solidFill>
                <a:latin typeface="Comic Sans MS" pitchFamily="66" charset="0"/>
              </a:rPr>
              <a:t>What is Patent Renewal and how one can Apply for it?</a:t>
            </a:r>
          </a:p>
          <a:p>
            <a:pPr algn="just"/>
            <a:r>
              <a:rPr lang="en-US" dirty="0">
                <a:solidFill>
                  <a:schemeClr val="accent6">
                    <a:lumMod val="75000"/>
                  </a:schemeClr>
                </a:solidFill>
                <a:latin typeface="Comic Sans MS" pitchFamily="66" charset="0"/>
              </a:rPr>
              <a:t>To keep the Patent alive, it has to be renewed every year</a:t>
            </a:r>
            <a:r>
              <a:rPr lang="en-US" dirty="0">
                <a:latin typeface="Comic Sans MS" pitchFamily="66" charset="0"/>
              </a:rPr>
              <a:t>. </a:t>
            </a:r>
          </a:p>
          <a:p>
            <a:pPr algn="just"/>
            <a:r>
              <a:rPr lang="en-US" dirty="0">
                <a:latin typeface="Comic Sans MS" pitchFamily="66" charset="0"/>
              </a:rPr>
              <a:t>A patent must be renewed mandatorily, in case patent is </a:t>
            </a:r>
            <a:r>
              <a:rPr lang="en-US" dirty="0">
                <a:solidFill>
                  <a:schemeClr val="accent6">
                    <a:lumMod val="75000"/>
                  </a:schemeClr>
                </a:solidFill>
                <a:latin typeface="Comic Sans MS" pitchFamily="66" charset="0"/>
              </a:rPr>
              <a:t>not renewed then it will be ceased to exist </a:t>
            </a:r>
            <a:r>
              <a:rPr lang="en-US" dirty="0">
                <a:latin typeface="Comic Sans MS" pitchFamily="66" charset="0"/>
              </a:rPr>
              <a:t>and it shall pass on to the public domain. </a:t>
            </a:r>
          </a:p>
          <a:p>
            <a:pPr algn="just"/>
            <a:r>
              <a:rPr lang="en-US" dirty="0">
                <a:latin typeface="Comic Sans MS" pitchFamily="66" charset="0"/>
              </a:rPr>
              <a:t>In India, a patent can be renewed for one year by </a:t>
            </a:r>
            <a:r>
              <a:rPr lang="en-US" dirty="0">
                <a:solidFill>
                  <a:schemeClr val="accent6">
                    <a:lumMod val="75000"/>
                  </a:schemeClr>
                </a:solidFill>
                <a:latin typeface="Comic Sans MS" pitchFamily="66" charset="0"/>
              </a:rPr>
              <a:t>filing patent renewal application </a:t>
            </a:r>
            <a:r>
              <a:rPr lang="en-US" dirty="0">
                <a:latin typeface="Comic Sans MS" pitchFamily="66" charset="0"/>
              </a:rPr>
              <a:t>along </a:t>
            </a:r>
            <a:r>
              <a:rPr lang="en-US" dirty="0">
                <a:solidFill>
                  <a:schemeClr val="accent6">
                    <a:lumMod val="75000"/>
                  </a:schemeClr>
                </a:solidFill>
                <a:latin typeface="Comic Sans MS" pitchFamily="66" charset="0"/>
              </a:rPr>
              <a:t>with the prescribed fees </a:t>
            </a:r>
            <a:r>
              <a:rPr lang="en-US" dirty="0">
                <a:latin typeface="Comic Sans MS" pitchFamily="66" charset="0"/>
              </a:rPr>
              <a:t>by the patentee. </a:t>
            </a:r>
            <a:endParaRPr lang="en-US" dirty="0"/>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248400"/>
          </a:xfrm>
        </p:spPr>
        <p:txBody>
          <a:bodyPr/>
          <a:lstStyle/>
          <a:p>
            <a:pPr algn="just"/>
            <a:r>
              <a:rPr lang="en-US" dirty="0">
                <a:latin typeface="Comic Sans MS" pitchFamily="66" charset="0"/>
              </a:rPr>
              <a:t>The patent renewal fee is payable at the </a:t>
            </a:r>
            <a:r>
              <a:rPr lang="en-US" dirty="0">
                <a:solidFill>
                  <a:schemeClr val="accent6">
                    <a:lumMod val="75000"/>
                  </a:schemeClr>
                </a:solidFill>
                <a:latin typeface="Comic Sans MS" pitchFamily="66" charset="0"/>
              </a:rPr>
              <a:t>end of the 2nd year from the date of patent registration</a:t>
            </a:r>
            <a:r>
              <a:rPr lang="en-US" dirty="0">
                <a:latin typeface="Comic Sans MS" pitchFamily="66" charset="0"/>
              </a:rPr>
              <a:t>.</a:t>
            </a:r>
            <a:endParaRPr lang="en-US" dirty="0">
              <a:solidFill>
                <a:schemeClr val="accent6">
                  <a:lumMod val="75000"/>
                </a:schemeClr>
              </a:solidFill>
              <a:latin typeface="Comic Sans MS" pitchFamily="66" charset="0"/>
            </a:endParaRPr>
          </a:p>
          <a:p>
            <a:pPr algn="just"/>
            <a:r>
              <a:rPr lang="en-US" dirty="0">
                <a:latin typeface="Comic Sans MS" pitchFamily="66" charset="0"/>
              </a:rPr>
              <a:t>In case of non-payment of renewal fees within the prescribed time, patent gets ceased to effect then it can only be stored by </a:t>
            </a:r>
            <a:r>
              <a:rPr lang="en-US" dirty="0">
                <a:solidFill>
                  <a:schemeClr val="accent6">
                    <a:lumMod val="75000"/>
                  </a:schemeClr>
                </a:solidFill>
                <a:latin typeface="Comic Sans MS" pitchFamily="66" charset="0"/>
              </a:rPr>
              <a:t>filing restoration application in the prescribed Form-15 </a:t>
            </a:r>
            <a:r>
              <a:rPr lang="en-US" dirty="0">
                <a:latin typeface="Comic Sans MS" pitchFamily="66" charset="0"/>
              </a:rPr>
              <a:t>within the period of </a:t>
            </a:r>
            <a:r>
              <a:rPr lang="en-US" dirty="0">
                <a:solidFill>
                  <a:schemeClr val="accent6">
                    <a:lumMod val="75000"/>
                  </a:schemeClr>
                </a:solidFill>
                <a:latin typeface="Comic Sans MS" pitchFamily="66" charset="0"/>
              </a:rPr>
              <a:t>18 months from the date patent got ceased </a:t>
            </a:r>
            <a:r>
              <a:rPr lang="en-US" dirty="0">
                <a:latin typeface="Comic Sans MS" pitchFamily="66" charset="0"/>
              </a:rPr>
              <a:t>to effect.</a:t>
            </a:r>
          </a:p>
          <a:p>
            <a:endParaRPr lang="en-US" dirty="0"/>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096000"/>
          </a:xfrm>
        </p:spPr>
        <p:txBody>
          <a:bodyPr/>
          <a:lstStyle/>
          <a:p>
            <a:pPr algn="just"/>
            <a:r>
              <a:rPr lang="en-US" b="1" dirty="0">
                <a:solidFill>
                  <a:schemeClr val="accent6">
                    <a:lumMod val="75000"/>
                  </a:schemeClr>
                </a:solidFill>
                <a:latin typeface="Comic Sans MS" pitchFamily="66" charset="0"/>
              </a:rPr>
              <a:t>What in case of objection received from the examiner?</a:t>
            </a:r>
          </a:p>
          <a:p>
            <a:pPr algn="just"/>
            <a:r>
              <a:rPr lang="en-US" dirty="0">
                <a:latin typeface="Comic Sans MS" pitchFamily="66" charset="0"/>
              </a:rPr>
              <a:t>An examiner will issue an </a:t>
            </a:r>
            <a:r>
              <a:rPr lang="en-US" dirty="0">
                <a:solidFill>
                  <a:schemeClr val="accent6">
                    <a:lumMod val="75000"/>
                  </a:schemeClr>
                </a:solidFill>
                <a:latin typeface="Comic Sans MS" pitchFamily="66" charset="0"/>
              </a:rPr>
              <a:t>Examination Report</a:t>
            </a:r>
            <a:r>
              <a:rPr lang="en-US" dirty="0">
                <a:latin typeface="Comic Sans MS" pitchFamily="66" charset="0"/>
              </a:rPr>
              <a:t> to the applicant which will describe the grounds for objections. </a:t>
            </a:r>
          </a:p>
          <a:p>
            <a:pPr algn="just"/>
            <a:r>
              <a:rPr lang="en-US" dirty="0">
                <a:latin typeface="Comic Sans MS" pitchFamily="66" charset="0"/>
              </a:rPr>
              <a:t>This examination report is also known as the </a:t>
            </a:r>
            <a:r>
              <a:rPr lang="en-US" dirty="0">
                <a:solidFill>
                  <a:schemeClr val="accent6">
                    <a:lumMod val="75000"/>
                  </a:schemeClr>
                </a:solidFill>
                <a:latin typeface="Comic Sans MS" pitchFamily="66" charset="0"/>
              </a:rPr>
              <a:t>“First Examination Report (FER)”.</a:t>
            </a:r>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534400" cy="6172200"/>
          </a:xfrm>
        </p:spPr>
        <p:txBody>
          <a:bodyPr/>
          <a:lstStyle/>
          <a:p>
            <a:pPr algn="just"/>
            <a:r>
              <a:rPr lang="en-US" dirty="0">
                <a:latin typeface="Comic Sans MS" pitchFamily="66" charset="0"/>
              </a:rPr>
              <a:t>On receiving the First Examination Report, an </a:t>
            </a:r>
            <a:r>
              <a:rPr lang="en-US" dirty="0">
                <a:solidFill>
                  <a:schemeClr val="accent6">
                    <a:lumMod val="75000"/>
                  </a:schemeClr>
                </a:solidFill>
                <a:latin typeface="Comic Sans MS" pitchFamily="66" charset="0"/>
              </a:rPr>
              <a:t>applicant needs to respond to the objections</a:t>
            </a:r>
            <a:r>
              <a:rPr lang="en-US" dirty="0">
                <a:latin typeface="Comic Sans MS" pitchFamily="66" charset="0"/>
              </a:rPr>
              <a:t>. </a:t>
            </a:r>
          </a:p>
          <a:p>
            <a:pPr algn="just"/>
            <a:r>
              <a:rPr lang="en-US" dirty="0">
                <a:latin typeface="Comic Sans MS" pitchFamily="66" charset="0"/>
              </a:rPr>
              <a:t>This process may also involve appearing for hearing. </a:t>
            </a:r>
          </a:p>
          <a:p>
            <a:pPr algn="just"/>
            <a:r>
              <a:rPr lang="en-US" dirty="0">
                <a:latin typeface="Comic Sans MS" pitchFamily="66" charset="0"/>
              </a:rPr>
              <a:t>From the date FER is issued to an applicant, </a:t>
            </a:r>
            <a:r>
              <a:rPr lang="en-US" dirty="0">
                <a:solidFill>
                  <a:schemeClr val="accent6">
                    <a:lumMod val="75000"/>
                  </a:schemeClr>
                </a:solidFill>
                <a:latin typeface="Comic Sans MS" pitchFamily="66" charset="0"/>
              </a:rPr>
              <a:t>the patent is granted within the period of 6 months </a:t>
            </a:r>
            <a:r>
              <a:rPr lang="en-US" dirty="0">
                <a:latin typeface="Comic Sans MS" pitchFamily="66" charset="0"/>
              </a:rPr>
              <a:t>(earlier it was 12 months).</a:t>
            </a:r>
          </a:p>
          <a:p>
            <a:pPr algn="just"/>
            <a:r>
              <a:rPr lang="en-US" dirty="0">
                <a:latin typeface="Comic Sans MS" pitchFamily="66" charset="0"/>
              </a:rPr>
              <a:t> </a:t>
            </a:r>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868362"/>
          </a:xfrm>
        </p:spPr>
        <p:txBody>
          <a:bodyPr/>
          <a:lstStyle/>
          <a:p>
            <a:r>
              <a:rPr lang="en-US" sz="3600" dirty="0"/>
              <a:t>Registration of Geographical Indications</a:t>
            </a:r>
          </a:p>
        </p:txBody>
      </p:sp>
      <p:sp>
        <p:nvSpPr>
          <p:cNvPr id="3" name="Content Placeholder 2"/>
          <p:cNvSpPr>
            <a:spLocks noGrp="1"/>
          </p:cNvSpPr>
          <p:nvPr>
            <p:ph idx="1"/>
          </p:nvPr>
        </p:nvSpPr>
        <p:spPr>
          <a:xfrm>
            <a:off x="685800" y="1295400"/>
            <a:ext cx="8001000" cy="4830763"/>
          </a:xfrm>
        </p:spPr>
        <p:txBody>
          <a:bodyPr/>
          <a:lstStyle/>
          <a:p>
            <a:pPr algn="just">
              <a:buNone/>
            </a:pPr>
            <a:r>
              <a:rPr lang="en-US" b="1" dirty="0">
                <a:latin typeface="Comic Sans MS" pitchFamily="66" charset="0"/>
              </a:rPr>
              <a:t>What is a geographical indication?</a:t>
            </a:r>
          </a:p>
          <a:p>
            <a:pPr algn="just"/>
            <a:r>
              <a:rPr lang="en-US" dirty="0">
                <a:latin typeface="Comic Sans MS" pitchFamily="66" charset="0"/>
              </a:rPr>
              <a:t>A geographical indication (GI) is a sign used on products that have a specific geographical origin and possess qualities or </a:t>
            </a:r>
            <a:r>
              <a:rPr lang="en-US" b="1" dirty="0">
                <a:latin typeface="Comic Sans MS" pitchFamily="66" charset="0"/>
              </a:rPr>
              <a:t>a reputation that are due to that origin. </a:t>
            </a:r>
          </a:p>
          <a:p>
            <a:pPr algn="just"/>
            <a:r>
              <a:rPr lang="en-US" dirty="0">
                <a:latin typeface="Comic Sans MS" pitchFamily="66" charset="0"/>
              </a:rPr>
              <a:t>In order to function as a GI, a sign must </a:t>
            </a:r>
            <a:r>
              <a:rPr lang="en-US" dirty="0">
                <a:solidFill>
                  <a:schemeClr val="accent6">
                    <a:lumMod val="75000"/>
                  </a:schemeClr>
                </a:solidFill>
                <a:latin typeface="Comic Sans MS" pitchFamily="66" charset="0"/>
              </a:rPr>
              <a:t>identify a product as originating in a given place.</a:t>
            </a:r>
          </a:p>
          <a:p>
            <a:pPr>
              <a:buNone/>
            </a:pPr>
            <a:endParaRPr lang="en-US" dirty="0"/>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458200" cy="5943600"/>
          </a:xfrm>
        </p:spPr>
        <p:txBody>
          <a:bodyPr/>
          <a:lstStyle/>
          <a:p>
            <a:pPr algn="just"/>
            <a:r>
              <a:rPr lang="en-US" dirty="0">
                <a:latin typeface="Comic Sans MS" pitchFamily="66" charset="0"/>
              </a:rPr>
              <a:t>The general standards of protection for Geographical Indication can be traced down to the </a:t>
            </a:r>
            <a:r>
              <a:rPr lang="en-US" dirty="0">
                <a:solidFill>
                  <a:schemeClr val="accent6">
                    <a:lumMod val="75000"/>
                  </a:schemeClr>
                </a:solidFill>
                <a:latin typeface="Comic Sans MS" pitchFamily="66" charset="0"/>
              </a:rPr>
              <a:t>Paris Convention for protection of Industrial Property,1883</a:t>
            </a:r>
            <a:r>
              <a:rPr lang="en-US" dirty="0">
                <a:latin typeface="Comic Sans MS" pitchFamily="66" charset="0"/>
              </a:rPr>
              <a:t>, which includes in its wide connotation, protection to- patents, trademarks, industrial designs, utility models, trade names and service mark, in addition to geographical indications.</a:t>
            </a:r>
            <a:r>
              <a:rPr lang="en-US" dirty="0"/>
              <a:t> </a:t>
            </a:r>
          </a:p>
          <a:p>
            <a:pPr algn="just"/>
            <a:r>
              <a:rPr lang="en-US" dirty="0">
                <a:latin typeface="Comic Sans MS" pitchFamily="66" charset="0"/>
              </a:rPr>
              <a:t>Followed by the </a:t>
            </a:r>
            <a:r>
              <a:rPr lang="en-US" dirty="0">
                <a:solidFill>
                  <a:schemeClr val="accent6">
                    <a:lumMod val="75000"/>
                  </a:schemeClr>
                </a:solidFill>
                <a:latin typeface="Comic Sans MS" pitchFamily="66" charset="0"/>
              </a:rPr>
              <a:t>Madrid Agreement for repression of False or Deceptive Indications of Source of Goods 1891</a:t>
            </a:r>
            <a:r>
              <a:rPr lang="en-US" dirty="0">
                <a:latin typeface="Comic Sans MS" pitchFamily="66" charset="0"/>
              </a:rPr>
              <a:t>.</a:t>
            </a:r>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534400" cy="6019800"/>
          </a:xfrm>
        </p:spPr>
        <p:txBody>
          <a:bodyPr/>
          <a:lstStyle/>
          <a:p>
            <a:pPr algn="just"/>
            <a:r>
              <a:rPr lang="en-US" dirty="0">
                <a:solidFill>
                  <a:schemeClr val="accent6">
                    <a:lumMod val="75000"/>
                  </a:schemeClr>
                </a:solidFill>
                <a:latin typeface="Comic Sans MS" pitchFamily="66" charset="0"/>
              </a:rPr>
              <a:t>The Madrid Agreement concerning the International Registration of Marks signed in 1891</a:t>
            </a:r>
            <a:r>
              <a:rPr lang="en-US" dirty="0">
                <a:latin typeface="Comic Sans MS" pitchFamily="66" charset="0"/>
              </a:rPr>
              <a:t>, </a:t>
            </a:r>
            <a:r>
              <a:rPr lang="en-US" dirty="0">
                <a:solidFill>
                  <a:schemeClr val="accent6">
                    <a:lumMod val="75000"/>
                  </a:schemeClr>
                </a:solidFill>
                <a:latin typeface="Comic Sans MS" pitchFamily="66" charset="0"/>
              </a:rPr>
              <a:t>the Lisbon Agreement for the Protection of Appellations of Origins and their International Registration, 1958 and the Protocol Relating to the Madrid Agreement Concerning the international registration of marks, which came into being in 1989 </a:t>
            </a:r>
            <a:r>
              <a:rPr lang="en-US" dirty="0">
                <a:latin typeface="Comic Sans MS" pitchFamily="66" charset="0"/>
              </a:rPr>
              <a:t>have played important role in the development of a framework for the process of international registration of marks.</a:t>
            </a:r>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a typeface="Calibri"/>
                <a:cs typeface="Times New Roman"/>
              </a:rPr>
              <a:t>List of Creative Works Protected by Copyright Law in India (Contd..)</a:t>
            </a:r>
            <a:endParaRPr lang="en-US" sz="3600" dirty="0"/>
          </a:p>
        </p:txBody>
      </p:sp>
      <p:sp>
        <p:nvSpPr>
          <p:cNvPr id="3" name="Content Placeholder 2"/>
          <p:cNvSpPr>
            <a:spLocks noGrp="1"/>
          </p:cNvSpPr>
          <p:nvPr>
            <p:ph idx="1"/>
          </p:nvPr>
        </p:nvSpPr>
        <p:spPr>
          <a:xfrm>
            <a:off x="685800" y="2057400"/>
            <a:ext cx="8001000" cy="4068763"/>
          </a:xfrm>
        </p:spPr>
        <p:txBody>
          <a:bodyPr/>
          <a:lstStyle/>
          <a:p>
            <a:pPr algn="just"/>
            <a:r>
              <a:rPr lang="en-US" dirty="0">
                <a:latin typeface="Comic Sans MS" pitchFamily="66" charset="0"/>
              </a:rPr>
              <a:t>Artistic Work Including a Painting, a Sculpture, a Drawing such as a Map, Chart or Diagram, an Engraving, a Photograph, Architecture / Artistic</a:t>
            </a:r>
          </a:p>
          <a:p>
            <a:pPr algn="just"/>
            <a:r>
              <a:rPr lang="en-US" dirty="0">
                <a:latin typeface="Comic Sans MS" pitchFamily="66" charset="0"/>
              </a:rPr>
              <a:t>Craftsmanship and Dramatic Work.</a:t>
            </a:r>
          </a:p>
          <a:p>
            <a:pPr algn="just"/>
            <a:r>
              <a:rPr lang="en-US" dirty="0">
                <a:latin typeface="Comic Sans MS" pitchFamily="66" charset="0"/>
              </a:rPr>
              <a:t>Musical Work meaning Staff Notations and Written Music.</a:t>
            </a:r>
          </a:p>
          <a:p>
            <a:endParaRPr lang="en-US" dirty="0"/>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534400" cy="6019800"/>
          </a:xfrm>
        </p:spPr>
        <p:txBody>
          <a:bodyPr/>
          <a:lstStyle/>
          <a:p>
            <a:pPr algn="just"/>
            <a:r>
              <a:rPr lang="en-US" dirty="0">
                <a:latin typeface="Comic Sans MS" pitchFamily="66" charset="0"/>
              </a:rPr>
              <a:t>However, the seeds for the development of laws on Geographical Indications in India were sown through the </a:t>
            </a:r>
            <a:r>
              <a:rPr lang="en-US" dirty="0">
                <a:solidFill>
                  <a:schemeClr val="accent6">
                    <a:lumMod val="75000"/>
                  </a:schemeClr>
                </a:solidFill>
                <a:latin typeface="Comic Sans MS" pitchFamily="66" charset="0"/>
              </a:rPr>
              <a:t>Trade-Related Aspects of Intellectual Property Rights (TRIPS) agreement </a:t>
            </a:r>
            <a:r>
              <a:rPr lang="en-US" dirty="0">
                <a:latin typeface="Comic Sans MS" pitchFamily="66" charset="0"/>
              </a:rPr>
              <a:t>which came into force on 1</a:t>
            </a:r>
            <a:r>
              <a:rPr lang="en-US" baseline="30000" dirty="0">
                <a:latin typeface="Comic Sans MS" pitchFamily="66" charset="0"/>
              </a:rPr>
              <a:t>st</a:t>
            </a:r>
            <a:r>
              <a:rPr lang="en-US" dirty="0">
                <a:latin typeface="Comic Sans MS" pitchFamily="66" charset="0"/>
              </a:rPr>
              <a:t> January 1995. </a:t>
            </a:r>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534400" cy="6019800"/>
          </a:xfrm>
        </p:spPr>
        <p:txBody>
          <a:bodyPr/>
          <a:lstStyle/>
          <a:p>
            <a:pPr algn="just"/>
            <a:r>
              <a:rPr lang="en-US" dirty="0">
                <a:latin typeface="Comic Sans MS" pitchFamily="66" charset="0"/>
              </a:rPr>
              <a:t>This agreement is considered to be the most comprehensive document on Intellectual Property Rights. </a:t>
            </a:r>
          </a:p>
          <a:p>
            <a:pPr algn="just"/>
            <a:r>
              <a:rPr lang="en-US" dirty="0">
                <a:latin typeface="Comic Sans MS" pitchFamily="66" charset="0"/>
              </a:rPr>
              <a:t>Post coming into force of the TRIPS agreement the Parliament of India enacted the </a:t>
            </a:r>
            <a:r>
              <a:rPr lang="en-US" b="1" dirty="0">
                <a:latin typeface="Comic Sans MS" pitchFamily="66" charset="0"/>
              </a:rPr>
              <a:t>Geographical Indication of Goods (Registration and Protection) Act, 1999</a:t>
            </a:r>
            <a:r>
              <a:rPr lang="en-US" dirty="0">
                <a:latin typeface="Comic Sans MS" pitchFamily="66" charset="0"/>
              </a:rPr>
              <a:t>.</a:t>
            </a:r>
          </a:p>
          <a:p>
            <a:pPr algn="just"/>
            <a:r>
              <a:rPr lang="en-US" dirty="0">
                <a:latin typeface="Comic Sans MS" pitchFamily="66" charset="0"/>
              </a:rPr>
              <a:t>This Act aimed at providing for the </a:t>
            </a:r>
            <a:r>
              <a:rPr lang="en-US" dirty="0">
                <a:solidFill>
                  <a:schemeClr val="accent6">
                    <a:lumMod val="75000"/>
                  </a:schemeClr>
                </a:solidFill>
                <a:latin typeface="Comic Sans MS" pitchFamily="66" charset="0"/>
              </a:rPr>
              <a:t>registration and better protection of geographical Indications </a:t>
            </a:r>
            <a:r>
              <a:rPr lang="en-US" dirty="0">
                <a:latin typeface="Comic Sans MS" pitchFamily="66" charset="0"/>
              </a:rPr>
              <a:t>of goods.</a:t>
            </a:r>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534400" cy="6019800"/>
          </a:xfrm>
        </p:spPr>
        <p:txBody>
          <a:bodyPr/>
          <a:lstStyle/>
          <a:p>
            <a:pPr algn="just"/>
            <a:r>
              <a:rPr lang="en-US" dirty="0">
                <a:latin typeface="Comic Sans MS" pitchFamily="66" charset="0"/>
              </a:rPr>
              <a:t>According to section 2 (e) of the </a:t>
            </a:r>
            <a:r>
              <a:rPr lang="en-US" b="1" dirty="0">
                <a:latin typeface="Comic Sans MS" pitchFamily="66" charset="0"/>
              </a:rPr>
              <a:t>Geographical Indications of Goods (Registration and Protection) Act,1999</a:t>
            </a:r>
            <a:r>
              <a:rPr lang="en-US" dirty="0">
                <a:latin typeface="Comic Sans MS" pitchFamily="66" charset="0"/>
              </a:rPr>
              <a:t>,</a:t>
            </a:r>
          </a:p>
          <a:p>
            <a:pPr algn="just"/>
            <a:endParaRPr lang="en-US" sz="2400" dirty="0">
              <a:latin typeface="Comic Sans MS" pitchFamily="66" charset="0"/>
            </a:endParaRPr>
          </a:p>
          <a:p>
            <a:pPr algn="just">
              <a:buNone/>
            </a:pPr>
            <a:r>
              <a:rPr lang="en-US" sz="2400" dirty="0">
                <a:latin typeface="Comic Sans MS" pitchFamily="66" charset="0"/>
              </a:rPr>
              <a:t>Geographical Indication in relation to goods means “</a:t>
            </a:r>
            <a:r>
              <a:rPr lang="en-US" sz="2400" i="1" dirty="0">
                <a:latin typeface="Comic Sans MS" pitchFamily="66" charset="0"/>
              </a:rPr>
              <a:t>an indication which identifies such goods as agricultural goods, natural goods or manufactured goods as originating, or manufactured in territory of a country, or a region or locality in that territory, where a given quality, reputation or other characteristics of such goods is essentially attributable to its geographical origin and in case where such goods one of the activities of either the production or of processing or preparation of goods concerned takes place in such territory, region or locality as the case may be”</a:t>
            </a:r>
            <a:endParaRPr lang="en-US" sz="2400" dirty="0">
              <a:latin typeface="Comic Sans MS" pitchFamily="66" charset="0"/>
            </a:endParaRPr>
          </a:p>
        </p:txBody>
      </p:sp>
      <p:sp>
        <p:nvSpPr>
          <p:cNvPr id="4" name="Footer Placeholder 3"/>
          <p:cNvSpPr>
            <a:spLocks noGrp="1"/>
          </p:cNvSpPr>
          <p:nvPr>
            <p:ph type="ftr" sz="quarter" idx="11"/>
          </p:nvPr>
        </p:nvSpPr>
        <p:spPr/>
        <p:txBody>
          <a:bodyPr/>
          <a:lstStyle/>
          <a:p>
            <a:r>
              <a:rPr lang="en-US" dirty="0"/>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686800" cy="6400800"/>
          </a:xfrm>
        </p:spPr>
        <p:txBody>
          <a:bodyPr/>
          <a:lstStyle/>
          <a:p>
            <a:pPr algn="just"/>
            <a:r>
              <a:rPr lang="en-US" dirty="0">
                <a:latin typeface="Comic Sans MS" pitchFamily="66" charset="0"/>
              </a:rPr>
              <a:t>India registered over</a:t>
            </a:r>
            <a:r>
              <a:rPr lang="en-US" b="1" dirty="0">
                <a:latin typeface="Comic Sans MS" pitchFamily="66" charset="0"/>
              </a:rPr>
              <a:t> </a:t>
            </a:r>
            <a:r>
              <a:rPr lang="en-US" sz="3000" b="1" dirty="0">
                <a:latin typeface="Comic Sans MS" pitchFamily="66" charset="0"/>
              </a:rPr>
              <a:t>361</a:t>
            </a:r>
            <a:r>
              <a:rPr lang="en-US" dirty="0">
                <a:latin typeface="Comic Sans MS" pitchFamily="66" charset="0"/>
              </a:rPr>
              <a:t> Geographical Indications till date. </a:t>
            </a:r>
          </a:p>
          <a:p>
            <a:pPr algn="just"/>
            <a:r>
              <a:rPr lang="en-US" dirty="0">
                <a:latin typeface="Comic Sans MS" pitchFamily="66" charset="0"/>
              </a:rPr>
              <a:t>The </a:t>
            </a:r>
            <a:r>
              <a:rPr lang="en-US" b="1" dirty="0">
                <a:latin typeface="Comic Sans MS" pitchFamily="66" charset="0"/>
              </a:rPr>
              <a:t>first GI </a:t>
            </a:r>
            <a:r>
              <a:rPr lang="en-US" dirty="0">
                <a:latin typeface="Comic Sans MS" pitchFamily="66" charset="0"/>
              </a:rPr>
              <a:t>to be registered was for </a:t>
            </a:r>
            <a:r>
              <a:rPr lang="en-US" dirty="0">
                <a:solidFill>
                  <a:schemeClr val="accent6">
                    <a:lumMod val="75000"/>
                  </a:schemeClr>
                </a:solidFill>
                <a:latin typeface="Comic Sans MS" pitchFamily="66" charset="0"/>
              </a:rPr>
              <a:t>Darjeeling Tea in the state of West Bengal</a:t>
            </a:r>
            <a:r>
              <a:rPr lang="en-US" dirty="0">
                <a:latin typeface="Comic Sans MS" pitchFamily="66" charset="0"/>
              </a:rPr>
              <a:t>, which was registered in the year </a:t>
            </a:r>
            <a:r>
              <a:rPr lang="en-US" dirty="0">
                <a:solidFill>
                  <a:schemeClr val="accent6">
                    <a:lumMod val="75000"/>
                  </a:schemeClr>
                </a:solidFill>
                <a:latin typeface="Comic Sans MS" pitchFamily="66" charset="0"/>
              </a:rPr>
              <a:t>2004.</a:t>
            </a:r>
          </a:p>
          <a:p>
            <a:pPr algn="just"/>
            <a:r>
              <a:rPr lang="en-US" dirty="0">
                <a:solidFill>
                  <a:schemeClr val="accent6">
                    <a:lumMod val="75000"/>
                  </a:schemeClr>
                </a:solidFill>
                <a:latin typeface="Comic Sans MS" pitchFamily="66" charset="0"/>
              </a:rPr>
              <a:t>Handicrafts make up the largest type of goods </a:t>
            </a:r>
            <a:r>
              <a:rPr lang="en-US" dirty="0">
                <a:latin typeface="Comic Sans MS" pitchFamily="66" charset="0"/>
              </a:rPr>
              <a:t>which have been registered as GIs, </a:t>
            </a:r>
            <a:r>
              <a:rPr lang="en-US" dirty="0">
                <a:solidFill>
                  <a:schemeClr val="accent6">
                    <a:lumMod val="75000"/>
                  </a:schemeClr>
                </a:solidFill>
                <a:latin typeface="Comic Sans MS" pitchFamily="66" charset="0"/>
              </a:rPr>
              <a:t>followed by Agricultural products.</a:t>
            </a:r>
          </a:p>
          <a:p>
            <a:pPr>
              <a:buNone/>
            </a:pPr>
            <a:br>
              <a:rPr lang="en-US" dirty="0"/>
            </a:br>
            <a:endParaRPr lang="en-US" dirty="0"/>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534400" cy="6019800"/>
          </a:xfrm>
        </p:spPr>
        <p:txBody>
          <a:bodyPr/>
          <a:lstStyle/>
          <a:p>
            <a:pPr algn="just">
              <a:buNone/>
            </a:pPr>
            <a:r>
              <a:rPr lang="en-US" dirty="0">
                <a:latin typeface="Comic Sans MS" pitchFamily="66" charset="0"/>
              </a:rPr>
              <a:t>Who can file for Geographical Indications?</a:t>
            </a:r>
          </a:p>
          <a:p>
            <a:pPr algn="just">
              <a:buNone/>
            </a:pPr>
            <a:r>
              <a:rPr lang="en-US" dirty="0">
                <a:solidFill>
                  <a:schemeClr val="accent6">
                    <a:lumMod val="75000"/>
                  </a:schemeClr>
                </a:solidFill>
                <a:latin typeface="Comic Sans MS" pitchFamily="66" charset="0"/>
              </a:rPr>
              <a:t>An application for registration of the Geographical Indication can be made by an association of persons or producers or any </a:t>
            </a:r>
            <a:r>
              <a:rPr lang="en-US" dirty="0" err="1">
                <a:solidFill>
                  <a:schemeClr val="accent6">
                    <a:lumMod val="75000"/>
                  </a:schemeClr>
                </a:solidFill>
                <a:latin typeface="Comic Sans MS" pitchFamily="66" charset="0"/>
              </a:rPr>
              <a:t>organisations</a:t>
            </a:r>
            <a:r>
              <a:rPr lang="en-US" dirty="0">
                <a:solidFill>
                  <a:schemeClr val="accent6">
                    <a:lumMod val="75000"/>
                  </a:schemeClr>
                </a:solidFill>
                <a:latin typeface="Comic Sans MS" pitchFamily="66" charset="0"/>
              </a:rPr>
              <a:t> </a:t>
            </a:r>
            <a:r>
              <a:rPr lang="en-US" dirty="0">
                <a:latin typeface="Comic Sans MS" pitchFamily="66" charset="0"/>
              </a:rPr>
              <a:t>or authority established by or under any law for time being in force; </a:t>
            </a:r>
            <a:r>
              <a:rPr lang="en-US" dirty="0">
                <a:solidFill>
                  <a:schemeClr val="accent6">
                    <a:lumMod val="75000"/>
                  </a:schemeClr>
                </a:solidFill>
                <a:latin typeface="Comic Sans MS" pitchFamily="66" charset="0"/>
              </a:rPr>
              <a:t>who must be representing the interest of the producers of the concerned goods</a:t>
            </a:r>
            <a:r>
              <a:rPr lang="en-US" dirty="0">
                <a:latin typeface="Comic Sans MS" pitchFamily="66" charset="0"/>
              </a:rPr>
              <a:t>; and desirous of registering a geographical indication in relation to such goods.”</a:t>
            </a:r>
          </a:p>
          <a:p>
            <a:pPr>
              <a:buNone/>
            </a:pPr>
            <a:endParaRPr lang="en-US" dirty="0"/>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534400" cy="6019800"/>
          </a:xfrm>
        </p:spPr>
        <p:txBody>
          <a:bodyPr/>
          <a:lstStyle/>
          <a:p>
            <a:pPr algn="just">
              <a:buNone/>
            </a:pPr>
            <a:r>
              <a:rPr lang="en-US" dirty="0" err="1">
                <a:solidFill>
                  <a:schemeClr val="accent6">
                    <a:lumMod val="75000"/>
                  </a:schemeClr>
                </a:solidFill>
                <a:latin typeface="Comic Sans MS" pitchFamily="66" charset="0"/>
              </a:rPr>
              <a:t>Authorised</a:t>
            </a:r>
            <a:r>
              <a:rPr lang="en-US" dirty="0">
                <a:solidFill>
                  <a:schemeClr val="accent6">
                    <a:lumMod val="75000"/>
                  </a:schemeClr>
                </a:solidFill>
                <a:latin typeface="Comic Sans MS" pitchFamily="66" charset="0"/>
              </a:rPr>
              <a:t> User</a:t>
            </a:r>
          </a:p>
          <a:p>
            <a:pPr algn="just"/>
            <a:r>
              <a:rPr lang="en-US" dirty="0">
                <a:latin typeface="Comic Sans MS" pitchFamily="66" charset="0"/>
              </a:rPr>
              <a:t>An </a:t>
            </a:r>
            <a:r>
              <a:rPr lang="en-US" dirty="0" err="1">
                <a:latin typeface="Comic Sans MS" pitchFamily="66" charset="0"/>
              </a:rPr>
              <a:t>authorised</a:t>
            </a:r>
            <a:r>
              <a:rPr lang="en-US" dirty="0">
                <a:latin typeface="Comic Sans MS" pitchFamily="66" charset="0"/>
              </a:rPr>
              <a:t> user is a person who has been registered as such under </a:t>
            </a:r>
            <a:r>
              <a:rPr lang="en-US" b="1" dirty="0">
                <a:latin typeface="Comic Sans MS" pitchFamily="66" charset="0"/>
              </a:rPr>
              <a:t>Section 17</a:t>
            </a:r>
            <a:r>
              <a:rPr lang="en-US" dirty="0">
                <a:latin typeface="Comic Sans MS" pitchFamily="66" charset="0"/>
              </a:rPr>
              <a:t> of the Geographical Indications of Goods (Registration and Protection) Act,1999 act.</a:t>
            </a:r>
          </a:p>
          <a:p>
            <a:pPr algn="just"/>
            <a:r>
              <a:rPr lang="en-US" dirty="0">
                <a:latin typeface="Comic Sans MS" pitchFamily="66" charset="0"/>
              </a:rPr>
              <a:t>A producer of the goods in respect of which geographical indication has been registered is eligible to register himself as an </a:t>
            </a:r>
            <a:r>
              <a:rPr lang="en-US" dirty="0" err="1">
                <a:latin typeface="Comic Sans MS" pitchFamily="66" charset="0"/>
              </a:rPr>
              <a:t>authorised</a:t>
            </a:r>
            <a:r>
              <a:rPr lang="en-US" dirty="0">
                <a:latin typeface="Comic Sans MS" pitchFamily="66" charset="0"/>
              </a:rPr>
              <a:t> user.</a:t>
            </a:r>
          </a:p>
          <a:p>
            <a:endParaRPr lang="en-US" dirty="0"/>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534400" cy="6096000"/>
          </a:xfrm>
        </p:spPr>
        <p:txBody>
          <a:bodyPr/>
          <a:lstStyle/>
          <a:p>
            <a:pPr algn="just">
              <a:buNone/>
            </a:pPr>
            <a:r>
              <a:rPr lang="en-US" dirty="0">
                <a:solidFill>
                  <a:schemeClr val="accent6">
                    <a:lumMod val="75000"/>
                  </a:schemeClr>
                </a:solidFill>
                <a:latin typeface="Comic Sans MS" pitchFamily="66" charset="0"/>
              </a:rPr>
              <a:t>Steps applicable for registration as </a:t>
            </a:r>
            <a:r>
              <a:rPr lang="en-US" dirty="0" err="1">
                <a:solidFill>
                  <a:schemeClr val="accent6">
                    <a:lumMod val="75000"/>
                  </a:schemeClr>
                </a:solidFill>
                <a:latin typeface="Comic Sans MS" pitchFamily="66" charset="0"/>
              </a:rPr>
              <a:t>authorised</a:t>
            </a:r>
            <a:r>
              <a:rPr lang="en-US" dirty="0">
                <a:solidFill>
                  <a:schemeClr val="accent6">
                    <a:lumMod val="75000"/>
                  </a:schemeClr>
                </a:solidFill>
                <a:latin typeface="Comic Sans MS" pitchFamily="66" charset="0"/>
              </a:rPr>
              <a:t> user are-</a:t>
            </a:r>
          </a:p>
          <a:p>
            <a:pPr algn="just"/>
            <a:r>
              <a:rPr lang="en-US" dirty="0">
                <a:latin typeface="Comic Sans MS" pitchFamily="66" charset="0"/>
              </a:rPr>
              <a:t>Filing of an application</a:t>
            </a:r>
          </a:p>
          <a:p>
            <a:pPr algn="just"/>
            <a:r>
              <a:rPr lang="en-US" dirty="0">
                <a:latin typeface="Comic Sans MS" pitchFamily="66" charset="0"/>
              </a:rPr>
              <a:t>Preliminary Scrutiny and exam</a:t>
            </a:r>
          </a:p>
          <a:p>
            <a:pPr algn="just"/>
            <a:r>
              <a:rPr lang="en-US" dirty="0">
                <a:latin typeface="Comic Sans MS" pitchFamily="66" charset="0"/>
              </a:rPr>
              <a:t>Issue of Show cause notice</a:t>
            </a:r>
          </a:p>
          <a:p>
            <a:pPr algn="just"/>
            <a:r>
              <a:rPr lang="en-US" dirty="0">
                <a:latin typeface="Comic Sans MS" pitchFamily="66" charset="0"/>
              </a:rPr>
              <a:t>Advertisement</a:t>
            </a:r>
          </a:p>
          <a:p>
            <a:pPr algn="just"/>
            <a:r>
              <a:rPr lang="en-US" dirty="0">
                <a:latin typeface="Comic Sans MS" pitchFamily="66" charset="0"/>
              </a:rPr>
              <a:t>Opposition for registration</a:t>
            </a:r>
          </a:p>
          <a:p>
            <a:pPr algn="just"/>
            <a:r>
              <a:rPr lang="en-US" dirty="0">
                <a:latin typeface="Comic Sans MS" pitchFamily="66" charset="0"/>
              </a:rPr>
              <a:t>Registration</a:t>
            </a:r>
          </a:p>
          <a:p>
            <a:pPr>
              <a:buNone/>
            </a:pPr>
            <a:endParaRPr lang="en-US" dirty="0"/>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04800"/>
            <a:ext cx="8001000" cy="5821363"/>
          </a:xfrm>
        </p:spPr>
        <p:txBody>
          <a:bodyPr/>
          <a:lstStyle/>
          <a:p>
            <a:pPr algn="just">
              <a:buNone/>
            </a:pPr>
            <a:r>
              <a:rPr lang="en-US" dirty="0">
                <a:solidFill>
                  <a:schemeClr val="accent6">
                    <a:lumMod val="75000"/>
                  </a:schemeClr>
                </a:solidFill>
                <a:latin typeface="Comic Sans MS" pitchFamily="66" charset="0"/>
              </a:rPr>
              <a:t>Prohibition on registration of certain Geographical Indications (Section 9)</a:t>
            </a:r>
          </a:p>
          <a:p>
            <a:pPr algn="just"/>
            <a:r>
              <a:rPr lang="en-US" dirty="0">
                <a:latin typeface="Comic Sans MS" pitchFamily="66" charset="0"/>
              </a:rPr>
              <a:t>There are certain Geographical Indications, the registration of which is </a:t>
            </a:r>
            <a:r>
              <a:rPr lang="en-US" dirty="0">
                <a:solidFill>
                  <a:schemeClr val="accent6">
                    <a:lumMod val="75000"/>
                  </a:schemeClr>
                </a:solidFill>
                <a:latin typeface="Comic Sans MS" pitchFamily="66" charset="0"/>
              </a:rPr>
              <a:t>prohibited by law</a:t>
            </a:r>
            <a:r>
              <a:rPr lang="en-US" dirty="0">
                <a:latin typeface="Comic Sans MS" pitchFamily="66" charset="0"/>
              </a:rPr>
              <a:t>. These include such indications:</a:t>
            </a:r>
          </a:p>
          <a:p>
            <a:pPr algn="just"/>
            <a:r>
              <a:rPr lang="en-US" dirty="0">
                <a:latin typeface="Comic Sans MS" pitchFamily="66" charset="0"/>
              </a:rPr>
              <a:t>The use of which is likely to deceive or </a:t>
            </a:r>
            <a:r>
              <a:rPr lang="en-US" dirty="0">
                <a:solidFill>
                  <a:schemeClr val="accent6">
                    <a:lumMod val="75000"/>
                  </a:schemeClr>
                </a:solidFill>
                <a:latin typeface="Comic Sans MS" pitchFamily="66" charset="0"/>
              </a:rPr>
              <a:t>cause confusion</a:t>
            </a:r>
          </a:p>
          <a:p>
            <a:pPr algn="just"/>
            <a:r>
              <a:rPr lang="en-US" dirty="0">
                <a:latin typeface="Comic Sans MS" pitchFamily="66" charset="0"/>
              </a:rPr>
              <a:t>The use of which is </a:t>
            </a:r>
            <a:r>
              <a:rPr lang="en-US" dirty="0">
                <a:solidFill>
                  <a:schemeClr val="accent6">
                    <a:lumMod val="75000"/>
                  </a:schemeClr>
                </a:solidFill>
                <a:latin typeface="Comic Sans MS" pitchFamily="66" charset="0"/>
              </a:rPr>
              <a:t>contrary to the law </a:t>
            </a:r>
            <a:r>
              <a:rPr lang="en-US" dirty="0">
                <a:latin typeface="Comic Sans MS" pitchFamily="66" charset="0"/>
              </a:rPr>
              <a:t>for time being in force</a:t>
            </a:r>
          </a:p>
          <a:p>
            <a:pPr algn="just"/>
            <a:endParaRPr lang="en-US" dirty="0">
              <a:latin typeface="Comic Sans MS" pitchFamily="66" charset="0"/>
            </a:endParaRPr>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324600"/>
          </a:xfrm>
        </p:spPr>
        <p:txBody>
          <a:bodyPr/>
          <a:lstStyle/>
          <a:p>
            <a:pPr algn="just"/>
            <a:r>
              <a:rPr lang="en-US" dirty="0">
                <a:latin typeface="Comic Sans MS" pitchFamily="66" charset="0"/>
              </a:rPr>
              <a:t>Which comprises of or </a:t>
            </a:r>
            <a:r>
              <a:rPr lang="en-US" dirty="0">
                <a:solidFill>
                  <a:schemeClr val="accent6">
                    <a:lumMod val="75000"/>
                  </a:schemeClr>
                </a:solidFill>
                <a:latin typeface="Comic Sans MS" pitchFamily="66" charset="0"/>
              </a:rPr>
              <a:t>contains any scandalous or obscene matter</a:t>
            </a:r>
          </a:p>
          <a:p>
            <a:pPr algn="just"/>
            <a:r>
              <a:rPr lang="en-US" dirty="0">
                <a:latin typeface="Comic Sans MS" pitchFamily="66" charset="0"/>
              </a:rPr>
              <a:t>Which comprises or contains any matter that is </a:t>
            </a:r>
            <a:r>
              <a:rPr lang="en-US" dirty="0">
                <a:solidFill>
                  <a:schemeClr val="accent6">
                    <a:lumMod val="75000"/>
                  </a:schemeClr>
                </a:solidFill>
                <a:latin typeface="Comic Sans MS" pitchFamily="66" charset="0"/>
              </a:rPr>
              <a:t>likely to hurt the religious sentiments </a:t>
            </a:r>
            <a:r>
              <a:rPr lang="en-US" dirty="0">
                <a:latin typeface="Comic Sans MS" pitchFamily="66" charset="0"/>
              </a:rPr>
              <a:t>of any class or section of people</a:t>
            </a:r>
          </a:p>
          <a:p>
            <a:pPr algn="just"/>
            <a:r>
              <a:rPr lang="en-US" dirty="0">
                <a:latin typeface="Comic Sans MS" pitchFamily="66" charset="0"/>
              </a:rPr>
              <a:t>Which would be disentitled to protection of law</a:t>
            </a:r>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28600"/>
            <a:ext cx="8001000" cy="5897563"/>
          </a:xfrm>
        </p:spPr>
        <p:txBody>
          <a:bodyPr/>
          <a:lstStyle/>
          <a:p>
            <a:pPr algn="just"/>
            <a:r>
              <a:rPr lang="en-US" dirty="0">
                <a:latin typeface="Comic Sans MS" pitchFamily="66" charset="0"/>
              </a:rPr>
              <a:t>Which are determined to be the </a:t>
            </a:r>
            <a:r>
              <a:rPr lang="en-US" dirty="0">
                <a:solidFill>
                  <a:schemeClr val="accent6">
                    <a:lumMod val="75000"/>
                  </a:schemeClr>
                </a:solidFill>
                <a:latin typeface="Comic Sans MS" pitchFamily="66" charset="0"/>
              </a:rPr>
              <a:t>generic names </a:t>
            </a:r>
            <a:r>
              <a:rPr lang="en-US" dirty="0">
                <a:latin typeface="Comic Sans MS" pitchFamily="66" charset="0"/>
              </a:rPr>
              <a:t>or indications of goods and therefore ceased or not protected in the country of origin</a:t>
            </a:r>
          </a:p>
          <a:p>
            <a:pPr algn="just"/>
            <a:r>
              <a:rPr lang="en-US" dirty="0">
                <a:latin typeface="Comic Sans MS" pitchFamily="66" charset="0"/>
              </a:rPr>
              <a:t>Which, although literary true as to the territory, region or the locality in which the goods have originated, but </a:t>
            </a:r>
            <a:r>
              <a:rPr lang="en-US" dirty="0">
                <a:solidFill>
                  <a:schemeClr val="accent6">
                    <a:lumMod val="75000"/>
                  </a:schemeClr>
                </a:solidFill>
                <a:latin typeface="Comic Sans MS" pitchFamily="66" charset="0"/>
              </a:rPr>
              <a:t>falsely represent that the goods originate in a different territory or locality or region of a country</a:t>
            </a:r>
          </a:p>
          <a:p>
            <a:pPr>
              <a:buNone/>
            </a:pP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715962"/>
          </a:xfrm>
        </p:spPr>
        <p:txBody>
          <a:bodyPr/>
          <a:lstStyle/>
          <a:p>
            <a:r>
              <a:rPr lang="en-US" dirty="0"/>
              <a:t>Copyrights</a:t>
            </a:r>
          </a:p>
        </p:txBody>
      </p:sp>
      <p:sp>
        <p:nvSpPr>
          <p:cNvPr id="3" name="Content Placeholder 2"/>
          <p:cNvSpPr>
            <a:spLocks noGrp="1"/>
          </p:cNvSpPr>
          <p:nvPr>
            <p:ph idx="1"/>
          </p:nvPr>
        </p:nvSpPr>
        <p:spPr>
          <a:xfrm>
            <a:off x="685800" y="1066800"/>
            <a:ext cx="8001000" cy="5059363"/>
          </a:xfrm>
        </p:spPr>
        <p:txBody>
          <a:bodyPr/>
          <a:lstStyle/>
          <a:p>
            <a:pPr algn="just"/>
            <a:r>
              <a:rPr lang="en-US" dirty="0">
                <a:latin typeface="Comic Sans MS" pitchFamily="66" charset="0"/>
              </a:rPr>
              <a:t>The said work may include anything under literature, music, art, photography, cinema/film, or even a computer program, etc. </a:t>
            </a:r>
          </a:p>
          <a:p>
            <a:pPr algn="just"/>
            <a:r>
              <a:rPr lang="en-US" dirty="0">
                <a:latin typeface="Comic Sans MS" pitchFamily="66" charset="0"/>
              </a:rPr>
              <a:t>Unlike a trademark, copyright just has a single symbol, i.e., ©. The symbol can be placed on the original piece of work that has been created.</a:t>
            </a:r>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86800" cy="6096000"/>
          </a:xfrm>
        </p:spPr>
        <p:txBody>
          <a:bodyPr/>
          <a:lstStyle/>
          <a:p>
            <a:pPr algn="just">
              <a:buNone/>
            </a:pPr>
            <a:r>
              <a:rPr lang="en-US" dirty="0">
                <a:solidFill>
                  <a:schemeClr val="accent6">
                    <a:lumMod val="75000"/>
                  </a:schemeClr>
                </a:solidFill>
                <a:latin typeface="Comic Sans MS" pitchFamily="66" charset="0"/>
              </a:rPr>
              <a:t>Step by step procedure for registration of Geographical Indication</a:t>
            </a:r>
          </a:p>
          <a:p>
            <a:pPr algn="just"/>
            <a:r>
              <a:rPr lang="en-US" sz="2600" b="1" dirty="0">
                <a:latin typeface="Comic Sans MS" pitchFamily="66" charset="0"/>
              </a:rPr>
              <a:t>Filing of the Application</a:t>
            </a:r>
          </a:p>
          <a:p>
            <a:pPr algn="just"/>
            <a:r>
              <a:rPr lang="en-US" sz="2600" b="1" dirty="0">
                <a:latin typeface="Comic Sans MS" pitchFamily="66" charset="0"/>
              </a:rPr>
              <a:t>Preliminary Scrutiny and Examination</a:t>
            </a:r>
          </a:p>
          <a:p>
            <a:pPr algn="just"/>
            <a:r>
              <a:rPr lang="en-US" sz="2600" b="1" dirty="0">
                <a:latin typeface="Comic Sans MS" pitchFamily="66" charset="0"/>
              </a:rPr>
              <a:t>Issue of Show Cause Notice</a:t>
            </a:r>
          </a:p>
          <a:p>
            <a:pPr algn="just"/>
            <a:r>
              <a:rPr lang="en-US" sz="2600" b="1" dirty="0">
                <a:latin typeface="Comic Sans MS" pitchFamily="66" charset="0"/>
              </a:rPr>
              <a:t>Advertisement</a:t>
            </a:r>
          </a:p>
          <a:p>
            <a:pPr algn="just"/>
            <a:r>
              <a:rPr lang="en-US" sz="2600" b="1" dirty="0">
                <a:latin typeface="Comic Sans MS" pitchFamily="66" charset="0"/>
              </a:rPr>
              <a:t>Opposition to Registration</a:t>
            </a:r>
          </a:p>
          <a:p>
            <a:pPr algn="just"/>
            <a:r>
              <a:rPr lang="en-US" sz="2600" b="1" dirty="0">
                <a:latin typeface="Comic Sans MS" pitchFamily="66" charset="0"/>
              </a:rPr>
              <a:t>Corrections and amendments-</a:t>
            </a:r>
          </a:p>
          <a:p>
            <a:pPr algn="just"/>
            <a:r>
              <a:rPr lang="en-US" sz="2600" b="1" dirty="0">
                <a:latin typeface="Comic Sans MS" pitchFamily="66" charset="0"/>
              </a:rPr>
              <a:t>Registration</a:t>
            </a:r>
            <a:endParaRPr lang="en-US" sz="2600" dirty="0">
              <a:latin typeface="Comic Sans MS" pitchFamily="66" charset="0"/>
            </a:endParaRPr>
          </a:p>
          <a:p>
            <a:pPr algn="just"/>
            <a:r>
              <a:rPr lang="en-US" sz="2600" b="1" dirty="0">
                <a:latin typeface="Comic Sans MS" pitchFamily="66" charset="0"/>
              </a:rPr>
              <a:t>Duration, Renewal And Restoration</a:t>
            </a:r>
          </a:p>
          <a:p>
            <a:pPr algn="just"/>
            <a:r>
              <a:rPr lang="en-US" sz="2600" b="1" dirty="0"/>
              <a:t>Appeal to the Appellate Boards</a:t>
            </a:r>
            <a:r>
              <a:rPr lang="en-US" sz="2600" b="1" dirty="0">
                <a:latin typeface="Comic Sans MS" pitchFamily="66" charset="0"/>
              </a:rPr>
              <a:t> </a:t>
            </a:r>
            <a:br>
              <a:rPr lang="en-US" sz="2600" dirty="0"/>
            </a:br>
            <a:r>
              <a:rPr lang="en-US" sz="2600" dirty="0"/>
              <a:t> https://blog.ipleaders.in/geographical-indication-registration/</a:t>
            </a:r>
            <a:endParaRPr lang="en-US" sz="2600" dirty="0">
              <a:solidFill>
                <a:schemeClr val="accent6">
                  <a:lumMod val="75000"/>
                </a:schemeClr>
              </a:solidFill>
              <a:latin typeface="Comic Sans MS" pitchFamily="66" charset="0"/>
            </a:endParaRPr>
          </a:p>
          <a:p>
            <a:pPr>
              <a:buNone/>
            </a:pPr>
            <a:endParaRPr lang="en-US" sz="2600" dirty="0"/>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86800" cy="5943600"/>
          </a:xfrm>
        </p:spPr>
        <p:txBody>
          <a:bodyPr/>
          <a:lstStyle/>
          <a:p>
            <a:pPr algn="just">
              <a:buNone/>
            </a:pPr>
            <a:r>
              <a:rPr lang="en-US" dirty="0">
                <a:solidFill>
                  <a:schemeClr val="accent6">
                    <a:lumMod val="75000"/>
                  </a:schemeClr>
                </a:solidFill>
                <a:latin typeface="Comic Sans MS" pitchFamily="66" charset="0"/>
              </a:rPr>
              <a:t>Rights conferred by Registration</a:t>
            </a:r>
          </a:p>
          <a:p>
            <a:pPr algn="just"/>
            <a:r>
              <a:rPr lang="en-US" dirty="0">
                <a:latin typeface="Comic Sans MS" pitchFamily="66" charset="0"/>
              </a:rPr>
              <a:t>Under section 21 of the act, the </a:t>
            </a:r>
            <a:r>
              <a:rPr lang="en-US" dirty="0" err="1">
                <a:solidFill>
                  <a:schemeClr val="accent6">
                    <a:lumMod val="75000"/>
                  </a:schemeClr>
                </a:solidFill>
                <a:latin typeface="Comic Sans MS" pitchFamily="66" charset="0"/>
              </a:rPr>
              <a:t>authorised</a:t>
            </a:r>
            <a:r>
              <a:rPr lang="en-US" dirty="0">
                <a:solidFill>
                  <a:schemeClr val="accent6">
                    <a:lumMod val="75000"/>
                  </a:schemeClr>
                </a:solidFill>
                <a:latin typeface="Comic Sans MS" pitchFamily="66" charset="0"/>
              </a:rPr>
              <a:t> user and proprietor of the geographical indication is allowed certain rights in terms of the indication</a:t>
            </a:r>
            <a:r>
              <a:rPr lang="en-US" dirty="0">
                <a:latin typeface="Comic Sans MS" pitchFamily="66" charset="0"/>
              </a:rPr>
              <a:t>. These include:</a:t>
            </a:r>
          </a:p>
          <a:p>
            <a:pPr algn="just"/>
            <a:r>
              <a:rPr lang="en-US" dirty="0">
                <a:latin typeface="Comic Sans MS" pitchFamily="66" charset="0"/>
              </a:rPr>
              <a:t>An exclusive right to make use of the indication in relation to goods to which the indication has been obtained.</a:t>
            </a:r>
          </a:p>
          <a:p>
            <a:pPr algn="just"/>
            <a:r>
              <a:rPr lang="en-US" dirty="0">
                <a:solidFill>
                  <a:schemeClr val="accent6">
                    <a:lumMod val="75000"/>
                  </a:schemeClr>
                </a:solidFill>
                <a:latin typeface="Comic Sans MS" pitchFamily="66" charset="0"/>
              </a:rPr>
              <a:t>In case of infringement, to seek relief in a manner provided in the act.</a:t>
            </a:r>
          </a:p>
          <a:p>
            <a:endParaRPr lang="en-US" dirty="0"/>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86800" cy="5943600"/>
          </a:xfrm>
        </p:spPr>
        <p:txBody>
          <a:bodyPr/>
          <a:lstStyle/>
          <a:p>
            <a:pPr algn="just">
              <a:buNone/>
            </a:pPr>
            <a:r>
              <a:rPr lang="en-US" dirty="0">
                <a:latin typeface="Comic Sans MS" pitchFamily="66" charset="0"/>
              </a:rPr>
              <a:t>However, it needs to be remembered that these rights conferred by registration are not absolute and are subject to conditions which restrict the powers allowed to the user, including:</a:t>
            </a:r>
          </a:p>
          <a:p>
            <a:pPr algn="just"/>
            <a:r>
              <a:rPr lang="en-US" i="1" dirty="0">
                <a:latin typeface="Comic Sans MS" pitchFamily="66" charset="0"/>
              </a:rPr>
              <a:t>Variation Condition</a:t>
            </a:r>
            <a:endParaRPr lang="en-US" dirty="0">
              <a:latin typeface="Comic Sans MS" pitchFamily="66" charset="0"/>
            </a:endParaRPr>
          </a:p>
          <a:p>
            <a:pPr algn="just"/>
            <a:r>
              <a:rPr lang="en-US" i="1" dirty="0">
                <a:latin typeface="Comic Sans MS" pitchFamily="66" charset="0"/>
              </a:rPr>
              <a:t>Restraining Conditions</a:t>
            </a:r>
            <a:endParaRPr lang="en-US" dirty="0">
              <a:latin typeface="Comic Sans MS" pitchFamily="66" charset="0"/>
            </a:endParaRPr>
          </a:p>
          <a:p>
            <a:pPr algn="just"/>
            <a:r>
              <a:rPr lang="en-US" i="1" dirty="0">
                <a:latin typeface="Comic Sans MS" pitchFamily="66" charset="0"/>
              </a:rPr>
              <a:t>Blank Space condition</a:t>
            </a:r>
            <a:endParaRPr lang="en-US" dirty="0">
              <a:latin typeface="Comic Sans MS" pitchFamily="66" charset="0"/>
            </a:endParaRPr>
          </a:p>
          <a:p>
            <a:pPr algn="just"/>
            <a:r>
              <a:rPr lang="en-US" i="1" dirty="0">
                <a:latin typeface="Comic Sans MS" pitchFamily="66" charset="0"/>
              </a:rPr>
              <a:t>Limitation Condition</a:t>
            </a:r>
          </a:p>
          <a:p>
            <a:pPr algn="just">
              <a:buNone/>
            </a:pPr>
            <a:r>
              <a:rPr lang="en-US" dirty="0">
                <a:solidFill>
                  <a:schemeClr val="accent2">
                    <a:lumMod val="75000"/>
                  </a:schemeClr>
                </a:solidFill>
                <a:latin typeface="Comic Sans MS" pitchFamily="66" charset="0"/>
              </a:rPr>
              <a:t>https://blog.ipleaders.in/geographical-indication-registration/</a:t>
            </a:r>
          </a:p>
          <a:p>
            <a:endParaRPr lang="en-US" dirty="0"/>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82</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563562"/>
          </a:xfrm>
        </p:spPr>
        <p:txBody>
          <a:bodyPr>
            <a:normAutofit fontScale="90000"/>
          </a:bodyPr>
          <a:lstStyle/>
          <a:p>
            <a:br>
              <a:rPr lang="en-US" dirty="0"/>
            </a:br>
            <a:r>
              <a:rPr lang="en-US" dirty="0"/>
              <a:t>References</a:t>
            </a:r>
            <a:br>
              <a:rPr lang="en-US" dirty="0"/>
            </a:br>
            <a:endParaRPr lang="en-US" dirty="0"/>
          </a:p>
        </p:txBody>
      </p:sp>
      <p:sp>
        <p:nvSpPr>
          <p:cNvPr id="3" name="Content Placeholder 2"/>
          <p:cNvSpPr>
            <a:spLocks noGrp="1"/>
          </p:cNvSpPr>
          <p:nvPr>
            <p:ph idx="1"/>
          </p:nvPr>
        </p:nvSpPr>
        <p:spPr>
          <a:xfrm>
            <a:off x="381000" y="914400"/>
            <a:ext cx="8534400" cy="5486400"/>
          </a:xfrm>
        </p:spPr>
        <p:txBody>
          <a:bodyPr/>
          <a:lstStyle/>
          <a:p>
            <a:pPr algn="just">
              <a:buNone/>
            </a:pPr>
            <a:r>
              <a:rPr lang="en-US" sz="2000" dirty="0">
                <a:latin typeface="Comic Sans MS" pitchFamily="66" charset="0"/>
              </a:rPr>
              <a:t>[1] </a:t>
            </a:r>
            <a:r>
              <a:rPr lang="en-US" sz="2000" dirty="0" err="1">
                <a:solidFill>
                  <a:schemeClr val="tx2"/>
                </a:solidFill>
                <a:latin typeface="Comic Sans MS" pitchFamily="66" charset="0"/>
              </a:rPr>
              <a:t>Prabhat</a:t>
            </a:r>
            <a:r>
              <a:rPr lang="en-US" sz="2000" dirty="0">
                <a:solidFill>
                  <a:schemeClr val="tx2"/>
                </a:solidFill>
                <a:latin typeface="Comic Sans MS" pitchFamily="66" charset="0"/>
              </a:rPr>
              <a:t> </a:t>
            </a:r>
            <a:r>
              <a:rPr lang="en-US" sz="2000" dirty="0" err="1">
                <a:solidFill>
                  <a:schemeClr val="tx2"/>
                </a:solidFill>
                <a:latin typeface="Comic Sans MS" pitchFamily="66" charset="0"/>
              </a:rPr>
              <a:t>Pandey</a:t>
            </a:r>
            <a:r>
              <a:rPr lang="en-US" sz="2000" dirty="0">
                <a:solidFill>
                  <a:schemeClr val="tx2"/>
                </a:solidFill>
                <a:latin typeface="Comic Sans MS" pitchFamily="66" charset="0"/>
              </a:rPr>
              <a:t>, </a:t>
            </a:r>
            <a:r>
              <a:rPr lang="en-US" sz="2000" dirty="0" err="1">
                <a:solidFill>
                  <a:schemeClr val="tx2"/>
                </a:solidFill>
                <a:latin typeface="Comic Sans MS" pitchFamily="66" charset="0"/>
              </a:rPr>
              <a:t>Meenu</a:t>
            </a:r>
            <a:r>
              <a:rPr lang="en-US" sz="2000" dirty="0">
                <a:solidFill>
                  <a:schemeClr val="tx2"/>
                </a:solidFill>
                <a:latin typeface="Comic Sans MS" pitchFamily="66" charset="0"/>
              </a:rPr>
              <a:t> </a:t>
            </a:r>
            <a:r>
              <a:rPr lang="en-US" sz="2000" dirty="0" err="1">
                <a:solidFill>
                  <a:schemeClr val="tx2"/>
                </a:solidFill>
                <a:latin typeface="Comic Sans MS" pitchFamily="66" charset="0"/>
              </a:rPr>
              <a:t>Pandey</a:t>
            </a:r>
            <a:r>
              <a:rPr lang="en-US" sz="2000" dirty="0">
                <a:solidFill>
                  <a:schemeClr val="tx2"/>
                </a:solidFill>
                <a:latin typeface="Comic Sans MS" pitchFamily="66" charset="0"/>
              </a:rPr>
              <a:t>, “Meaning and Practical Aspects of Registration of Copyrights in India”, International Journal of Information Library and Society, Vol. 9, No. 1, 2020.</a:t>
            </a:r>
          </a:p>
          <a:p>
            <a:pPr algn="just">
              <a:buNone/>
            </a:pPr>
            <a:r>
              <a:rPr lang="en-US" sz="2000" dirty="0">
                <a:solidFill>
                  <a:schemeClr val="tx2"/>
                </a:solidFill>
                <a:latin typeface="Comic Sans MS" pitchFamily="66" charset="0"/>
              </a:rPr>
              <a:t>[</a:t>
            </a:r>
            <a:r>
              <a:rPr lang="en-US" sz="2000">
                <a:solidFill>
                  <a:schemeClr val="tx2"/>
                </a:solidFill>
                <a:latin typeface="Comic Sans MS" pitchFamily="66" charset="0"/>
              </a:rPr>
              <a:t>2] https://blog.ipleaders.in/geographical-indication-registration/</a:t>
            </a:r>
            <a:endParaRPr lang="en-US" sz="2000" dirty="0"/>
          </a:p>
          <a:p>
            <a:pPr algn="just">
              <a:buNone/>
            </a:pPr>
            <a:endParaRPr lang="en-US" sz="2000" dirty="0">
              <a:solidFill>
                <a:schemeClr val="tx2"/>
              </a:solidFill>
              <a:latin typeface="Comic Sans MS" pitchFamily="66" charset="0"/>
            </a:endParaRPr>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3" name="Picture 7"/>
          <p:cNvPicPr>
            <a:picLocks noGrp="1" noChangeAspect="1" noChangeArrowheads="1"/>
          </p:cNvPicPr>
          <p:nvPr>
            <p:ph/>
          </p:nvPr>
        </p:nvPicPr>
        <p:blipFill>
          <a:blip r:embed="rId2"/>
          <a:srcRect/>
          <a:stretch>
            <a:fillRect/>
          </a:stretch>
        </p:blipFill>
        <p:spPr>
          <a:xfrm>
            <a:off x="3810000" y="1676400"/>
            <a:ext cx="2133600" cy="2119313"/>
          </a:xfrm>
          <a:noFill/>
          <a:ln/>
        </p:spPr>
      </p:pic>
      <p:sp>
        <p:nvSpPr>
          <p:cNvPr id="5" name="Footer Placeholder 3"/>
          <p:cNvSpPr>
            <a:spLocks noGrp="1"/>
          </p:cNvSpPr>
          <p:nvPr>
            <p:ph type="ftr" sz="quarter" idx="11"/>
          </p:nvPr>
        </p:nvSpPr>
        <p:spPr/>
        <p:txBody>
          <a:bodyPr/>
          <a:lstStyle/>
          <a:p>
            <a:r>
              <a:rPr lang="en-US"/>
              <a:t>EMP Notes 2</a:t>
            </a:r>
          </a:p>
        </p:txBody>
      </p:sp>
      <p:sp>
        <p:nvSpPr>
          <p:cNvPr id="6" name="Slide Number Placeholder 4"/>
          <p:cNvSpPr>
            <a:spLocks noGrp="1"/>
          </p:cNvSpPr>
          <p:nvPr>
            <p:ph type="sldNum" sz="quarter" idx="12"/>
          </p:nvPr>
        </p:nvSpPr>
        <p:spPr/>
        <p:txBody>
          <a:bodyPr/>
          <a:lstStyle/>
          <a:p>
            <a:fld id="{C4DF9434-156E-4454-8340-9CFA5404FA5E}" type="slidenum">
              <a:rPr lang="en-US"/>
              <a:pPr/>
              <a:t>84</a:t>
            </a:fld>
            <a:endParaRPr lang="en-US"/>
          </a:p>
        </p:txBody>
      </p:sp>
      <p:sp>
        <p:nvSpPr>
          <p:cNvPr id="14344" name="Rectangle 8"/>
          <p:cNvSpPr>
            <a:spLocks noChangeArrowheads="1"/>
          </p:cNvSpPr>
          <p:nvPr/>
        </p:nvSpPr>
        <p:spPr bwMode="auto">
          <a:xfrm>
            <a:off x="3429000" y="3962400"/>
            <a:ext cx="3224213" cy="762000"/>
          </a:xfrm>
          <a:prstGeom prst="rect">
            <a:avLst/>
          </a:prstGeom>
          <a:noFill/>
          <a:ln w="9525">
            <a:noFill/>
            <a:miter lim="800000"/>
            <a:headEnd/>
            <a:tailEnd/>
          </a:ln>
          <a:effectLst/>
        </p:spPr>
        <p:txBody>
          <a:bodyPr>
            <a:spAutoFit/>
          </a:bodyPr>
          <a:lstStyle/>
          <a:p>
            <a:pPr eaLnBrk="0" hangingPunct="0"/>
            <a:r>
              <a:rPr lang="en-US" sz="4400" b="1">
                <a:solidFill>
                  <a:schemeClr val="bg2"/>
                </a:solidFill>
              </a:rPr>
              <a:t>ThankYou!</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can apply for a copyright?</a:t>
            </a:r>
          </a:p>
        </p:txBody>
      </p:sp>
      <p:sp>
        <p:nvSpPr>
          <p:cNvPr id="3" name="Content Placeholder 2"/>
          <p:cNvSpPr>
            <a:spLocks noGrp="1"/>
          </p:cNvSpPr>
          <p:nvPr>
            <p:ph idx="1"/>
          </p:nvPr>
        </p:nvSpPr>
        <p:spPr/>
        <p:txBody>
          <a:bodyPr/>
          <a:lstStyle/>
          <a:p>
            <a:pPr algn="just"/>
            <a:r>
              <a:rPr lang="en-US" dirty="0">
                <a:latin typeface="Comic Sans MS" pitchFamily="66" charset="0"/>
              </a:rPr>
              <a:t>There is no age bar on obtaining copyright. </a:t>
            </a:r>
          </a:p>
          <a:p>
            <a:pPr algn="just"/>
            <a:r>
              <a:rPr lang="en-US" dirty="0">
                <a:latin typeface="Comic Sans MS" pitchFamily="66" charset="0"/>
              </a:rPr>
              <a:t>A minor can register one too.</a:t>
            </a:r>
          </a:p>
          <a:p>
            <a:pPr algn="just"/>
            <a:endParaRPr lang="en-US" dirty="0">
              <a:latin typeface="Comic Sans MS" pitchFamily="66" charset="0"/>
            </a:endParaRPr>
          </a:p>
        </p:txBody>
      </p:sp>
      <p:sp>
        <p:nvSpPr>
          <p:cNvPr id="4" name="Footer Placeholder 3"/>
          <p:cNvSpPr>
            <a:spLocks noGrp="1"/>
          </p:cNvSpPr>
          <p:nvPr>
            <p:ph type="ftr" sz="quarter" idx="11"/>
          </p:nvPr>
        </p:nvSpPr>
        <p:spPr/>
        <p:txBody>
          <a:bodyPr/>
          <a:lstStyle/>
          <a:p>
            <a:r>
              <a:rPr lang="en-US"/>
              <a:t>IPR Notes 2</a:t>
            </a:r>
          </a:p>
        </p:txBody>
      </p:sp>
      <p:sp>
        <p:nvSpPr>
          <p:cNvPr id="5" name="Slide Number Placeholder 4"/>
          <p:cNvSpPr>
            <a:spLocks noGrp="1"/>
          </p:cNvSpPr>
          <p:nvPr>
            <p:ph type="sldNum" sz="quarter" idx="12"/>
          </p:nvPr>
        </p:nvSpPr>
        <p:spPr/>
        <p:txBody>
          <a:bodyPr/>
          <a:lstStyle/>
          <a:p>
            <a:fld id="{19AC36AE-2522-4DEE-8606-1593D0BD1F3C}"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934</TotalTime>
  <Words>4684</Words>
  <Application>Microsoft Office PowerPoint</Application>
  <PresentationFormat>On-screen Show (4:3)</PresentationFormat>
  <Paragraphs>506</Paragraphs>
  <Slides>84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84</vt:i4>
      </vt:variant>
    </vt:vector>
  </HeadingPairs>
  <TitlesOfParts>
    <vt:vector size="90" baseType="lpstr">
      <vt:lpstr>Arial</vt:lpstr>
      <vt:lpstr>Calibri</vt:lpstr>
      <vt:lpstr>Calibri Light</vt:lpstr>
      <vt:lpstr>Comic Sans MS</vt:lpstr>
      <vt:lpstr>Monotype Corsiva</vt:lpstr>
      <vt:lpstr>Office Theme</vt:lpstr>
      <vt:lpstr>PowerPoint Presentation</vt:lpstr>
      <vt:lpstr>Meaning and Practical Aspects of Registration of Copy Rights</vt:lpstr>
      <vt:lpstr>Meaning and Practical Aspects of Registration of Copy Rights (Contd..)</vt:lpstr>
      <vt:lpstr>Meaning and Practical Aspects of Registration of Copy Rights (Contd..)</vt:lpstr>
      <vt:lpstr>Meaning and Practical Aspects of Registration of Copy Rights (Contd..)</vt:lpstr>
      <vt:lpstr>List of Creative Works Protected by Copyright Law in India  </vt:lpstr>
      <vt:lpstr>List of Creative Works Protected by Copyright Law in India (Contd..)</vt:lpstr>
      <vt:lpstr>Copyrights</vt:lpstr>
      <vt:lpstr>Who can apply for a copyright?</vt:lpstr>
      <vt:lpstr>Who can apply for a copyright? (Contd)</vt:lpstr>
      <vt:lpstr>What is Copyright Protected?</vt:lpstr>
      <vt:lpstr>What is Copyright Protected?</vt:lpstr>
      <vt:lpstr>What is Copyright Protected?</vt:lpstr>
      <vt:lpstr>Essential Requirements for Copyright Registration</vt:lpstr>
      <vt:lpstr>Essential Requirements for Copyright Registration (Contd..)</vt:lpstr>
      <vt:lpstr>Essential Requirements for Copyright Registration (Contd..)</vt:lpstr>
      <vt:lpstr>Essential Requirements for Copyright Registration (Contd..)</vt:lpstr>
      <vt:lpstr>Essential Requirements for Copyright Registration (Contd..)</vt:lpstr>
      <vt:lpstr>PowerPoint Presentation</vt:lpstr>
      <vt:lpstr>Registration of Trademarks</vt:lpstr>
      <vt:lpstr>Trademarks</vt:lpstr>
      <vt:lpstr>History of Trademarks</vt:lpstr>
      <vt:lpstr>History of Trademarks</vt:lpstr>
      <vt:lpstr>Advantages of Registering a Trademark </vt:lpstr>
      <vt:lpstr>Advantages of Registering a Trademark (Contd..)</vt:lpstr>
      <vt:lpstr>Types of Trademarks </vt:lpstr>
      <vt:lpstr>Types of Trademarks (Contd..)</vt:lpstr>
      <vt:lpstr>Types of Trademarks (Contd..)</vt:lpstr>
      <vt:lpstr>Registration of Trademarks</vt:lpstr>
      <vt:lpstr>Registration of Trademarks (Contd..)</vt:lpstr>
      <vt:lpstr>Registration of Trademarks</vt:lpstr>
      <vt:lpstr>Registration of Trademarks (Contd..)</vt:lpstr>
      <vt:lpstr>Registration of Trademarks (Contd..)</vt:lpstr>
      <vt:lpstr>Registration of Trademarks (Contd..)</vt:lpstr>
      <vt:lpstr>Registration of Trademarks (Contd..)</vt:lpstr>
      <vt:lpstr>Registration of Trademarks (Contd..)</vt:lpstr>
      <vt:lpstr>Registration of Trademarks (Contd..)</vt:lpstr>
      <vt:lpstr>Registration of Trademarks (Contd..)</vt:lpstr>
      <vt:lpstr>PowerPoint Presentation</vt:lpstr>
      <vt:lpstr>Trademark Registration Steps</vt:lpstr>
      <vt:lpstr>Registration of Patents</vt:lpstr>
      <vt:lpstr>Registration of Patents (Contd..)</vt:lpstr>
      <vt:lpstr>Registration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Registration of Geographical Indications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Raj Kamal</cp:lastModifiedBy>
  <cp:revision>35</cp:revision>
  <dcterms:created xsi:type="dcterms:W3CDTF">2022-04-04T07:23:02Z</dcterms:created>
  <dcterms:modified xsi:type="dcterms:W3CDTF">2022-10-06T01:27:15Z</dcterms:modified>
</cp:coreProperties>
</file>