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6"/>
  </p:notesMasterIdLst>
  <p:sldIdLst>
    <p:sldId id="257" r:id="rId2"/>
    <p:sldId id="258" r:id="rId3"/>
    <p:sldId id="259" r:id="rId4"/>
    <p:sldId id="267"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87" r:id="rId31"/>
    <p:sldId id="295" r:id="rId32"/>
    <p:sldId id="300" r:id="rId33"/>
    <p:sldId id="288" r:id="rId34"/>
    <p:sldId id="290" r:id="rId35"/>
    <p:sldId id="291" r:id="rId36"/>
    <p:sldId id="292" r:id="rId37"/>
    <p:sldId id="301" r:id="rId38"/>
    <p:sldId id="302" r:id="rId39"/>
    <p:sldId id="296" r:id="rId40"/>
    <p:sldId id="297" r:id="rId41"/>
    <p:sldId id="298" r:id="rId42"/>
    <p:sldId id="299" r:id="rId43"/>
    <p:sldId id="284" r:id="rId44"/>
    <p:sldId id="28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488"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AEAB60-00C7-41BA-BA0F-9A3483354F5E}" type="datetimeFigureOut">
              <a:rPr lang="en-US" smtClean="0"/>
              <a:pPr/>
              <a:t>10/6/2022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EE04B4-8A80-4799-9752-E9DE548CB5F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wto.org/english/tratop_e/gatt_e/gatt_e.htm"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ww.wto.org/english/thewto_e/whatis_e/tif_e/fact5_e.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latin typeface="+mn-lt"/>
                <a:ea typeface="+mn-ea"/>
                <a:cs typeface="+mn-cs"/>
                <a:hlinkClick r:id="rId3"/>
              </a:rPr>
              <a:t>The General Agreement on Tariffs and Trade (GATT)</a:t>
            </a:r>
            <a:r>
              <a:rPr lang="en-US" sz="1200" b="0" i="0" kern="1200" dirty="0">
                <a:solidFill>
                  <a:schemeClr val="tx1"/>
                </a:solidFill>
                <a:latin typeface="+mn-lt"/>
                <a:ea typeface="+mn-ea"/>
                <a:cs typeface="+mn-cs"/>
              </a:rPr>
              <a:t> </a:t>
            </a:r>
            <a:endParaRPr lang="en-US" sz="1200" b="0" i="0" u="none" strike="noStrike" kern="1200" dirty="0">
              <a:solidFill>
                <a:schemeClr val="tx1"/>
              </a:solidFill>
              <a:latin typeface="+mn-lt"/>
              <a:ea typeface="+mn-ea"/>
              <a:cs typeface="+mn-cs"/>
              <a:hlinkClick r:id="rId4"/>
            </a:endParaRPr>
          </a:p>
          <a:p>
            <a:r>
              <a:rPr lang="en-US" sz="1200" b="0" i="0" u="none" strike="noStrike" kern="1200" dirty="0">
                <a:solidFill>
                  <a:schemeClr val="tx1"/>
                </a:solidFill>
                <a:latin typeface="+mn-lt"/>
                <a:ea typeface="+mn-ea"/>
                <a:cs typeface="+mn-cs"/>
                <a:hlinkClick r:id="rId4"/>
              </a:rPr>
              <a:t>The Uruguay Round</a:t>
            </a:r>
            <a:r>
              <a:rPr lang="en-US" sz="1200" b="0" i="0" kern="1200" dirty="0">
                <a:solidFill>
                  <a:schemeClr val="tx1"/>
                </a:solidFill>
                <a:latin typeface="+mn-lt"/>
                <a:ea typeface="+mn-ea"/>
                <a:cs typeface="+mn-cs"/>
              </a:rPr>
              <a:t> was the last GATT round (1986-1994).</a:t>
            </a:r>
          </a:p>
          <a:p>
            <a:r>
              <a:rPr lang="en-US" sz="1200" b="0" i="0" kern="1200" dirty="0">
                <a:solidFill>
                  <a:schemeClr val="tx1"/>
                </a:solidFill>
                <a:latin typeface="+mn-lt"/>
                <a:ea typeface="+mn-ea"/>
                <a:cs typeface="+mn-cs"/>
              </a:rPr>
              <a:t>The TRIPS Agreement is one of the most significant WTO accords. The Agreement went into effect on January 1, 1995.</a:t>
            </a:r>
            <a:endParaRPr lang="en-US" dirty="0"/>
          </a:p>
        </p:txBody>
      </p:sp>
      <p:sp>
        <p:nvSpPr>
          <p:cNvPr id="4" name="Slide Number Placeholder 3"/>
          <p:cNvSpPr>
            <a:spLocks noGrp="1"/>
          </p:cNvSpPr>
          <p:nvPr>
            <p:ph type="sldNum" sz="quarter" idx="10"/>
          </p:nvPr>
        </p:nvSpPr>
        <p:spPr/>
        <p:txBody>
          <a:bodyPr/>
          <a:lstStyle/>
          <a:p>
            <a:fld id="{ACEE04B4-8A80-4799-9752-E9DE548CB5F2}"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D2BE-A940-CCAA-D7C8-A8C2A0D564A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63A5BEA2-4B0C-FE77-1EF5-67E3A840A82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B7F0E8-1639-52F4-599E-40609C97B780}"/>
              </a:ext>
            </a:extLst>
          </p:cNvPr>
          <p:cNvSpPr>
            <a:spLocks noGrp="1"/>
          </p:cNvSpPr>
          <p:nvPr>
            <p:ph type="dt" sz="half" idx="10"/>
          </p:nvPr>
        </p:nvSpPr>
        <p:spPr/>
        <p:txBody>
          <a:bodyPr/>
          <a:lstStyle/>
          <a:p>
            <a:r>
              <a:rPr lang="en-US"/>
              <a:t>4/4/2022</a:t>
            </a:r>
          </a:p>
        </p:txBody>
      </p:sp>
      <p:sp>
        <p:nvSpPr>
          <p:cNvPr id="5" name="Footer Placeholder 4">
            <a:extLst>
              <a:ext uri="{FF2B5EF4-FFF2-40B4-BE49-F238E27FC236}">
                <a16:creationId xmlns:a16="http://schemas.microsoft.com/office/drawing/2014/main" id="{5B0F21AA-3171-09BA-AD37-1ED73791FDFD}"/>
              </a:ext>
            </a:extLst>
          </p:cNvPr>
          <p:cNvSpPr>
            <a:spLocks noGrp="1"/>
          </p:cNvSpPr>
          <p:nvPr>
            <p:ph type="ftr" sz="quarter" idx="11"/>
          </p:nvPr>
        </p:nvSpPr>
        <p:spPr/>
        <p:txBody>
          <a:bodyPr/>
          <a:lstStyle/>
          <a:p>
            <a:r>
              <a:rPr lang="en-US"/>
              <a:t>IPR Notes 3</a:t>
            </a:r>
          </a:p>
        </p:txBody>
      </p:sp>
      <p:sp>
        <p:nvSpPr>
          <p:cNvPr id="6" name="Slide Number Placeholder 5">
            <a:extLst>
              <a:ext uri="{FF2B5EF4-FFF2-40B4-BE49-F238E27FC236}">
                <a16:creationId xmlns:a16="http://schemas.microsoft.com/office/drawing/2014/main" id="{8B60C3F2-73CF-0D1E-20A9-E8648D0C3F7D}"/>
              </a:ext>
            </a:extLst>
          </p:cNvPr>
          <p:cNvSpPr>
            <a:spLocks noGrp="1"/>
          </p:cNvSpPr>
          <p:nvPr>
            <p:ph type="sldNum" sz="quarter" idx="12"/>
          </p:nvPr>
        </p:nvSpPr>
        <p:spPr/>
        <p:txBody>
          <a:bodyPr/>
          <a:lstStyle/>
          <a:p>
            <a:fld id="{2C65E690-7B10-4227-97EC-7FF9776B35A8}" type="slidenum">
              <a:rPr lang="en-US" smtClean="0"/>
              <a:pPr/>
              <a:t>‹#›</a:t>
            </a:fld>
            <a:endParaRPr lang="en-US"/>
          </a:p>
        </p:txBody>
      </p:sp>
    </p:spTree>
    <p:extLst>
      <p:ext uri="{BB962C8B-B14F-4D97-AF65-F5344CB8AC3E}">
        <p14:creationId xmlns:p14="http://schemas.microsoft.com/office/powerpoint/2010/main" val="4047539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C3B5-E07F-A697-568B-0470A1C4CC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D00B01-CB9F-A18B-F0CB-4F171B7F79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7B66D9-9D7C-6B77-57BC-FAF12AAFBB9E}"/>
              </a:ext>
            </a:extLst>
          </p:cNvPr>
          <p:cNvSpPr>
            <a:spLocks noGrp="1"/>
          </p:cNvSpPr>
          <p:nvPr>
            <p:ph type="dt" sz="half" idx="10"/>
          </p:nvPr>
        </p:nvSpPr>
        <p:spPr/>
        <p:txBody>
          <a:bodyPr/>
          <a:lstStyle/>
          <a:p>
            <a:r>
              <a:rPr lang="en-US"/>
              <a:t>4/4/2022</a:t>
            </a:r>
          </a:p>
        </p:txBody>
      </p:sp>
      <p:sp>
        <p:nvSpPr>
          <p:cNvPr id="5" name="Footer Placeholder 4">
            <a:extLst>
              <a:ext uri="{FF2B5EF4-FFF2-40B4-BE49-F238E27FC236}">
                <a16:creationId xmlns:a16="http://schemas.microsoft.com/office/drawing/2014/main" id="{8E3C40E3-B4F2-BA26-26B9-95977289CF90}"/>
              </a:ext>
            </a:extLst>
          </p:cNvPr>
          <p:cNvSpPr>
            <a:spLocks noGrp="1"/>
          </p:cNvSpPr>
          <p:nvPr>
            <p:ph type="ftr" sz="quarter" idx="11"/>
          </p:nvPr>
        </p:nvSpPr>
        <p:spPr/>
        <p:txBody>
          <a:bodyPr/>
          <a:lstStyle/>
          <a:p>
            <a:r>
              <a:rPr lang="en-US"/>
              <a:t>IPR Notes 3</a:t>
            </a:r>
          </a:p>
        </p:txBody>
      </p:sp>
      <p:sp>
        <p:nvSpPr>
          <p:cNvPr id="6" name="Slide Number Placeholder 5">
            <a:extLst>
              <a:ext uri="{FF2B5EF4-FFF2-40B4-BE49-F238E27FC236}">
                <a16:creationId xmlns:a16="http://schemas.microsoft.com/office/drawing/2014/main" id="{6B8361C4-CDA7-CBBD-77E5-4402AAE1890D}"/>
              </a:ext>
            </a:extLst>
          </p:cNvPr>
          <p:cNvSpPr>
            <a:spLocks noGrp="1"/>
          </p:cNvSpPr>
          <p:nvPr>
            <p:ph type="sldNum" sz="quarter" idx="12"/>
          </p:nvPr>
        </p:nvSpPr>
        <p:spPr/>
        <p:txBody>
          <a:bodyPr/>
          <a:lstStyle/>
          <a:p>
            <a:fld id="{3C6A71D8-1502-4762-A0FE-76B22E5B6EFF}" type="slidenum">
              <a:rPr lang="en-US" smtClean="0"/>
              <a:pPr/>
              <a:t>‹#›</a:t>
            </a:fld>
            <a:endParaRPr lang="en-US"/>
          </a:p>
        </p:txBody>
      </p:sp>
    </p:spTree>
    <p:extLst>
      <p:ext uri="{BB962C8B-B14F-4D97-AF65-F5344CB8AC3E}">
        <p14:creationId xmlns:p14="http://schemas.microsoft.com/office/powerpoint/2010/main" val="3477324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DF210E-4489-20BA-40DE-07130EDB428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EE8299-2344-86D8-4963-FD786246D2B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F1A8F8-B458-F99E-0C04-FFB0675FC5F2}"/>
              </a:ext>
            </a:extLst>
          </p:cNvPr>
          <p:cNvSpPr>
            <a:spLocks noGrp="1"/>
          </p:cNvSpPr>
          <p:nvPr>
            <p:ph type="dt" sz="half" idx="10"/>
          </p:nvPr>
        </p:nvSpPr>
        <p:spPr/>
        <p:txBody>
          <a:bodyPr/>
          <a:lstStyle/>
          <a:p>
            <a:r>
              <a:rPr lang="en-US"/>
              <a:t>4/4/2022</a:t>
            </a:r>
          </a:p>
        </p:txBody>
      </p:sp>
      <p:sp>
        <p:nvSpPr>
          <p:cNvPr id="5" name="Footer Placeholder 4">
            <a:extLst>
              <a:ext uri="{FF2B5EF4-FFF2-40B4-BE49-F238E27FC236}">
                <a16:creationId xmlns:a16="http://schemas.microsoft.com/office/drawing/2014/main" id="{3ADE4C22-D5FB-4CBB-EC0B-B81484A14713}"/>
              </a:ext>
            </a:extLst>
          </p:cNvPr>
          <p:cNvSpPr>
            <a:spLocks noGrp="1"/>
          </p:cNvSpPr>
          <p:nvPr>
            <p:ph type="ftr" sz="quarter" idx="11"/>
          </p:nvPr>
        </p:nvSpPr>
        <p:spPr/>
        <p:txBody>
          <a:bodyPr/>
          <a:lstStyle/>
          <a:p>
            <a:r>
              <a:rPr lang="en-US"/>
              <a:t>IPR Notes 3</a:t>
            </a:r>
          </a:p>
        </p:txBody>
      </p:sp>
      <p:sp>
        <p:nvSpPr>
          <p:cNvPr id="6" name="Slide Number Placeholder 5">
            <a:extLst>
              <a:ext uri="{FF2B5EF4-FFF2-40B4-BE49-F238E27FC236}">
                <a16:creationId xmlns:a16="http://schemas.microsoft.com/office/drawing/2014/main" id="{FB323574-4D23-5BA9-48FC-01C61E51683B}"/>
              </a:ext>
            </a:extLst>
          </p:cNvPr>
          <p:cNvSpPr>
            <a:spLocks noGrp="1"/>
          </p:cNvSpPr>
          <p:nvPr>
            <p:ph type="sldNum" sz="quarter" idx="12"/>
          </p:nvPr>
        </p:nvSpPr>
        <p:spPr/>
        <p:txBody>
          <a:bodyPr/>
          <a:lstStyle/>
          <a:p>
            <a:fld id="{D55AA1F1-52A0-46AC-8CBD-FF343C608E10}" type="slidenum">
              <a:rPr lang="en-US" smtClean="0"/>
              <a:pPr/>
              <a:t>‹#›</a:t>
            </a:fld>
            <a:endParaRPr lang="en-US"/>
          </a:p>
        </p:txBody>
      </p:sp>
    </p:spTree>
    <p:extLst>
      <p:ext uri="{BB962C8B-B14F-4D97-AF65-F5344CB8AC3E}">
        <p14:creationId xmlns:p14="http://schemas.microsoft.com/office/powerpoint/2010/main" val="1650654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274638"/>
            <a:ext cx="80010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304800" y="6381750"/>
            <a:ext cx="2133600" cy="476250"/>
          </a:xfrm>
        </p:spPr>
        <p:txBody>
          <a:bodyPr/>
          <a:lstStyle>
            <a:lvl1pPr>
              <a:defRPr/>
            </a:lvl1pPr>
          </a:lstStyle>
          <a:p>
            <a:r>
              <a:rPr lang="en-US"/>
              <a:t>4/4/2022</a:t>
            </a:r>
          </a:p>
        </p:txBody>
      </p:sp>
      <p:sp>
        <p:nvSpPr>
          <p:cNvPr id="4" name="Footer Placeholder 3"/>
          <p:cNvSpPr>
            <a:spLocks noGrp="1"/>
          </p:cNvSpPr>
          <p:nvPr>
            <p:ph type="ftr" sz="quarter" idx="11"/>
          </p:nvPr>
        </p:nvSpPr>
        <p:spPr>
          <a:xfrm>
            <a:off x="2514600" y="6381750"/>
            <a:ext cx="5334000" cy="476250"/>
          </a:xfrm>
        </p:spPr>
        <p:txBody>
          <a:bodyPr/>
          <a:lstStyle>
            <a:lvl1pPr>
              <a:defRPr/>
            </a:lvl1pPr>
          </a:lstStyle>
          <a:p>
            <a:r>
              <a:rPr lang="en-US"/>
              <a:t>IPR Notes 3</a:t>
            </a:r>
          </a:p>
        </p:txBody>
      </p:sp>
      <p:sp>
        <p:nvSpPr>
          <p:cNvPr id="5" name="Slide Number Placeholder 4"/>
          <p:cNvSpPr>
            <a:spLocks noGrp="1"/>
          </p:cNvSpPr>
          <p:nvPr>
            <p:ph type="sldNum" sz="quarter" idx="12"/>
          </p:nvPr>
        </p:nvSpPr>
        <p:spPr>
          <a:xfrm>
            <a:off x="7924800" y="6381750"/>
            <a:ext cx="1219200" cy="476250"/>
          </a:xfrm>
        </p:spPr>
        <p:txBody>
          <a:bodyPr/>
          <a:lstStyle>
            <a:lvl1pPr>
              <a:defRPr/>
            </a:lvl1pPr>
          </a:lstStyle>
          <a:p>
            <a:fld id="{00601A65-F00A-4102-AEFD-AFFCC94A109B}" type="slidenum">
              <a:rPr lang="en-US"/>
              <a:pPr/>
              <a:t>‹#›</a:t>
            </a:fld>
            <a:endParaRPr lang="en-US"/>
          </a:p>
        </p:txBody>
      </p:sp>
    </p:spTree>
    <p:extLst>
      <p:ext uri="{BB962C8B-B14F-4D97-AF65-F5344CB8AC3E}">
        <p14:creationId xmlns:p14="http://schemas.microsoft.com/office/powerpoint/2010/main" val="1025922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22E08-ED1B-EAED-27D5-515443981F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226A0D-E76E-6BAF-3563-596C0228AF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F8AC65-DD98-497A-E9B8-E3BED19A23DB}"/>
              </a:ext>
            </a:extLst>
          </p:cNvPr>
          <p:cNvSpPr>
            <a:spLocks noGrp="1"/>
          </p:cNvSpPr>
          <p:nvPr>
            <p:ph type="dt" sz="half" idx="10"/>
          </p:nvPr>
        </p:nvSpPr>
        <p:spPr/>
        <p:txBody>
          <a:bodyPr/>
          <a:lstStyle/>
          <a:p>
            <a:r>
              <a:rPr lang="en-US"/>
              <a:t>4/4/2022</a:t>
            </a:r>
          </a:p>
        </p:txBody>
      </p:sp>
      <p:sp>
        <p:nvSpPr>
          <p:cNvPr id="5" name="Footer Placeholder 4">
            <a:extLst>
              <a:ext uri="{FF2B5EF4-FFF2-40B4-BE49-F238E27FC236}">
                <a16:creationId xmlns:a16="http://schemas.microsoft.com/office/drawing/2014/main" id="{0D51140F-B8AA-6B2C-7BF7-41D8A946FAB3}"/>
              </a:ext>
            </a:extLst>
          </p:cNvPr>
          <p:cNvSpPr>
            <a:spLocks noGrp="1"/>
          </p:cNvSpPr>
          <p:nvPr>
            <p:ph type="ftr" sz="quarter" idx="11"/>
          </p:nvPr>
        </p:nvSpPr>
        <p:spPr/>
        <p:txBody>
          <a:bodyPr/>
          <a:lstStyle/>
          <a:p>
            <a:r>
              <a:rPr lang="en-US"/>
              <a:t>IPR Notes 3</a:t>
            </a:r>
          </a:p>
        </p:txBody>
      </p:sp>
      <p:sp>
        <p:nvSpPr>
          <p:cNvPr id="6" name="Slide Number Placeholder 5">
            <a:extLst>
              <a:ext uri="{FF2B5EF4-FFF2-40B4-BE49-F238E27FC236}">
                <a16:creationId xmlns:a16="http://schemas.microsoft.com/office/drawing/2014/main" id="{3BDB7372-FCEC-71E6-DF47-0AF9C82F299D}"/>
              </a:ext>
            </a:extLst>
          </p:cNvPr>
          <p:cNvSpPr>
            <a:spLocks noGrp="1"/>
          </p:cNvSpPr>
          <p:nvPr>
            <p:ph type="sldNum" sz="quarter" idx="12"/>
          </p:nvPr>
        </p:nvSpPr>
        <p:spPr/>
        <p:txBody>
          <a:bodyPr/>
          <a:lstStyle/>
          <a:p>
            <a:fld id="{19AC36AE-2522-4DEE-8606-1593D0BD1F3C}" type="slidenum">
              <a:rPr lang="en-US" smtClean="0"/>
              <a:pPr/>
              <a:t>‹#›</a:t>
            </a:fld>
            <a:endParaRPr lang="en-US"/>
          </a:p>
        </p:txBody>
      </p:sp>
    </p:spTree>
    <p:extLst>
      <p:ext uri="{BB962C8B-B14F-4D97-AF65-F5344CB8AC3E}">
        <p14:creationId xmlns:p14="http://schemas.microsoft.com/office/powerpoint/2010/main" val="1978131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C8C2-6121-8495-92B6-C3428AECBDA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F7B6B7-9596-B2F2-12D1-66A478AAF29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97621D-D1DB-A3AA-E005-38EF7A0AD702}"/>
              </a:ext>
            </a:extLst>
          </p:cNvPr>
          <p:cNvSpPr>
            <a:spLocks noGrp="1"/>
          </p:cNvSpPr>
          <p:nvPr>
            <p:ph type="dt" sz="half" idx="10"/>
          </p:nvPr>
        </p:nvSpPr>
        <p:spPr/>
        <p:txBody>
          <a:bodyPr/>
          <a:lstStyle/>
          <a:p>
            <a:r>
              <a:rPr lang="en-US"/>
              <a:t>4/4/2022</a:t>
            </a:r>
          </a:p>
        </p:txBody>
      </p:sp>
      <p:sp>
        <p:nvSpPr>
          <p:cNvPr id="5" name="Footer Placeholder 4">
            <a:extLst>
              <a:ext uri="{FF2B5EF4-FFF2-40B4-BE49-F238E27FC236}">
                <a16:creationId xmlns:a16="http://schemas.microsoft.com/office/drawing/2014/main" id="{E784F727-4847-BF81-63C1-D2EA31308A11}"/>
              </a:ext>
            </a:extLst>
          </p:cNvPr>
          <p:cNvSpPr>
            <a:spLocks noGrp="1"/>
          </p:cNvSpPr>
          <p:nvPr>
            <p:ph type="ftr" sz="quarter" idx="11"/>
          </p:nvPr>
        </p:nvSpPr>
        <p:spPr/>
        <p:txBody>
          <a:bodyPr/>
          <a:lstStyle/>
          <a:p>
            <a:r>
              <a:rPr lang="en-US"/>
              <a:t>IPR Notes 3</a:t>
            </a:r>
          </a:p>
        </p:txBody>
      </p:sp>
      <p:sp>
        <p:nvSpPr>
          <p:cNvPr id="6" name="Slide Number Placeholder 5">
            <a:extLst>
              <a:ext uri="{FF2B5EF4-FFF2-40B4-BE49-F238E27FC236}">
                <a16:creationId xmlns:a16="http://schemas.microsoft.com/office/drawing/2014/main" id="{380CF04A-1E5F-019D-9BAB-DD17D85D0DB1}"/>
              </a:ext>
            </a:extLst>
          </p:cNvPr>
          <p:cNvSpPr>
            <a:spLocks noGrp="1"/>
          </p:cNvSpPr>
          <p:nvPr>
            <p:ph type="sldNum" sz="quarter" idx="12"/>
          </p:nvPr>
        </p:nvSpPr>
        <p:spPr/>
        <p:txBody>
          <a:bodyPr/>
          <a:lstStyle/>
          <a:p>
            <a:fld id="{6B1AD1D3-81A9-4BD8-9A64-09D2B1AD3698}" type="slidenum">
              <a:rPr lang="en-US" smtClean="0"/>
              <a:pPr/>
              <a:t>‹#›</a:t>
            </a:fld>
            <a:endParaRPr lang="en-US"/>
          </a:p>
        </p:txBody>
      </p:sp>
    </p:spTree>
    <p:extLst>
      <p:ext uri="{BB962C8B-B14F-4D97-AF65-F5344CB8AC3E}">
        <p14:creationId xmlns:p14="http://schemas.microsoft.com/office/powerpoint/2010/main" val="29569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66AD-0A96-D3B6-8AEC-0A2BA727CF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3B7754-8CA0-04A9-7444-25B7701B7538}"/>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14141E-36E4-7CE0-7567-3A10A65ACC9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A02121-188E-62FD-194D-752CD57D2824}"/>
              </a:ext>
            </a:extLst>
          </p:cNvPr>
          <p:cNvSpPr>
            <a:spLocks noGrp="1"/>
          </p:cNvSpPr>
          <p:nvPr>
            <p:ph type="dt" sz="half" idx="10"/>
          </p:nvPr>
        </p:nvSpPr>
        <p:spPr/>
        <p:txBody>
          <a:bodyPr/>
          <a:lstStyle/>
          <a:p>
            <a:r>
              <a:rPr lang="en-US"/>
              <a:t>4/4/2022</a:t>
            </a:r>
          </a:p>
        </p:txBody>
      </p:sp>
      <p:sp>
        <p:nvSpPr>
          <p:cNvPr id="6" name="Footer Placeholder 5">
            <a:extLst>
              <a:ext uri="{FF2B5EF4-FFF2-40B4-BE49-F238E27FC236}">
                <a16:creationId xmlns:a16="http://schemas.microsoft.com/office/drawing/2014/main" id="{4ECEDA6E-E822-1D28-F9BF-9D6F208285E3}"/>
              </a:ext>
            </a:extLst>
          </p:cNvPr>
          <p:cNvSpPr>
            <a:spLocks noGrp="1"/>
          </p:cNvSpPr>
          <p:nvPr>
            <p:ph type="ftr" sz="quarter" idx="11"/>
          </p:nvPr>
        </p:nvSpPr>
        <p:spPr/>
        <p:txBody>
          <a:bodyPr/>
          <a:lstStyle/>
          <a:p>
            <a:r>
              <a:rPr lang="en-US"/>
              <a:t>IPR Notes 3</a:t>
            </a:r>
          </a:p>
        </p:txBody>
      </p:sp>
      <p:sp>
        <p:nvSpPr>
          <p:cNvPr id="7" name="Slide Number Placeholder 6">
            <a:extLst>
              <a:ext uri="{FF2B5EF4-FFF2-40B4-BE49-F238E27FC236}">
                <a16:creationId xmlns:a16="http://schemas.microsoft.com/office/drawing/2014/main" id="{6606BD32-BB97-48F9-65B8-2F675A9CF699}"/>
              </a:ext>
            </a:extLst>
          </p:cNvPr>
          <p:cNvSpPr>
            <a:spLocks noGrp="1"/>
          </p:cNvSpPr>
          <p:nvPr>
            <p:ph type="sldNum" sz="quarter" idx="12"/>
          </p:nvPr>
        </p:nvSpPr>
        <p:spPr/>
        <p:txBody>
          <a:bodyPr/>
          <a:lstStyle/>
          <a:p>
            <a:fld id="{9CC07200-AC24-473C-801C-22AD6A8B147A}" type="slidenum">
              <a:rPr lang="en-US" smtClean="0"/>
              <a:pPr/>
              <a:t>‹#›</a:t>
            </a:fld>
            <a:endParaRPr lang="en-US"/>
          </a:p>
        </p:txBody>
      </p:sp>
    </p:spTree>
    <p:extLst>
      <p:ext uri="{BB962C8B-B14F-4D97-AF65-F5344CB8AC3E}">
        <p14:creationId xmlns:p14="http://schemas.microsoft.com/office/powerpoint/2010/main" val="1371890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70CC-2ECA-3342-68BB-E48A3184B51A}"/>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0F898A-D71C-0AD1-1E89-F339767E30B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CEC9AB5-D16F-8BF5-12B5-A60B7A50565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B790CB-4873-9868-1A73-3C3CA3C4AD4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66B6A8F-94C4-EDCC-F296-F248E3A483F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046FE9-F742-9AE5-0546-8D0CE16597C4}"/>
              </a:ext>
            </a:extLst>
          </p:cNvPr>
          <p:cNvSpPr>
            <a:spLocks noGrp="1"/>
          </p:cNvSpPr>
          <p:nvPr>
            <p:ph type="dt" sz="half" idx="10"/>
          </p:nvPr>
        </p:nvSpPr>
        <p:spPr/>
        <p:txBody>
          <a:bodyPr/>
          <a:lstStyle/>
          <a:p>
            <a:r>
              <a:rPr lang="en-US"/>
              <a:t>4/4/2022</a:t>
            </a:r>
          </a:p>
        </p:txBody>
      </p:sp>
      <p:sp>
        <p:nvSpPr>
          <p:cNvPr id="8" name="Footer Placeholder 7">
            <a:extLst>
              <a:ext uri="{FF2B5EF4-FFF2-40B4-BE49-F238E27FC236}">
                <a16:creationId xmlns:a16="http://schemas.microsoft.com/office/drawing/2014/main" id="{A32D065B-A018-42E1-7CC5-115D70FAD2E7}"/>
              </a:ext>
            </a:extLst>
          </p:cNvPr>
          <p:cNvSpPr>
            <a:spLocks noGrp="1"/>
          </p:cNvSpPr>
          <p:nvPr>
            <p:ph type="ftr" sz="quarter" idx="11"/>
          </p:nvPr>
        </p:nvSpPr>
        <p:spPr/>
        <p:txBody>
          <a:bodyPr/>
          <a:lstStyle/>
          <a:p>
            <a:r>
              <a:rPr lang="en-US"/>
              <a:t>IPR Notes 3</a:t>
            </a:r>
          </a:p>
        </p:txBody>
      </p:sp>
      <p:sp>
        <p:nvSpPr>
          <p:cNvPr id="9" name="Slide Number Placeholder 8">
            <a:extLst>
              <a:ext uri="{FF2B5EF4-FFF2-40B4-BE49-F238E27FC236}">
                <a16:creationId xmlns:a16="http://schemas.microsoft.com/office/drawing/2014/main" id="{61CAEA37-6B11-29DE-3469-C2C4428D4F36}"/>
              </a:ext>
            </a:extLst>
          </p:cNvPr>
          <p:cNvSpPr>
            <a:spLocks noGrp="1"/>
          </p:cNvSpPr>
          <p:nvPr>
            <p:ph type="sldNum" sz="quarter" idx="12"/>
          </p:nvPr>
        </p:nvSpPr>
        <p:spPr/>
        <p:txBody>
          <a:bodyPr/>
          <a:lstStyle/>
          <a:p>
            <a:fld id="{6F9455B3-1328-44E4-8300-CBC12125C1F6}" type="slidenum">
              <a:rPr lang="en-US" smtClean="0"/>
              <a:pPr/>
              <a:t>‹#›</a:t>
            </a:fld>
            <a:endParaRPr lang="en-US"/>
          </a:p>
        </p:txBody>
      </p:sp>
    </p:spTree>
    <p:extLst>
      <p:ext uri="{BB962C8B-B14F-4D97-AF65-F5344CB8AC3E}">
        <p14:creationId xmlns:p14="http://schemas.microsoft.com/office/powerpoint/2010/main" val="4179225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D2A5-3C85-9810-C9E0-4857297003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CC0BEF-27D9-4006-218F-E54DD27CDCE9}"/>
              </a:ext>
            </a:extLst>
          </p:cNvPr>
          <p:cNvSpPr>
            <a:spLocks noGrp="1"/>
          </p:cNvSpPr>
          <p:nvPr>
            <p:ph type="dt" sz="half" idx="10"/>
          </p:nvPr>
        </p:nvSpPr>
        <p:spPr/>
        <p:txBody>
          <a:bodyPr/>
          <a:lstStyle/>
          <a:p>
            <a:r>
              <a:rPr lang="en-US"/>
              <a:t>4/4/2022</a:t>
            </a:r>
          </a:p>
        </p:txBody>
      </p:sp>
      <p:sp>
        <p:nvSpPr>
          <p:cNvPr id="4" name="Footer Placeholder 3">
            <a:extLst>
              <a:ext uri="{FF2B5EF4-FFF2-40B4-BE49-F238E27FC236}">
                <a16:creationId xmlns:a16="http://schemas.microsoft.com/office/drawing/2014/main" id="{2F3E87B6-25EE-8182-8CFE-F64B7C2B1212}"/>
              </a:ext>
            </a:extLst>
          </p:cNvPr>
          <p:cNvSpPr>
            <a:spLocks noGrp="1"/>
          </p:cNvSpPr>
          <p:nvPr>
            <p:ph type="ftr" sz="quarter" idx="11"/>
          </p:nvPr>
        </p:nvSpPr>
        <p:spPr/>
        <p:txBody>
          <a:bodyPr/>
          <a:lstStyle/>
          <a:p>
            <a:r>
              <a:rPr lang="en-US"/>
              <a:t>IPR Notes 3</a:t>
            </a:r>
          </a:p>
        </p:txBody>
      </p:sp>
      <p:sp>
        <p:nvSpPr>
          <p:cNvPr id="5" name="Slide Number Placeholder 4">
            <a:extLst>
              <a:ext uri="{FF2B5EF4-FFF2-40B4-BE49-F238E27FC236}">
                <a16:creationId xmlns:a16="http://schemas.microsoft.com/office/drawing/2014/main" id="{CCD5DF1A-4F3D-D927-ADCB-17B32173F345}"/>
              </a:ext>
            </a:extLst>
          </p:cNvPr>
          <p:cNvSpPr>
            <a:spLocks noGrp="1"/>
          </p:cNvSpPr>
          <p:nvPr>
            <p:ph type="sldNum" sz="quarter" idx="12"/>
          </p:nvPr>
        </p:nvSpPr>
        <p:spPr/>
        <p:txBody>
          <a:bodyPr/>
          <a:lstStyle/>
          <a:p>
            <a:fld id="{E9828DEE-20C9-4B62-8D11-A98DF1E59D24}" type="slidenum">
              <a:rPr lang="en-US" smtClean="0"/>
              <a:pPr/>
              <a:t>‹#›</a:t>
            </a:fld>
            <a:endParaRPr lang="en-US"/>
          </a:p>
        </p:txBody>
      </p:sp>
    </p:spTree>
    <p:extLst>
      <p:ext uri="{BB962C8B-B14F-4D97-AF65-F5344CB8AC3E}">
        <p14:creationId xmlns:p14="http://schemas.microsoft.com/office/powerpoint/2010/main" val="344746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9954BB-8920-BEB4-B0B2-100D16B025D9}"/>
              </a:ext>
            </a:extLst>
          </p:cNvPr>
          <p:cNvSpPr>
            <a:spLocks noGrp="1"/>
          </p:cNvSpPr>
          <p:nvPr>
            <p:ph type="dt" sz="half" idx="10"/>
          </p:nvPr>
        </p:nvSpPr>
        <p:spPr/>
        <p:txBody>
          <a:bodyPr/>
          <a:lstStyle/>
          <a:p>
            <a:r>
              <a:rPr lang="en-US"/>
              <a:t>4/4/2022</a:t>
            </a:r>
          </a:p>
        </p:txBody>
      </p:sp>
      <p:sp>
        <p:nvSpPr>
          <p:cNvPr id="3" name="Footer Placeholder 2">
            <a:extLst>
              <a:ext uri="{FF2B5EF4-FFF2-40B4-BE49-F238E27FC236}">
                <a16:creationId xmlns:a16="http://schemas.microsoft.com/office/drawing/2014/main" id="{F90D6A18-A87C-87D7-EF56-A955D47752A1}"/>
              </a:ext>
            </a:extLst>
          </p:cNvPr>
          <p:cNvSpPr>
            <a:spLocks noGrp="1"/>
          </p:cNvSpPr>
          <p:nvPr>
            <p:ph type="ftr" sz="quarter" idx="11"/>
          </p:nvPr>
        </p:nvSpPr>
        <p:spPr/>
        <p:txBody>
          <a:bodyPr/>
          <a:lstStyle/>
          <a:p>
            <a:r>
              <a:rPr lang="en-US"/>
              <a:t>IPR Notes 3</a:t>
            </a:r>
          </a:p>
        </p:txBody>
      </p:sp>
      <p:sp>
        <p:nvSpPr>
          <p:cNvPr id="4" name="Slide Number Placeholder 3">
            <a:extLst>
              <a:ext uri="{FF2B5EF4-FFF2-40B4-BE49-F238E27FC236}">
                <a16:creationId xmlns:a16="http://schemas.microsoft.com/office/drawing/2014/main" id="{F18622DD-0302-258B-2731-801B35053A82}"/>
              </a:ext>
            </a:extLst>
          </p:cNvPr>
          <p:cNvSpPr>
            <a:spLocks noGrp="1"/>
          </p:cNvSpPr>
          <p:nvPr>
            <p:ph type="sldNum" sz="quarter" idx="12"/>
          </p:nvPr>
        </p:nvSpPr>
        <p:spPr/>
        <p:txBody>
          <a:bodyPr/>
          <a:lstStyle/>
          <a:p>
            <a:fld id="{F9AB3BB1-C042-4C36-A649-0ACBE3237324}" type="slidenum">
              <a:rPr lang="en-US" smtClean="0"/>
              <a:pPr/>
              <a:t>‹#›</a:t>
            </a:fld>
            <a:endParaRPr lang="en-US"/>
          </a:p>
        </p:txBody>
      </p:sp>
    </p:spTree>
    <p:extLst>
      <p:ext uri="{BB962C8B-B14F-4D97-AF65-F5344CB8AC3E}">
        <p14:creationId xmlns:p14="http://schemas.microsoft.com/office/powerpoint/2010/main" val="429060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A4C27-2B16-AD4A-6FFD-1DB8BC01A3A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6C0761-2D3C-367F-965C-CBFE8BAFF81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00036E-9B03-DDAA-DDE4-490885718CD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52662FE-D16D-4616-B7AF-D6F91406C35C}"/>
              </a:ext>
            </a:extLst>
          </p:cNvPr>
          <p:cNvSpPr>
            <a:spLocks noGrp="1"/>
          </p:cNvSpPr>
          <p:nvPr>
            <p:ph type="dt" sz="half" idx="10"/>
          </p:nvPr>
        </p:nvSpPr>
        <p:spPr/>
        <p:txBody>
          <a:bodyPr/>
          <a:lstStyle/>
          <a:p>
            <a:r>
              <a:rPr lang="en-US"/>
              <a:t>4/4/2022</a:t>
            </a:r>
          </a:p>
        </p:txBody>
      </p:sp>
      <p:sp>
        <p:nvSpPr>
          <p:cNvPr id="6" name="Footer Placeholder 5">
            <a:extLst>
              <a:ext uri="{FF2B5EF4-FFF2-40B4-BE49-F238E27FC236}">
                <a16:creationId xmlns:a16="http://schemas.microsoft.com/office/drawing/2014/main" id="{25DF43EE-22A4-F508-A66F-75AD08835819}"/>
              </a:ext>
            </a:extLst>
          </p:cNvPr>
          <p:cNvSpPr>
            <a:spLocks noGrp="1"/>
          </p:cNvSpPr>
          <p:nvPr>
            <p:ph type="ftr" sz="quarter" idx="11"/>
          </p:nvPr>
        </p:nvSpPr>
        <p:spPr/>
        <p:txBody>
          <a:bodyPr/>
          <a:lstStyle/>
          <a:p>
            <a:r>
              <a:rPr lang="en-US"/>
              <a:t>IPR Notes 3</a:t>
            </a:r>
          </a:p>
        </p:txBody>
      </p:sp>
      <p:sp>
        <p:nvSpPr>
          <p:cNvPr id="7" name="Slide Number Placeholder 6">
            <a:extLst>
              <a:ext uri="{FF2B5EF4-FFF2-40B4-BE49-F238E27FC236}">
                <a16:creationId xmlns:a16="http://schemas.microsoft.com/office/drawing/2014/main" id="{CB11E8D3-D22F-499A-EE3C-D7689F27556B}"/>
              </a:ext>
            </a:extLst>
          </p:cNvPr>
          <p:cNvSpPr>
            <a:spLocks noGrp="1"/>
          </p:cNvSpPr>
          <p:nvPr>
            <p:ph type="sldNum" sz="quarter" idx="12"/>
          </p:nvPr>
        </p:nvSpPr>
        <p:spPr/>
        <p:txBody>
          <a:bodyPr/>
          <a:lstStyle/>
          <a:p>
            <a:fld id="{03F75D29-1BE3-4BEB-B2F1-58B59049F1DC}" type="slidenum">
              <a:rPr lang="en-US" smtClean="0"/>
              <a:pPr/>
              <a:t>‹#›</a:t>
            </a:fld>
            <a:endParaRPr lang="en-US"/>
          </a:p>
        </p:txBody>
      </p:sp>
    </p:spTree>
    <p:extLst>
      <p:ext uri="{BB962C8B-B14F-4D97-AF65-F5344CB8AC3E}">
        <p14:creationId xmlns:p14="http://schemas.microsoft.com/office/powerpoint/2010/main" val="2706838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9A47-B42D-F14D-E654-573828543FE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CB8E4F-2EC0-4B39-A614-04C5684C135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25E5E54C-BDFB-AE3F-346A-C880BD0ACB0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01E2B73-4E03-07C9-7C10-725C09B0CF41}"/>
              </a:ext>
            </a:extLst>
          </p:cNvPr>
          <p:cNvSpPr>
            <a:spLocks noGrp="1"/>
          </p:cNvSpPr>
          <p:nvPr>
            <p:ph type="dt" sz="half" idx="10"/>
          </p:nvPr>
        </p:nvSpPr>
        <p:spPr/>
        <p:txBody>
          <a:bodyPr/>
          <a:lstStyle/>
          <a:p>
            <a:r>
              <a:rPr lang="en-US"/>
              <a:t>4/4/2022</a:t>
            </a:r>
          </a:p>
        </p:txBody>
      </p:sp>
      <p:sp>
        <p:nvSpPr>
          <p:cNvPr id="6" name="Footer Placeholder 5">
            <a:extLst>
              <a:ext uri="{FF2B5EF4-FFF2-40B4-BE49-F238E27FC236}">
                <a16:creationId xmlns:a16="http://schemas.microsoft.com/office/drawing/2014/main" id="{AFFF1FAD-C8C6-E268-F654-8929C031A04D}"/>
              </a:ext>
            </a:extLst>
          </p:cNvPr>
          <p:cNvSpPr>
            <a:spLocks noGrp="1"/>
          </p:cNvSpPr>
          <p:nvPr>
            <p:ph type="ftr" sz="quarter" idx="11"/>
          </p:nvPr>
        </p:nvSpPr>
        <p:spPr/>
        <p:txBody>
          <a:bodyPr/>
          <a:lstStyle/>
          <a:p>
            <a:r>
              <a:rPr lang="en-US"/>
              <a:t>IPR Notes 3</a:t>
            </a:r>
          </a:p>
        </p:txBody>
      </p:sp>
      <p:sp>
        <p:nvSpPr>
          <p:cNvPr id="7" name="Slide Number Placeholder 6">
            <a:extLst>
              <a:ext uri="{FF2B5EF4-FFF2-40B4-BE49-F238E27FC236}">
                <a16:creationId xmlns:a16="http://schemas.microsoft.com/office/drawing/2014/main" id="{999EEB33-52A1-D7FA-367C-061D9CD26C68}"/>
              </a:ext>
            </a:extLst>
          </p:cNvPr>
          <p:cNvSpPr>
            <a:spLocks noGrp="1"/>
          </p:cNvSpPr>
          <p:nvPr>
            <p:ph type="sldNum" sz="quarter" idx="12"/>
          </p:nvPr>
        </p:nvSpPr>
        <p:spPr/>
        <p:txBody>
          <a:bodyPr/>
          <a:lstStyle/>
          <a:p>
            <a:fld id="{70EFD08E-9DF4-4C57-BC26-5AACF10E22EF}" type="slidenum">
              <a:rPr lang="en-US" smtClean="0"/>
              <a:pPr/>
              <a:t>‹#›</a:t>
            </a:fld>
            <a:endParaRPr lang="en-US"/>
          </a:p>
        </p:txBody>
      </p:sp>
    </p:spTree>
    <p:extLst>
      <p:ext uri="{BB962C8B-B14F-4D97-AF65-F5344CB8AC3E}">
        <p14:creationId xmlns:p14="http://schemas.microsoft.com/office/powerpoint/2010/main" val="392354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EAE713-62AC-637D-8FF7-EBFEBD1E6B9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8F8874-795C-D39F-451C-57CF6A2F297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803B86-73DE-765E-C57A-BC0EAFAA802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4/4/2022</a:t>
            </a:r>
          </a:p>
        </p:txBody>
      </p:sp>
      <p:sp>
        <p:nvSpPr>
          <p:cNvPr id="5" name="Footer Placeholder 4">
            <a:extLst>
              <a:ext uri="{FF2B5EF4-FFF2-40B4-BE49-F238E27FC236}">
                <a16:creationId xmlns:a16="http://schemas.microsoft.com/office/drawing/2014/main" id="{ED3D84C1-E430-FEBA-49C8-A0F2CB4BE46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IPR Notes 3</a:t>
            </a:r>
          </a:p>
        </p:txBody>
      </p:sp>
      <p:sp>
        <p:nvSpPr>
          <p:cNvPr id="6" name="Slide Number Placeholder 5">
            <a:extLst>
              <a:ext uri="{FF2B5EF4-FFF2-40B4-BE49-F238E27FC236}">
                <a16:creationId xmlns:a16="http://schemas.microsoft.com/office/drawing/2014/main" id="{4973866A-12F7-BAFF-3359-868B5298D8E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84B6C8-D81E-41C2-A09D-C941F9D31EC1}" type="slidenum">
              <a:rPr lang="en-US" smtClean="0"/>
              <a:pPr/>
              <a:t>‹#›</a:t>
            </a:fld>
            <a:endParaRPr lang="en-US"/>
          </a:p>
        </p:txBody>
      </p:sp>
    </p:spTree>
    <p:extLst>
      <p:ext uri="{BB962C8B-B14F-4D97-AF65-F5344CB8AC3E}">
        <p14:creationId xmlns:p14="http://schemas.microsoft.com/office/powerpoint/2010/main" val="212585492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wto.org/english/tratop_e/trips_e/intel2_e.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wipo.int/treaties/index-fr.html" TargetMode="External"/><Relationship Id="rId2" Type="http://schemas.openxmlformats.org/officeDocument/2006/relationships/hyperlink" Target="http://www.wipo.int/treaties/index.html" TargetMode="External"/><Relationship Id="rId1" Type="http://schemas.openxmlformats.org/officeDocument/2006/relationships/slideLayout" Target="../slideLayouts/slideLayout2.xml"/><Relationship Id="rId4" Type="http://schemas.openxmlformats.org/officeDocument/2006/relationships/hyperlink" Target="http://www.wipo.int/treaties/index-es.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ipo.int/trademarks/en/" TargetMode="External"/><Relationship Id="rId2" Type="http://schemas.openxmlformats.org/officeDocument/2006/relationships/hyperlink" Target="https://www.wipo.int/patents/en/" TargetMode="External"/><Relationship Id="rId1" Type="http://schemas.openxmlformats.org/officeDocument/2006/relationships/slideLayout" Target="../slideLayouts/slideLayout2.xml"/><Relationship Id="rId5" Type="http://schemas.openxmlformats.org/officeDocument/2006/relationships/hyperlink" Target="https://www.wipo.int/geo_indications/en/" TargetMode="External"/><Relationship Id="rId4" Type="http://schemas.openxmlformats.org/officeDocument/2006/relationships/hyperlink" Target="https://www.wipo.int/designs/en/"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0" y="0"/>
            <a:ext cx="9144000" cy="6858000"/>
          </a:xfrm>
        </p:spPr>
        <p:txBody>
          <a:bodyPr/>
          <a:lstStyle/>
          <a:p>
            <a:pPr algn="ctr"/>
            <a:endParaRPr lang="en-US" sz="4000" dirty="0">
              <a:latin typeface="Monotype Corsiva" pitchFamily="66" charset="0"/>
            </a:endParaRPr>
          </a:p>
          <a:p>
            <a:pPr algn="ctr"/>
            <a:r>
              <a:rPr lang="en-US" sz="5400" dirty="0">
                <a:latin typeface="Monotype Corsiva" pitchFamily="66" charset="0"/>
              </a:rPr>
              <a:t>Intellectual Property Rights</a:t>
            </a:r>
          </a:p>
          <a:p>
            <a:pPr algn="ctr"/>
            <a:r>
              <a:rPr lang="en-US" sz="4000" b="0" dirty="0">
                <a:latin typeface="Monotype Corsiva" pitchFamily="66" charset="0"/>
              </a:rPr>
              <a:t>19EC6M02</a:t>
            </a:r>
          </a:p>
          <a:p>
            <a:pPr algn="ctr"/>
            <a:r>
              <a:rPr lang="en-US" dirty="0">
                <a:latin typeface="Monotype Corsiva" pitchFamily="66" charset="0"/>
              </a:rPr>
              <a:t>AGREEMENTS AND LEGISLATIONS                             			</a:t>
            </a:r>
            <a:r>
              <a:rPr lang="en-US" sz="4000" b="0" dirty="0">
                <a:latin typeface="Monotype Corsiva" pitchFamily="66" charset="0"/>
              </a:rPr>
              <a:t>Collected by</a:t>
            </a:r>
          </a:p>
          <a:p>
            <a:pPr algn="ctr"/>
            <a:r>
              <a:rPr lang="en-US" sz="4400" dirty="0">
                <a:latin typeface="Monotype Corsiva" pitchFamily="66" charset="0"/>
              </a:rPr>
              <a:t>                        </a:t>
            </a:r>
            <a:r>
              <a:rPr lang="en-US" sz="4400" dirty="0">
                <a:solidFill>
                  <a:schemeClr val="tx1"/>
                </a:solidFill>
                <a:latin typeface="Monotype Corsiva" pitchFamily="66" charset="0"/>
              </a:rPr>
              <a:t>SUMI M S</a:t>
            </a:r>
          </a:p>
          <a:p>
            <a:pPr algn="ctr"/>
            <a:r>
              <a:rPr lang="en-US" sz="4400" dirty="0">
                <a:solidFill>
                  <a:schemeClr val="tx1"/>
                </a:solidFill>
                <a:latin typeface="Monotype Corsiva" pitchFamily="66" charset="0"/>
              </a:rPr>
              <a:t>                      AP (ECE)</a:t>
            </a:r>
          </a:p>
          <a:p>
            <a:pPr algn="ctr"/>
            <a:r>
              <a:rPr lang="en-US" sz="4400" dirty="0">
                <a:solidFill>
                  <a:schemeClr val="tx1"/>
                </a:solidFill>
                <a:latin typeface="Monotype Corsiva" pitchFamily="66" charset="0"/>
              </a:rPr>
              <a:t>                 FXEC</a:t>
            </a:r>
          </a:p>
          <a:p>
            <a:pPr algn="ctr"/>
            <a:r>
              <a:rPr lang="en-US" sz="4400" dirty="0">
                <a:latin typeface="Monotype Corsiva" pitchFamily="66" charset="0"/>
              </a:rPr>
              <a:t>  </a:t>
            </a:r>
          </a:p>
        </p:txBody>
      </p:sp>
      <p:sp>
        <p:nvSpPr>
          <p:cNvPr id="4" name="Footer Placeholder 3"/>
          <p:cNvSpPr>
            <a:spLocks noGrp="1"/>
          </p:cNvSpPr>
          <p:nvPr>
            <p:ph type="ftr" sz="quarter" idx="11"/>
          </p:nvPr>
        </p:nvSpPr>
        <p:spPr/>
        <p:txBody>
          <a:bodyPr/>
          <a:lstStyle/>
          <a:p>
            <a:r>
              <a:rPr lang="en-US"/>
              <a:t>IPR Notes 3</a:t>
            </a:r>
            <a:endParaRPr lang="en-US" dirty="0"/>
          </a:p>
        </p:txBody>
      </p:sp>
      <p:sp>
        <p:nvSpPr>
          <p:cNvPr id="3" name="Slide Number Placeholder 2"/>
          <p:cNvSpPr>
            <a:spLocks noGrp="1"/>
          </p:cNvSpPr>
          <p:nvPr>
            <p:ph type="sldNum" sz="quarter" idx="12"/>
          </p:nvPr>
        </p:nvSpPr>
        <p:spPr/>
        <p:txBody>
          <a:bodyPr/>
          <a:lstStyle/>
          <a:p>
            <a:fld id="{2C65E690-7B10-4227-97EC-7FF9776B35A8}"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019800"/>
          </a:xfrm>
        </p:spPr>
        <p:txBody>
          <a:bodyPr/>
          <a:lstStyle/>
          <a:p>
            <a:pPr algn="just"/>
            <a:r>
              <a:rPr lang="en-US" dirty="0">
                <a:solidFill>
                  <a:schemeClr val="accent6">
                    <a:lumMod val="50000"/>
                  </a:schemeClr>
                </a:solidFill>
                <a:latin typeface="Comic Sans MS" pitchFamily="66" charset="0"/>
              </a:rPr>
              <a:t>WIPO is responsible, jointly with the International </a:t>
            </a:r>
            <a:r>
              <a:rPr lang="en-US" dirty="0" err="1">
                <a:solidFill>
                  <a:schemeClr val="accent6">
                    <a:lumMod val="50000"/>
                  </a:schemeClr>
                </a:solidFill>
                <a:latin typeface="Comic Sans MS" pitchFamily="66" charset="0"/>
              </a:rPr>
              <a:t>Labour</a:t>
            </a:r>
            <a:r>
              <a:rPr lang="en-US" dirty="0">
                <a:solidFill>
                  <a:schemeClr val="accent6">
                    <a:lumMod val="50000"/>
                  </a:schemeClr>
                </a:solidFill>
                <a:latin typeface="Comic Sans MS" pitchFamily="66" charset="0"/>
              </a:rPr>
              <a:t> Organization (ILO) and the United Nations Educational, Scientific and Cultural Organization (UNESCO),</a:t>
            </a:r>
            <a:r>
              <a:rPr lang="en-US" dirty="0">
                <a:latin typeface="Comic Sans MS" pitchFamily="66" charset="0"/>
              </a:rPr>
              <a:t> for the administration of this Convention.</a:t>
            </a:r>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lstStyle/>
          <a:p>
            <a:pPr algn="just">
              <a:buNone/>
            </a:pPr>
            <a:r>
              <a:rPr lang="en-US" b="1" dirty="0">
                <a:solidFill>
                  <a:schemeClr val="accent6">
                    <a:lumMod val="75000"/>
                  </a:schemeClr>
                </a:solidFill>
                <a:latin typeface="Comic Sans MS" pitchFamily="66" charset="0"/>
              </a:rPr>
              <a:t>Rome Convention for the Protection of Performers, Producers of Phonograms and Broadcasting Organizations</a:t>
            </a:r>
          </a:p>
          <a:p>
            <a:pPr algn="just"/>
            <a:r>
              <a:rPr lang="en-US" dirty="0">
                <a:solidFill>
                  <a:schemeClr val="accent6">
                    <a:lumMod val="50000"/>
                  </a:schemeClr>
                </a:solidFill>
                <a:latin typeface="Comic Sans MS" pitchFamily="66" charset="0"/>
              </a:rPr>
              <a:t>The Rome Convention secures protection in performances for performers, in phonograms for producers of phonograms </a:t>
            </a:r>
            <a:r>
              <a:rPr lang="en-US" dirty="0">
                <a:latin typeface="Comic Sans MS" pitchFamily="66" charset="0"/>
              </a:rPr>
              <a:t>and in broadcasts for broadcasting organizations. </a:t>
            </a:r>
          </a:p>
          <a:p>
            <a:pPr algn="just"/>
            <a:r>
              <a:rPr lang="en-US" dirty="0">
                <a:solidFill>
                  <a:schemeClr val="accent6">
                    <a:lumMod val="50000"/>
                  </a:schemeClr>
                </a:solidFill>
                <a:latin typeface="Comic Sans MS" pitchFamily="66" charset="0"/>
              </a:rPr>
              <a:t>WIPO is responsible </a:t>
            </a:r>
            <a:r>
              <a:rPr lang="en-US" dirty="0">
                <a:latin typeface="Comic Sans MS" pitchFamily="66" charset="0"/>
              </a:rPr>
              <a:t>for the administration of the convention jointly with the International </a:t>
            </a:r>
            <a:r>
              <a:rPr lang="en-US" dirty="0" err="1">
                <a:latin typeface="Comic Sans MS" pitchFamily="66" charset="0"/>
              </a:rPr>
              <a:t>Labour</a:t>
            </a:r>
            <a:r>
              <a:rPr lang="en-US" dirty="0">
                <a:latin typeface="Comic Sans MS" pitchFamily="66" charset="0"/>
              </a:rPr>
              <a:t> Organization (ILO) and the United Nations Educational, Scientific and Cultural Organization (UNESCO).</a:t>
            </a:r>
            <a:endParaRPr lang="en-US" b="1" dirty="0">
              <a:solidFill>
                <a:schemeClr val="accent6">
                  <a:lumMod val="75000"/>
                </a:schemeClr>
              </a:solidFill>
              <a:latin typeface="Comic Sans MS" pitchFamily="66" charset="0"/>
            </a:endParaRPr>
          </a:p>
          <a:p>
            <a:pPr algn="just">
              <a:buNone/>
            </a:pPr>
            <a:endParaRPr lang="en-US" b="1" dirty="0">
              <a:solidFill>
                <a:schemeClr val="accent6">
                  <a:lumMod val="75000"/>
                </a:schemeClr>
              </a:solidFill>
              <a:latin typeface="Comic Sans MS" pitchFamily="66" charset="0"/>
            </a:endParaRPr>
          </a:p>
          <a:p>
            <a:pPr>
              <a:buNone/>
            </a:pPr>
            <a:endParaRPr lang="en-US" dirty="0"/>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019800"/>
          </a:xfrm>
        </p:spPr>
        <p:txBody>
          <a:bodyPr/>
          <a:lstStyle/>
          <a:p>
            <a:pPr algn="just"/>
            <a:r>
              <a:rPr lang="en-US" b="1" dirty="0">
                <a:solidFill>
                  <a:schemeClr val="accent6">
                    <a:lumMod val="50000"/>
                  </a:schemeClr>
                </a:solidFill>
                <a:latin typeface="Comic Sans MS" pitchFamily="66" charset="0"/>
              </a:rPr>
              <a:t>Brussels Convention Relating to the Distribution of </a:t>
            </a:r>
            <a:r>
              <a:rPr lang="en-US" b="1" dirty="0" err="1">
                <a:solidFill>
                  <a:schemeClr val="accent6">
                    <a:lumMod val="50000"/>
                  </a:schemeClr>
                </a:solidFill>
                <a:latin typeface="Comic Sans MS" pitchFamily="66" charset="0"/>
              </a:rPr>
              <a:t>Programme</a:t>
            </a:r>
            <a:r>
              <a:rPr lang="en-US" b="1" dirty="0">
                <a:solidFill>
                  <a:schemeClr val="accent6">
                    <a:lumMod val="50000"/>
                  </a:schemeClr>
                </a:solidFill>
                <a:latin typeface="Comic Sans MS" pitchFamily="66" charset="0"/>
              </a:rPr>
              <a:t>-Carrying Signals Transmitted by Satellite</a:t>
            </a:r>
          </a:p>
          <a:p>
            <a:pPr algn="just"/>
            <a:r>
              <a:rPr lang="en-US" dirty="0">
                <a:latin typeface="Comic Sans MS" pitchFamily="66" charset="0"/>
              </a:rPr>
              <a:t>The Brussels or Satellites Convention provides for the obligation of each Contracting State to take adequate measures to prevent the </a:t>
            </a:r>
            <a:r>
              <a:rPr lang="en-US" dirty="0">
                <a:solidFill>
                  <a:schemeClr val="accent6">
                    <a:lumMod val="50000"/>
                  </a:schemeClr>
                </a:solidFill>
                <a:latin typeface="Comic Sans MS" pitchFamily="66" charset="0"/>
              </a:rPr>
              <a:t>unauthorized distribution on or from its territory of any </a:t>
            </a:r>
            <a:r>
              <a:rPr lang="en-US" dirty="0" err="1">
                <a:solidFill>
                  <a:schemeClr val="accent6">
                    <a:lumMod val="50000"/>
                  </a:schemeClr>
                </a:solidFill>
                <a:latin typeface="Comic Sans MS" pitchFamily="66" charset="0"/>
              </a:rPr>
              <a:t>programme</a:t>
            </a:r>
            <a:r>
              <a:rPr lang="en-US" dirty="0">
                <a:solidFill>
                  <a:schemeClr val="accent6">
                    <a:lumMod val="50000"/>
                  </a:schemeClr>
                </a:solidFill>
                <a:latin typeface="Comic Sans MS" pitchFamily="66" charset="0"/>
              </a:rPr>
              <a:t>-carrying signal transmitted by satellite.</a:t>
            </a:r>
            <a:endParaRPr lang="en-US" b="1" dirty="0">
              <a:solidFill>
                <a:schemeClr val="accent6">
                  <a:lumMod val="50000"/>
                </a:schemeClr>
              </a:solidFill>
              <a:latin typeface="Comic Sans MS" pitchFamily="66" charset="0"/>
            </a:endParaRPr>
          </a:p>
          <a:p>
            <a:endParaRPr lang="en-US" dirty="0"/>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096000"/>
          </a:xfrm>
        </p:spPr>
        <p:txBody>
          <a:bodyPr/>
          <a:lstStyle/>
          <a:p>
            <a:pPr algn="just"/>
            <a:r>
              <a:rPr lang="en-US" b="1" dirty="0">
                <a:solidFill>
                  <a:schemeClr val="accent6">
                    <a:lumMod val="50000"/>
                  </a:schemeClr>
                </a:solidFill>
                <a:latin typeface="Comic Sans MS" pitchFamily="66" charset="0"/>
              </a:rPr>
              <a:t>Convention Establishing the World Intellectual Property Organization</a:t>
            </a:r>
          </a:p>
          <a:p>
            <a:pPr algn="just"/>
            <a:r>
              <a:rPr lang="en-US" dirty="0">
                <a:solidFill>
                  <a:schemeClr val="accent6">
                    <a:lumMod val="50000"/>
                  </a:schemeClr>
                </a:solidFill>
                <a:latin typeface="Comic Sans MS" pitchFamily="66" charset="0"/>
              </a:rPr>
              <a:t>The WIPO Convention, the constituent instrument of the World Intellectual Property Organization (WIPO), was signed at Stockholm on July 14, 1967, </a:t>
            </a:r>
            <a:r>
              <a:rPr lang="en-US" dirty="0">
                <a:latin typeface="Comic Sans MS" pitchFamily="66" charset="0"/>
              </a:rPr>
              <a:t>entered into force in </a:t>
            </a:r>
            <a:r>
              <a:rPr lang="en-US" dirty="0">
                <a:solidFill>
                  <a:schemeClr val="accent6">
                    <a:lumMod val="50000"/>
                  </a:schemeClr>
                </a:solidFill>
                <a:latin typeface="Comic Sans MS" pitchFamily="66" charset="0"/>
              </a:rPr>
              <a:t>1970</a:t>
            </a:r>
            <a:r>
              <a:rPr lang="en-US" dirty="0">
                <a:latin typeface="Comic Sans MS" pitchFamily="66" charset="0"/>
              </a:rPr>
              <a:t> and was amended in </a:t>
            </a:r>
            <a:r>
              <a:rPr lang="en-US" dirty="0">
                <a:solidFill>
                  <a:schemeClr val="accent6">
                    <a:lumMod val="50000"/>
                  </a:schemeClr>
                </a:solidFill>
                <a:latin typeface="Comic Sans MS" pitchFamily="66" charset="0"/>
              </a:rPr>
              <a:t>1979.</a:t>
            </a:r>
            <a:r>
              <a:rPr lang="en-US" dirty="0">
                <a:latin typeface="Comic Sans MS" pitchFamily="66" charset="0"/>
              </a:rPr>
              <a:t> </a:t>
            </a:r>
            <a:r>
              <a:rPr lang="en-US" dirty="0">
                <a:solidFill>
                  <a:schemeClr val="accent6">
                    <a:lumMod val="50000"/>
                  </a:schemeClr>
                </a:solidFill>
                <a:latin typeface="Comic Sans MS" pitchFamily="66" charset="0"/>
              </a:rPr>
              <a:t>WIPO</a:t>
            </a:r>
            <a:r>
              <a:rPr lang="en-US" dirty="0">
                <a:latin typeface="Comic Sans MS" pitchFamily="66" charset="0"/>
              </a:rPr>
              <a:t> is an intergovernmental organization which in </a:t>
            </a:r>
            <a:r>
              <a:rPr lang="en-US" dirty="0">
                <a:solidFill>
                  <a:schemeClr val="accent6">
                    <a:lumMod val="50000"/>
                  </a:schemeClr>
                </a:solidFill>
                <a:latin typeface="Comic Sans MS" pitchFamily="66" charset="0"/>
              </a:rPr>
              <a:t>1974</a:t>
            </a:r>
            <a:r>
              <a:rPr lang="en-US" dirty="0">
                <a:latin typeface="Comic Sans MS" pitchFamily="66" charset="0"/>
              </a:rPr>
              <a:t> became one of the specialized agencies of the </a:t>
            </a:r>
            <a:r>
              <a:rPr lang="en-US" dirty="0">
                <a:solidFill>
                  <a:schemeClr val="accent6">
                    <a:lumMod val="50000"/>
                  </a:schemeClr>
                </a:solidFill>
                <a:latin typeface="Comic Sans MS" pitchFamily="66" charset="0"/>
              </a:rPr>
              <a:t>United Nations system.</a:t>
            </a:r>
          </a:p>
          <a:p>
            <a:pPr>
              <a:buNone/>
            </a:pPr>
            <a:endParaRPr lang="en-US" dirty="0"/>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458200" cy="6477000"/>
          </a:xfrm>
        </p:spPr>
        <p:txBody>
          <a:bodyPr/>
          <a:lstStyle/>
          <a:p>
            <a:pPr algn="just"/>
            <a:r>
              <a:rPr lang="en-US" dirty="0">
                <a:latin typeface="Comic Sans MS" pitchFamily="66" charset="0"/>
              </a:rPr>
              <a:t>The origins of WIPO go back to 1883 and 1886 when </a:t>
            </a:r>
            <a:r>
              <a:rPr lang="en-US" dirty="0">
                <a:solidFill>
                  <a:schemeClr val="accent6">
                    <a:lumMod val="50000"/>
                  </a:schemeClr>
                </a:solidFill>
                <a:latin typeface="Comic Sans MS" pitchFamily="66" charset="0"/>
              </a:rPr>
              <a:t>the Paris Convention </a:t>
            </a:r>
            <a:r>
              <a:rPr lang="en-US" dirty="0">
                <a:latin typeface="Comic Sans MS" pitchFamily="66" charset="0"/>
              </a:rPr>
              <a:t>for the Protection of Industrial Property and the </a:t>
            </a:r>
            <a:r>
              <a:rPr lang="en-US" dirty="0">
                <a:solidFill>
                  <a:schemeClr val="accent6">
                    <a:lumMod val="50000"/>
                  </a:schemeClr>
                </a:solidFill>
                <a:latin typeface="Comic Sans MS" pitchFamily="66" charset="0"/>
              </a:rPr>
              <a:t>Berne Convention</a:t>
            </a:r>
            <a:r>
              <a:rPr lang="en-US" dirty="0">
                <a:latin typeface="Comic Sans MS" pitchFamily="66" charset="0"/>
              </a:rPr>
              <a:t> for the Protection of Literary and Artistic Works provided for </a:t>
            </a:r>
            <a:r>
              <a:rPr lang="en-US" dirty="0">
                <a:solidFill>
                  <a:schemeClr val="accent6">
                    <a:lumMod val="50000"/>
                  </a:schemeClr>
                </a:solidFill>
                <a:latin typeface="Comic Sans MS" pitchFamily="66" charset="0"/>
              </a:rPr>
              <a:t>the establishment of an "International Bureau</a:t>
            </a:r>
            <a:r>
              <a:rPr lang="en-US" dirty="0">
                <a:latin typeface="Comic Sans MS" pitchFamily="66" charset="0"/>
              </a:rPr>
              <a:t>".</a:t>
            </a:r>
          </a:p>
          <a:p>
            <a:pPr algn="just"/>
            <a:r>
              <a:rPr lang="en-US" dirty="0">
                <a:solidFill>
                  <a:schemeClr val="accent6">
                    <a:lumMod val="50000"/>
                  </a:schemeClr>
                </a:solidFill>
                <a:latin typeface="Comic Sans MS" pitchFamily="66" charset="0"/>
              </a:rPr>
              <a:t>The two bureaus were united </a:t>
            </a:r>
            <a:r>
              <a:rPr lang="en-US" dirty="0">
                <a:latin typeface="Comic Sans MS" pitchFamily="66" charset="0"/>
              </a:rPr>
              <a:t>in 1893 and, in 1970, were </a:t>
            </a:r>
            <a:r>
              <a:rPr lang="en-US" dirty="0">
                <a:solidFill>
                  <a:schemeClr val="accent6">
                    <a:lumMod val="50000"/>
                  </a:schemeClr>
                </a:solidFill>
                <a:latin typeface="Comic Sans MS" pitchFamily="66" charset="0"/>
              </a:rPr>
              <a:t>replaced</a:t>
            </a:r>
            <a:r>
              <a:rPr lang="en-US" dirty="0">
                <a:latin typeface="Comic Sans MS" pitchFamily="66" charset="0"/>
              </a:rPr>
              <a:t> by the </a:t>
            </a:r>
            <a:r>
              <a:rPr lang="en-US" dirty="0">
                <a:solidFill>
                  <a:schemeClr val="accent6">
                    <a:lumMod val="50000"/>
                  </a:schemeClr>
                </a:solidFill>
                <a:latin typeface="Comic Sans MS" pitchFamily="66" charset="0"/>
              </a:rPr>
              <a:t>World Intellectual Property Organization</a:t>
            </a:r>
            <a:r>
              <a:rPr lang="en-US" dirty="0">
                <a:latin typeface="Comic Sans MS" pitchFamily="66" charset="0"/>
              </a:rPr>
              <a:t>, by virtue of the WIPO Convention.</a:t>
            </a:r>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487362"/>
          </a:xfrm>
        </p:spPr>
        <p:txBody>
          <a:bodyPr>
            <a:normAutofit fontScale="90000"/>
          </a:bodyPr>
          <a:lstStyle/>
          <a:p>
            <a:r>
              <a:rPr lang="en-US" sz="3600" dirty="0"/>
              <a:t>Trips Agreement</a:t>
            </a:r>
          </a:p>
        </p:txBody>
      </p:sp>
      <p:sp>
        <p:nvSpPr>
          <p:cNvPr id="3" name="Content Placeholder 2"/>
          <p:cNvSpPr>
            <a:spLocks noGrp="1"/>
          </p:cNvSpPr>
          <p:nvPr>
            <p:ph idx="1"/>
          </p:nvPr>
        </p:nvSpPr>
        <p:spPr>
          <a:xfrm>
            <a:off x="304800" y="838200"/>
            <a:ext cx="8534400" cy="5562600"/>
          </a:xfrm>
        </p:spPr>
        <p:txBody>
          <a:bodyPr/>
          <a:lstStyle/>
          <a:p>
            <a:pPr algn="just">
              <a:buNone/>
            </a:pPr>
            <a:r>
              <a:rPr lang="en-US" dirty="0">
                <a:solidFill>
                  <a:schemeClr val="accent6">
                    <a:lumMod val="50000"/>
                  </a:schemeClr>
                </a:solidFill>
                <a:latin typeface="Comic Sans MS" pitchFamily="66" charset="0"/>
              </a:rPr>
              <a:t>Overview</a:t>
            </a:r>
          </a:p>
          <a:p>
            <a:pPr algn="just">
              <a:buNone/>
            </a:pPr>
            <a:r>
              <a:rPr lang="en-US" dirty="0">
                <a:latin typeface="Comic Sans MS" pitchFamily="66" charset="0"/>
              </a:rPr>
              <a:t>The TRIPS Agreement, which came into effect on </a:t>
            </a:r>
            <a:r>
              <a:rPr lang="en-US" dirty="0">
                <a:solidFill>
                  <a:schemeClr val="accent6">
                    <a:lumMod val="50000"/>
                  </a:schemeClr>
                </a:solidFill>
                <a:latin typeface="Comic Sans MS" pitchFamily="66" charset="0"/>
              </a:rPr>
              <a:t>1 January 1995</a:t>
            </a:r>
            <a:r>
              <a:rPr lang="en-US" dirty="0">
                <a:latin typeface="Comic Sans MS" pitchFamily="66" charset="0"/>
              </a:rPr>
              <a:t>, is to date the </a:t>
            </a:r>
            <a:r>
              <a:rPr lang="en-US" dirty="0">
                <a:solidFill>
                  <a:schemeClr val="accent6">
                    <a:lumMod val="50000"/>
                  </a:schemeClr>
                </a:solidFill>
                <a:latin typeface="Comic Sans MS" pitchFamily="66" charset="0"/>
              </a:rPr>
              <a:t>most comprehensive multilateral agreement </a:t>
            </a:r>
            <a:r>
              <a:rPr lang="en-US" dirty="0">
                <a:latin typeface="Comic Sans MS" pitchFamily="66" charset="0"/>
              </a:rPr>
              <a:t>on intellectual property</a:t>
            </a:r>
            <a:r>
              <a:rPr lang="en-US" dirty="0"/>
              <a:t>.</a:t>
            </a:r>
          </a:p>
          <a:p>
            <a:pPr algn="just">
              <a:buNone/>
            </a:pPr>
            <a:endParaRPr lang="en-US" dirty="0">
              <a:latin typeface="Comic Sans MS" pitchFamily="66" charset="0"/>
            </a:endParaRPr>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458200" cy="5943600"/>
          </a:xfrm>
        </p:spPr>
        <p:txBody>
          <a:bodyPr>
            <a:normAutofit lnSpcReduction="10000"/>
          </a:bodyPr>
          <a:lstStyle/>
          <a:p>
            <a:pPr marL="0" marR="0" algn="just">
              <a:lnSpc>
                <a:spcPct val="115000"/>
              </a:lnSpc>
              <a:spcBef>
                <a:spcPts val="0"/>
              </a:spcBef>
              <a:spcAft>
                <a:spcPts val="0"/>
              </a:spcAft>
            </a:pPr>
            <a:r>
              <a:rPr lang="en-US" sz="2600" dirty="0">
                <a:solidFill>
                  <a:schemeClr val="accent6">
                    <a:lumMod val="50000"/>
                  </a:schemeClr>
                </a:solidFill>
                <a:latin typeface="Comic Sans MS"/>
                <a:ea typeface="Times New Roman"/>
                <a:cs typeface="Times New Roman"/>
              </a:rPr>
              <a:t>The areas of intellectual property that it covers are: </a:t>
            </a:r>
          </a:p>
          <a:p>
            <a:pPr marL="0" marR="0" algn="just">
              <a:lnSpc>
                <a:spcPct val="115000"/>
              </a:lnSpc>
              <a:spcBef>
                <a:spcPts val="0"/>
              </a:spcBef>
              <a:spcAft>
                <a:spcPts val="0"/>
              </a:spcAft>
              <a:buNone/>
            </a:pPr>
            <a:r>
              <a:rPr lang="en-US" sz="2600" dirty="0">
                <a:solidFill>
                  <a:schemeClr val="accent6">
                    <a:lumMod val="50000"/>
                  </a:schemeClr>
                </a:solidFill>
                <a:latin typeface="Comic Sans MS"/>
                <a:ea typeface="Times New Roman"/>
                <a:cs typeface="Times New Roman"/>
                <a:hlinkClick r:id="rId2"/>
              </a:rPr>
              <a:t>Copyright</a:t>
            </a:r>
            <a:r>
              <a:rPr lang="en-US" sz="2600" dirty="0">
                <a:solidFill>
                  <a:schemeClr val="accent6">
                    <a:lumMod val="50000"/>
                  </a:schemeClr>
                </a:solidFill>
                <a:latin typeface="Comic Sans MS"/>
                <a:ea typeface="Times New Roman"/>
                <a:cs typeface="Times New Roman"/>
              </a:rPr>
              <a:t> and </a:t>
            </a:r>
            <a:r>
              <a:rPr lang="en-US" sz="2600" dirty="0">
                <a:solidFill>
                  <a:schemeClr val="accent6">
                    <a:lumMod val="50000"/>
                  </a:schemeClr>
                </a:solidFill>
                <a:latin typeface="Comic Sans MS"/>
                <a:ea typeface="Times New Roman"/>
                <a:cs typeface="Times New Roman"/>
                <a:hlinkClick r:id="rId2"/>
              </a:rPr>
              <a:t>related rights</a:t>
            </a:r>
            <a:r>
              <a:rPr lang="en-US" sz="2600" dirty="0">
                <a:solidFill>
                  <a:schemeClr val="accent6">
                    <a:lumMod val="50000"/>
                  </a:schemeClr>
                </a:solidFill>
                <a:latin typeface="Comic Sans MS"/>
                <a:ea typeface="Times New Roman"/>
                <a:cs typeface="Times New Roman"/>
              </a:rPr>
              <a:t> (i.e. the rights of performers, producers of sound recordings and broadcasting organizations); </a:t>
            </a:r>
          </a:p>
          <a:p>
            <a:pPr marL="0" marR="0" algn="just">
              <a:lnSpc>
                <a:spcPct val="115000"/>
              </a:lnSpc>
              <a:spcBef>
                <a:spcPts val="0"/>
              </a:spcBef>
              <a:spcAft>
                <a:spcPts val="0"/>
              </a:spcAft>
              <a:buNone/>
            </a:pPr>
            <a:r>
              <a:rPr lang="en-US" sz="2600" dirty="0">
                <a:solidFill>
                  <a:schemeClr val="accent6">
                    <a:lumMod val="50000"/>
                  </a:schemeClr>
                </a:solidFill>
                <a:latin typeface="Comic Sans MS"/>
                <a:ea typeface="Times New Roman"/>
                <a:cs typeface="Times New Roman"/>
                <a:hlinkClick r:id="rId2"/>
              </a:rPr>
              <a:t>Trademarks</a:t>
            </a:r>
            <a:r>
              <a:rPr lang="en-US" sz="2600" dirty="0">
                <a:solidFill>
                  <a:schemeClr val="accent6">
                    <a:lumMod val="50000"/>
                  </a:schemeClr>
                </a:solidFill>
                <a:latin typeface="Comic Sans MS"/>
                <a:ea typeface="Times New Roman"/>
                <a:cs typeface="Times New Roman"/>
              </a:rPr>
              <a:t> including service marks; </a:t>
            </a:r>
          </a:p>
          <a:p>
            <a:pPr marL="0" marR="0" algn="just">
              <a:lnSpc>
                <a:spcPct val="115000"/>
              </a:lnSpc>
              <a:spcBef>
                <a:spcPts val="0"/>
              </a:spcBef>
              <a:spcAft>
                <a:spcPts val="0"/>
              </a:spcAft>
              <a:buNone/>
            </a:pPr>
            <a:r>
              <a:rPr lang="en-US" sz="2600" dirty="0">
                <a:solidFill>
                  <a:schemeClr val="accent6">
                    <a:lumMod val="50000"/>
                  </a:schemeClr>
                </a:solidFill>
                <a:latin typeface="Comic Sans MS"/>
                <a:ea typeface="Times New Roman"/>
                <a:cs typeface="Times New Roman"/>
                <a:hlinkClick r:id="rId2"/>
              </a:rPr>
              <a:t>Geographical Indications</a:t>
            </a:r>
            <a:r>
              <a:rPr lang="en-US" sz="2600" dirty="0">
                <a:solidFill>
                  <a:schemeClr val="accent6">
                    <a:lumMod val="50000"/>
                  </a:schemeClr>
                </a:solidFill>
                <a:latin typeface="Comic Sans MS"/>
                <a:ea typeface="Times New Roman"/>
                <a:cs typeface="Times New Roman"/>
              </a:rPr>
              <a:t> including appellations of origin; </a:t>
            </a:r>
          </a:p>
          <a:p>
            <a:pPr marL="0" marR="0" algn="just">
              <a:lnSpc>
                <a:spcPct val="115000"/>
              </a:lnSpc>
              <a:spcBef>
                <a:spcPts val="0"/>
              </a:spcBef>
              <a:spcAft>
                <a:spcPts val="0"/>
              </a:spcAft>
              <a:buNone/>
            </a:pPr>
            <a:r>
              <a:rPr lang="en-US" sz="2600" dirty="0">
                <a:solidFill>
                  <a:schemeClr val="accent6">
                    <a:lumMod val="50000"/>
                  </a:schemeClr>
                </a:solidFill>
                <a:latin typeface="Comic Sans MS"/>
                <a:ea typeface="Times New Roman"/>
                <a:cs typeface="Times New Roman"/>
                <a:hlinkClick r:id="rId2"/>
              </a:rPr>
              <a:t>Industrial designs</a:t>
            </a:r>
            <a:r>
              <a:rPr lang="en-US" sz="2600" dirty="0">
                <a:solidFill>
                  <a:schemeClr val="accent6">
                    <a:lumMod val="50000"/>
                  </a:schemeClr>
                </a:solidFill>
                <a:latin typeface="Comic Sans MS"/>
                <a:ea typeface="Times New Roman"/>
                <a:cs typeface="Times New Roman"/>
              </a:rPr>
              <a:t>; </a:t>
            </a:r>
          </a:p>
          <a:p>
            <a:pPr marL="0" marR="0" algn="just">
              <a:lnSpc>
                <a:spcPct val="115000"/>
              </a:lnSpc>
              <a:spcBef>
                <a:spcPts val="0"/>
              </a:spcBef>
              <a:spcAft>
                <a:spcPts val="0"/>
              </a:spcAft>
              <a:buNone/>
            </a:pPr>
            <a:r>
              <a:rPr lang="en-US" sz="2600" dirty="0">
                <a:solidFill>
                  <a:schemeClr val="accent6">
                    <a:lumMod val="50000"/>
                  </a:schemeClr>
                </a:solidFill>
                <a:latin typeface="Comic Sans MS"/>
                <a:ea typeface="Times New Roman"/>
                <a:cs typeface="Times New Roman"/>
                <a:hlinkClick r:id="rId2"/>
              </a:rPr>
              <a:t>Patents</a:t>
            </a:r>
            <a:r>
              <a:rPr lang="en-US" sz="2600" dirty="0">
                <a:solidFill>
                  <a:schemeClr val="accent6">
                    <a:lumMod val="50000"/>
                  </a:schemeClr>
                </a:solidFill>
                <a:latin typeface="Comic Sans MS"/>
                <a:ea typeface="Times New Roman"/>
                <a:cs typeface="Times New Roman"/>
              </a:rPr>
              <a:t> including the protection of new varieties of plants; </a:t>
            </a:r>
          </a:p>
          <a:p>
            <a:pPr marL="0" marR="0" algn="just">
              <a:lnSpc>
                <a:spcPct val="115000"/>
              </a:lnSpc>
              <a:spcBef>
                <a:spcPts val="0"/>
              </a:spcBef>
              <a:spcAft>
                <a:spcPts val="0"/>
              </a:spcAft>
              <a:buNone/>
            </a:pPr>
            <a:r>
              <a:rPr lang="en-US" sz="2600" dirty="0">
                <a:solidFill>
                  <a:schemeClr val="accent6">
                    <a:lumMod val="50000"/>
                  </a:schemeClr>
                </a:solidFill>
                <a:latin typeface="Comic Sans MS"/>
                <a:ea typeface="Times New Roman"/>
                <a:cs typeface="Times New Roman"/>
              </a:rPr>
              <a:t>L</a:t>
            </a:r>
            <a:r>
              <a:rPr lang="en-US" sz="2600" dirty="0">
                <a:solidFill>
                  <a:schemeClr val="accent6">
                    <a:lumMod val="50000"/>
                  </a:schemeClr>
                </a:solidFill>
                <a:latin typeface="Comic Sans MS"/>
                <a:ea typeface="Times New Roman"/>
                <a:cs typeface="Times New Roman"/>
                <a:hlinkClick r:id="rId2"/>
              </a:rPr>
              <a:t>ayout-designs of integrated circuits</a:t>
            </a:r>
            <a:r>
              <a:rPr lang="en-US" sz="2600" dirty="0">
                <a:solidFill>
                  <a:schemeClr val="accent6">
                    <a:lumMod val="50000"/>
                  </a:schemeClr>
                </a:solidFill>
                <a:latin typeface="Comic Sans MS"/>
                <a:ea typeface="Times New Roman"/>
                <a:cs typeface="Times New Roman"/>
              </a:rPr>
              <a:t>; and </a:t>
            </a:r>
            <a:r>
              <a:rPr lang="en-US" sz="2600" dirty="0">
                <a:solidFill>
                  <a:schemeClr val="accent6">
                    <a:lumMod val="50000"/>
                  </a:schemeClr>
                </a:solidFill>
                <a:latin typeface="Comic Sans MS"/>
                <a:ea typeface="Times New Roman"/>
                <a:cs typeface="Times New Roman"/>
                <a:hlinkClick r:id="rId2"/>
              </a:rPr>
              <a:t>undisclosed information</a:t>
            </a:r>
            <a:r>
              <a:rPr lang="en-US" sz="2600" dirty="0">
                <a:solidFill>
                  <a:schemeClr val="accent6">
                    <a:lumMod val="50000"/>
                  </a:schemeClr>
                </a:solidFill>
                <a:latin typeface="Comic Sans MS"/>
                <a:ea typeface="Times New Roman"/>
                <a:cs typeface="Times New Roman"/>
              </a:rPr>
              <a:t> including trade secrets and test data.</a:t>
            </a:r>
            <a:endParaRPr lang="en-US" sz="2600" dirty="0">
              <a:solidFill>
                <a:schemeClr val="accent6">
                  <a:lumMod val="50000"/>
                </a:schemeClr>
              </a:solidFill>
              <a:latin typeface="Calibri"/>
              <a:ea typeface="Calibri"/>
              <a:cs typeface="Times New Roman"/>
            </a:endParaRPr>
          </a:p>
        </p:txBody>
      </p:sp>
      <p:sp>
        <p:nvSpPr>
          <p:cNvPr id="4" name="Footer Placeholder 3"/>
          <p:cNvSpPr>
            <a:spLocks noGrp="1"/>
          </p:cNvSpPr>
          <p:nvPr>
            <p:ph type="ftr" sz="quarter" idx="11"/>
          </p:nvPr>
        </p:nvSpPr>
        <p:spPr/>
        <p:txBody>
          <a:bodyPr/>
          <a:lstStyle/>
          <a:p>
            <a:r>
              <a:rPr lang="en-US" dirty="0"/>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marR="0" algn="just">
              <a:lnSpc>
                <a:spcPct val="115000"/>
              </a:lnSpc>
              <a:spcBef>
                <a:spcPts val="0"/>
              </a:spcBef>
              <a:spcAft>
                <a:spcPts val="725"/>
              </a:spcAft>
            </a:pPr>
            <a:r>
              <a:rPr lang="en-US" dirty="0">
                <a:solidFill>
                  <a:srgbClr val="000000"/>
                </a:solidFill>
                <a:latin typeface="Comic Sans MS" pitchFamily="66" charset="0"/>
                <a:ea typeface="Times New Roman"/>
                <a:cs typeface="Times New Roman"/>
              </a:rPr>
              <a:t>The three main features of the Agreement are:</a:t>
            </a:r>
          </a:p>
          <a:p>
            <a:pPr marL="0" algn="just">
              <a:lnSpc>
                <a:spcPct val="115000"/>
              </a:lnSpc>
              <a:spcBef>
                <a:spcPts val="0"/>
              </a:spcBef>
              <a:spcAft>
                <a:spcPts val="725"/>
              </a:spcAft>
            </a:pPr>
            <a:r>
              <a:rPr lang="en-US" dirty="0">
                <a:latin typeface="Comic Sans MS" pitchFamily="66" charset="0"/>
                <a:ea typeface="Calibri"/>
                <a:cs typeface="Times New Roman"/>
              </a:rPr>
              <a:t>Standards </a:t>
            </a:r>
          </a:p>
          <a:p>
            <a:pPr marL="0" algn="just">
              <a:lnSpc>
                <a:spcPct val="115000"/>
              </a:lnSpc>
              <a:spcBef>
                <a:spcPts val="0"/>
              </a:spcBef>
              <a:spcAft>
                <a:spcPts val="725"/>
              </a:spcAft>
            </a:pPr>
            <a:r>
              <a:rPr lang="en-US" dirty="0">
                <a:latin typeface="Comic Sans MS" pitchFamily="66" charset="0"/>
                <a:ea typeface="Calibri"/>
                <a:cs typeface="Times New Roman"/>
              </a:rPr>
              <a:t>Enforcement </a:t>
            </a:r>
          </a:p>
          <a:p>
            <a:pPr marL="0" algn="just">
              <a:lnSpc>
                <a:spcPct val="115000"/>
              </a:lnSpc>
              <a:spcBef>
                <a:spcPts val="0"/>
              </a:spcBef>
              <a:spcAft>
                <a:spcPts val="725"/>
              </a:spcAft>
            </a:pPr>
            <a:r>
              <a:rPr lang="en-US" dirty="0">
                <a:latin typeface="Comic Sans MS" pitchFamily="66" charset="0"/>
                <a:ea typeface="Calibri"/>
                <a:cs typeface="Times New Roman"/>
              </a:rPr>
              <a:t>Dispute Settlement</a:t>
            </a:r>
          </a:p>
          <a:p>
            <a:pPr marL="0" algn="just">
              <a:lnSpc>
                <a:spcPct val="115000"/>
              </a:lnSpc>
              <a:spcBef>
                <a:spcPts val="0"/>
              </a:spcBef>
              <a:spcAft>
                <a:spcPts val="725"/>
              </a:spcAft>
            </a:pPr>
            <a:endParaRPr lang="en-US" dirty="0">
              <a:latin typeface="Comic Sans MS" pitchFamily="66" charset="0"/>
              <a:ea typeface="Calibri"/>
              <a:cs typeface="Times New Roman"/>
            </a:endParaRPr>
          </a:p>
          <a:p>
            <a:endParaRPr lang="en-US" dirty="0">
              <a:latin typeface="Comic Sans MS" pitchFamily="66" charset="0"/>
            </a:endParaRPr>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just"/>
            <a:r>
              <a:rPr lang="en-US" dirty="0">
                <a:solidFill>
                  <a:schemeClr val="accent6">
                    <a:lumMod val="50000"/>
                  </a:schemeClr>
                </a:solidFill>
                <a:latin typeface="Comic Sans MS" pitchFamily="66" charset="0"/>
              </a:rPr>
              <a:t>Standards</a:t>
            </a:r>
          </a:p>
          <a:p>
            <a:pPr algn="just"/>
            <a:r>
              <a:rPr lang="en-US" dirty="0">
                <a:latin typeface="Comic Sans MS" pitchFamily="66" charset="0"/>
              </a:rPr>
              <a:t>In respect of each of the main areas of intellectual property covered by the TRIPS Agreement, the </a:t>
            </a:r>
            <a:r>
              <a:rPr lang="en-US" dirty="0">
                <a:solidFill>
                  <a:schemeClr val="accent6">
                    <a:lumMod val="50000"/>
                  </a:schemeClr>
                </a:solidFill>
                <a:latin typeface="Comic Sans MS" pitchFamily="66" charset="0"/>
              </a:rPr>
              <a:t>Agreement sets out the minimum standards of protection to be provided by each Member</a:t>
            </a:r>
            <a:r>
              <a:rPr lang="en-US" dirty="0">
                <a:latin typeface="Comic Sans MS" pitchFamily="66" charset="0"/>
              </a:rPr>
              <a:t>.</a:t>
            </a:r>
          </a:p>
          <a:p>
            <a:pPr algn="just"/>
            <a:r>
              <a:rPr lang="en-US" dirty="0">
                <a:latin typeface="Comic Sans MS" pitchFamily="66" charset="0"/>
              </a:rPr>
              <a:t> Each of the </a:t>
            </a:r>
            <a:r>
              <a:rPr lang="en-US" dirty="0">
                <a:solidFill>
                  <a:schemeClr val="accent6">
                    <a:lumMod val="50000"/>
                  </a:schemeClr>
                </a:solidFill>
                <a:latin typeface="Comic Sans MS" pitchFamily="66" charset="0"/>
              </a:rPr>
              <a:t>main elements </a:t>
            </a:r>
            <a:r>
              <a:rPr lang="en-US" dirty="0">
                <a:latin typeface="Comic Sans MS" pitchFamily="66" charset="0"/>
              </a:rPr>
              <a:t>of protection is defined, namely </a:t>
            </a:r>
            <a:r>
              <a:rPr lang="en-US" dirty="0">
                <a:solidFill>
                  <a:schemeClr val="accent6">
                    <a:lumMod val="50000"/>
                  </a:schemeClr>
                </a:solidFill>
                <a:latin typeface="Comic Sans MS" pitchFamily="66" charset="0"/>
              </a:rPr>
              <a:t>the subject-matter to be protected, the rights to be conferred and permissible exceptions to those rights</a:t>
            </a:r>
            <a:r>
              <a:rPr lang="en-US" dirty="0">
                <a:latin typeface="Comic Sans MS" pitchFamily="66" charset="0"/>
              </a:rPr>
              <a:t>, and the </a:t>
            </a:r>
            <a:r>
              <a:rPr lang="en-US" dirty="0">
                <a:solidFill>
                  <a:schemeClr val="accent6">
                    <a:lumMod val="50000"/>
                  </a:schemeClr>
                </a:solidFill>
                <a:latin typeface="Comic Sans MS" pitchFamily="66" charset="0"/>
              </a:rPr>
              <a:t>minimum duration of protection</a:t>
            </a:r>
            <a:r>
              <a:rPr lang="en-US" dirty="0">
                <a:latin typeface="Comic Sans MS" pitchFamily="66" charset="0"/>
              </a:rPr>
              <a:t>.</a:t>
            </a:r>
            <a:endParaRPr lang="en-US" dirty="0">
              <a:solidFill>
                <a:schemeClr val="accent6">
                  <a:lumMod val="50000"/>
                </a:schemeClr>
              </a:solidFill>
              <a:latin typeface="Comic Sans MS" pitchFamily="66" charset="0"/>
            </a:endParaRPr>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just"/>
            <a:r>
              <a:rPr lang="en-US" dirty="0">
                <a:latin typeface="Comic Sans MS" pitchFamily="66" charset="0"/>
              </a:rPr>
              <a:t>The Agreement sets these standards by requiring, first, that the substantive obligations of the </a:t>
            </a:r>
            <a:r>
              <a:rPr lang="en-US" dirty="0">
                <a:solidFill>
                  <a:schemeClr val="accent6">
                    <a:lumMod val="50000"/>
                  </a:schemeClr>
                </a:solidFill>
                <a:latin typeface="Comic Sans MS" pitchFamily="66" charset="0"/>
              </a:rPr>
              <a:t>main conventions </a:t>
            </a:r>
            <a:r>
              <a:rPr lang="en-US" dirty="0">
                <a:latin typeface="Comic Sans MS" pitchFamily="66" charset="0"/>
              </a:rPr>
              <a:t>of the WIPO, t</a:t>
            </a:r>
            <a:r>
              <a:rPr lang="en-US" dirty="0">
                <a:solidFill>
                  <a:schemeClr val="accent6">
                    <a:lumMod val="50000"/>
                  </a:schemeClr>
                </a:solidFill>
                <a:latin typeface="Comic Sans MS" pitchFamily="66" charset="0"/>
              </a:rPr>
              <a:t>he Paris Convention </a:t>
            </a:r>
            <a:r>
              <a:rPr lang="en-US" dirty="0">
                <a:latin typeface="Comic Sans MS" pitchFamily="66" charset="0"/>
              </a:rPr>
              <a:t>for the Protection of Industrial Property (Paris Convention) and the </a:t>
            </a:r>
            <a:r>
              <a:rPr lang="en-US" dirty="0">
                <a:solidFill>
                  <a:schemeClr val="accent6">
                    <a:lumMod val="50000"/>
                  </a:schemeClr>
                </a:solidFill>
                <a:latin typeface="Comic Sans MS" pitchFamily="66" charset="0"/>
              </a:rPr>
              <a:t>Berne Convention </a:t>
            </a:r>
            <a:r>
              <a:rPr lang="en-US" dirty="0">
                <a:latin typeface="Comic Sans MS" pitchFamily="66" charset="0"/>
              </a:rPr>
              <a:t>for the Protection of Literary and Artistic Works (Berne Convention) in their most recent versions, must be complied with. </a:t>
            </a:r>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82000" cy="6172200"/>
          </a:xfrm>
        </p:spPr>
        <p:txBody>
          <a:bodyPr/>
          <a:lstStyle/>
          <a:p>
            <a:pPr algn="ctr">
              <a:buNone/>
            </a:pPr>
            <a:r>
              <a:rPr lang="en-US" dirty="0">
                <a:solidFill>
                  <a:schemeClr val="accent2">
                    <a:lumMod val="75000"/>
                  </a:schemeClr>
                </a:solidFill>
                <a:latin typeface="Comic Sans MS" pitchFamily="66" charset="0"/>
              </a:rPr>
              <a:t>Conventions of IPR</a:t>
            </a:r>
          </a:p>
          <a:p>
            <a:pPr algn="just"/>
            <a:r>
              <a:rPr lang="en-US" dirty="0">
                <a:latin typeface="Comic Sans MS" pitchFamily="66" charset="0"/>
              </a:rPr>
              <a:t>The TRIPS Agreement contains references to the provisions of certain pre-existing intellectual property conventions.</a:t>
            </a:r>
          </a:p>
          <a:p>
            <a:pPr algn="just"/>
            <a:endParaRPr lang="en-US" dirty="0">
              <a:latin typeface="Comic Sans MS" pitchFamily="66" charset="0"/>
            </a:endParaRPr>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just"/>
            <a:r>
              <a:rPr lang="en-US" dirty="0">
                <a:latin typeface="Comic Sans MS" pitchFamily="66" charset="0"/>
              </a:rPr>
              <a:t>With the exception of the provisions of the Berne Convention on moral rights, all the main substantive provisions of these conventions are incorporated by reference and thus become obligations under the </a:t>
            </a:r>
            <a:r>
              <a:rPr lang="en-US" dirty="0">
                <a:solidFill>
                  <a:schemeClr val="accent6">
                    <a:lumMod val="50000"/>
                  </a:schemeClr>
                </a:solidFill>
                <a:latin typeface="Comic Sans MS" pitchFamily="66" charset="0"/>
              </a:rPr>
              <a:t>TRIPS Agreement between TRIPS Member countries. </a:t>
            </a:r>
            <a:r>
              <a:rPr lang="en-US" dirty="0">
                <a:latin typeface="Comic Sans MS" pitchFamily="66" charset="0"/>
              </a:rPr>
              <a:t>The </a:t>
            </a:r>
            <a:r>
              <a:rPr lang="en-US" dirty="0">
                <a:solidFill>
                  <a:schemeClr val="accent6">
                    <a:lumMod val="50000"/>
                  </a:schemeClr>
                </a:solidFill>
                <a:latin typeface="Comic Sans MS" pitchFamily="66" charset="0"/>
              </a:rPr>
              <a:t>relevant provisions are to be found in Articles 2.1 and 9.1 of the TRIPS Agreement, </a:t>
            </a:r>
            <a:r>
              <a:rPr lang="en-US" dirty="0">
                <a:latin typeface="Comic Sans MS" pitchFamily="66" charset="0"/>
              </a:rPr>
              <a:t>which relate, respectively, to the </a:t>
            </a:r>
            <a:r>
              <a:rPr lang="en-US" dirty="0">
                <a:solidFill>
                  <a:schemeClr val="accent6">
                    <a:lumMod val="50000"/>
                  </a:schemeClr>
                </a:solidFill>
                <a:latin typeface="Comic Sans MS" pitchFamily="66" charset="0"/>
              </a:rPr>
              <a:t>Paris Convention and to the Berne Convention. </a:t>
            </a:r>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lvl="0" algn="just"/>
            <a:r>
              <a:rPr lang="en-US" dirty="0">
                <a:latin typeface="Comic Sans MS" pitchFamily="66" charset="0"/>
              </a:rPr>
              <a:t>Secondly, the </a:t>
            </a:r>
            <a:r>
              <a:rPr lang="en-US" dirty="0">
                <a:solidFill>
                  <a:schemeClr val="accent6">
                    <a:lumMod val="50000"/>
                  </a:schemeClr>
                </a:solidFill>
                <a:latin typeface="Comic Sans MS" pitchFamily="66" charset="0"/>
              </a:rPr>
              <a:t>TRIPS Agreement adds a substantial number of additional obligations on matters</a:t>
            </a:r>
            <a:r>
              <a:rPr lang="en-US" dirty="0">
                <a:latin typeface="Comic Sans MS" pitchFamily="66" charset="0"/>
              </a:rPr>
              <a:t> where the </a:t>
            </a:r>
            <a:r>
              <a:rPr lang="en-US" dirty="0">
                <a:solidFill>
                  <a:schemeClr val="accent6">
                    <a:lumMod val="50000"/>
                  </a:schemeClr>
                </a:solidFill>
                <a:latin typeface="Comic Sans MS" pitchFamily="66" charset="0"/>
              </a:rPr>
              <a:t>pre-existing conventions are silent </a:t>
            </a:r>
            <a:r>
              <a:rPr lang="en-US" dirty="0">
                <a:latin typeface="Comic Sans MS" pitchFamily="66" charset="0"/>
              </a:rPr>
              <a:t>or were seen as being </a:t>
            </a:r>
            <a:r>
              <a:rPr lang="en-US" dirty="0">
                <a:solidFill>
                  <a:schemeClr val="accent6">
                    <a:lumMod val="50000"/>
                  </a:schemeClr>
                </a:solidFill>
                <a:latin typeface="Comic Sans MS" pitchFamily="66" charset="0"/>
              </a:rPr>
              <a:t>inadequate. </a:t>
            </a:r>
          </a:p>
          <a:p>
            <a:pPr lvl="0" algn="just"/>
            <a:r>
              <a:rPr lang="en-US" dirty="0">
                <a:latin typeface="Comic Sans MS" pitchFamily="66" charset="0"/>
              </a:rPr>
              <a:t>The TRIPS Agreement is thus sometimes referred to as a </a:t>
            </a:r>
            <a:r>
              <a:rPr lang="en-US" dirty="0">
                <a:solidFill>
                  <a:schemeClr val="accent6">
                    <a:lumMod val="50000"/>
                  </a:schemeClr>
                </a:solidFill>
                <a:latin typeface="Comic Sans MS" pitchFamily="66" charset="0"/>
              </a:rPr>
              <a:t>Berne and Paris-plus agreement.</a:t>
            </a:r>
          </a:p>
          <a:p>
            <a:pPr algn="just"/>
            <a:endParaRPr lang="en-US" dirty="0">
              <a:latin typeface="Comic Sans MS" pitchFamily="66" charset="0"/>
            </a:endParaRPr>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610600" cy="6172200"/>
          </a:xfrm>
        </p:spPr>
        <p:txBody>
          <a:bodyPr/>
          <a:lstStyle/>
          <a:p>
            <a:pPr lvl="0" algn="just">
              <a:buNone/>
            </a:pPr>
            <a:r>
              <a:rPr lang="en-US" dirty="0">
                <a:solidFill>
                  <a:schemeClr val="accent6">
                    <a:lumMod val="50000"/>
                  </a:schemeClr>
                </a:solidFill>
                <a:latin typeface="Comic Sans MS" pitchFamily="66" charset="0"/>
              </a:rPr>
              <a:t>Enforcement</a:t>
            </a:r>
          </a:p>
          <a:p>
            <a:pPr algn="just"/>
            <a:r>
              <a:rPr lang="en-US" dirty="0">
                <a:latin typeface="Comic Sans MS" pitchFamily="66" charset="0"/>
              </a:rPr>
              <a:t>The second main set of provisions deals with </a:t>
            </a:r>
            <a:r>
              <a:rPr lang="en-US" dirty="0">
                <a:solidFill>
                  <a:schemeClr val="accent6">
                    <a:lumMod val="50000"/>
                  </a:schemeClr>
                </a:solidFill>
                <a:latin typeface="Comic Sans MS" pitchFamily="66" charset="0"/>
              </a:rPr>
              <a:t>domestic procedures and remedies for the enforcement </a:t>
            </a:r>
            <a:r>
              <a:rPr lang="en-US" dirty="0">
                <a:latin typeface="Comic Sans MS" pitchFamily="66" charset="0"/>
              </a:rPr>
              <a:t>of intellectual property rights.</a:t>
            </a:r>
          </a:p>
          <a:p>
            <a:pPr algn="just"/>
            <a:r>
              <a:rPr lang="en-US" dirty="0">
                <a:latin typeface="Comic Sans MS" pitchFamily="66" charset="0"/>
              </a:rPr>
              <a:t>The </a:t>
            </a:r>
            <a:r>
              <a:rPr lang="en-US" dirty="0">
                <a:solidFill>
                  <a:schemeClr val="accent6">
                    <a:lumMod val="50000"/>
                  </a:schemeClr>
                </a:solidFill>
                <a:latin typeface="Comic Sans MS" pitchFamily="66" charset="0"/>
              </a:rPr>
              <a:t>Agreement lays down certain general principles applicable to all IPR enforcement procedures</a:t>
            </a:r>
            <a:r>
              <a:rPr lang="en-US" dirty="0">
                <a:latin typeface="Comic Sans MS" pitchFamily="66" charset="0"/>
              </a:rPr>
              <a:t>.</a:t>
            </a:r>
          </a:p>
          <a:p>
            <a:pPr lvl="0" algn="just">
              <a:buNone/>
            </a:pPr>
            <a:r>
              <a:rPr lang="en-US" dirty="0">
                <a:latin typeface="Comic Sans MS" pitchFamily="66" charset="0"/>
              </a:rPr>
              <a:t> </a:t>
            </a:r>
          </a:p>
          <a:p>
            <a:pPr>
              <a:buNone/>
            </a:pPr>
            <a:endParaRPr lang="en-US" dirty="0"/>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019800"/>
          </a:xfrm>
        </p:spPr>
        <p:txBody>
          <a:bodyPr/>
          <a:lstStyle/>
          <a:p>
            <a:pPr algn="just"/>
            <a:r>
              <a:rPr lang="en-US" dirty="0">
                <a:latin typeface="Comic Sans MS" pitchFamily="66" charset="0"/>
              </a:rPr>
              <a:t>In addition, it contains </a:t>
            </a:r>
            <a:r>
              <a:rPr lang="en-US" dirty="0">
                <a:solidFill>
                  <a:schemeClr val="accent6">
                    <a:lumMod val="50000"/>
                  </a:schemeClr>
                </a:solidFill>
                <a:latin typeface="Comic Sans MS" pitchFamily="66" charset="0"/>
              </a:rPr>
              <a:t>provisions on civil and administrative procedures </a:t>
            </a:r>
            <a:r>
              <a:rPr lang="en-US" dirty="0">
                <a:latin typeface="Comic Sans MS" pitchFamily="66" charset="0"/>
              </a:rPr>
              <a:t>and remedies, provisional measures, special </a:t>
            </a:r>
            <a:r>
              <a:rPr lang="en-US" dirty="0">
                <a:solidFill>
                  <a:schemeClr val="accent6">
                    <a:lumMod val="50000"/>
                  </a:schemeClr>
                </a:solidFill>
                <a:latin typeface="Comic Sans MS" pitchFamily="66" charset="0"/>
              </a:rPr>
              <a:t>requirements related to border measures and criminal procedures, </a:t>
            </a:r>
            <a:r>
              <a:rPr lang="en-US" dirty="0">
                <a:latin typeface="Comic Sans MS" pitchFamily="66" charset="0"/>
              </a:rPr>
              <a:t>which specify, in a certain amount of detail, </a:t>
            </a:r>
            <a:r>
              <a:rPr lang="en-US" dirty="0">
                <a:solidFill>
                  <a:schemeClr val="accent6">
                    <a:lumMod val="50000"/>
                  </a:schemeClr>
                </a:solidFill>
                <a:latin typeface="Comic Sans MS" pitchFamily="66" charset="0"/>
              </a:rPr>
              <a:t>the procedures and remedies that must be available so that right holders can effectively enforce their rights.</a:t>
            </a:r>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8600"/>
            <a:ext cx="8001000" cy="5897563"/>
          </a:xfrm>
        </p:spPr>
        <p:txBody>
          <a:bodyPr/>
          <a:lstStyle/>
          <a:p>
            <a:pPr lvl="0" algn="just">
              <a:buNone/>
            </a:pPr>
            <a:r>
              <a:rPr lang="en-US" dirty="0">
                <a:solidFill>
                  <a:schemeClr val="accent6">
                    <a:lumMod val="50000"/>
                  </a:schemeClr>
                </a:solidFill>
                <a:latin typeface="Comic Sans MS" pitchFamily="66" charset="0"/>
              </a:rPr>
              <a:t>Dispute settlement</a:t>
            </a:r>
          </a:p>
          <a:p>
            <a:pPr algn="just"/>
            <a:r>
              <a:rPr lang="en-US" dirty="0">
                <a:latin typeface="Comic Sans MS" pitchFamily="66" charset="0"/>
              </a:rPr>
              <a:t>The </a:t>
            </a:r>
            <a:r>
              <a:rPr lang="en-US" dirty="0">
                <a:solidFill>
                  <a:schemeClr val="accent6">
                    <a:lumMod val="50000"/>
                  </a:schemeClr>
                </a:solidFill>
                <a:latin typeface="Comic Sans MS" pitchFamily="66" charset="0"/>
              </a:rPr>
              <a:t>Agreement makes disputes between WTO Members about the respect of the TRIPS obligations </a:t>
            </a:r>
            <a:r>
              <a:rPr lang="en-US" dirty="0">
                <a:latin typeface="Comic Sans MS" pitchFamily="66" charset="0"/>
              </a:rPr>
              <a:t>subject to the WTO's dispute settlement procedures.</a:t>
            </a:r>
          </a:p>
          <a:p>
            <a:pPr>
              <a:buNone/>
            </a:pPr>
            <a:endParaRPr lang="en-US" dirty="0"/>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019800"/>
          </a:xfrm>
        </p:spPr>
        <p:txBody>
          <a:bodyPr/>
          <a:lstStyle/>
          <a:p>
            <a:pPr algn="just"/>
            <a:r>
              <a:rPr lang="en-US" dirty="0">
                <a:latin typeface="Comic Sans MS" pitchFamily="66" charset="0"/>
              </a:rPr>
              <a:t>In addition the Agreement provides for certain basic principles, such as national and most-</a:t>
            </a:r>
            <a:r>
              <a:rPr lang="en-US" dirty="0" err="1">
                <a:latin typeface="Comic Sans MS" pitchFamily="66" charset="0"/>
              </a:rPr>
              <a:t>favoured</a:t>
            </a:r>
            <a:r>
              <a:rPr lang="en-US" dirty="0">
                <a:latin typeface="Comic Sans MS" pitchFamily="66" charset="0"/>
              </a:rPr>
              <a:t>-nation treatment, and some general rules to ensure that </a:t>
            </a:r>
            <a:r>
              <a:rPr lang="en-US" dirty="0">
                <a:solidFill>
                  <a:schemeClr val="accent6">
                    <a:lumMod val="50000"/>
                  </a:schemeClr>
                </a:solidFill>
                <a:latin typeface="Comic Sans MS" pitchFamily="66" charset="0"/>
              </a:rPr>
              <a:t>procedural difficulties in acquiring or maintaining IPRs do not nullify the substantive benefits that should flow from the Agreement. </a:t>
            </a:r>
          </a:p>
          <a:p>
            <a:pPr algn="just"/>
            <a:r>
              <a:rPr lang="en-US" dirty="0">
                <a:latin typeface="Comic Sans MS" pitchFamily="66" charset="0"/>
              </a:rPr>
              <a:t>The </a:t>
            </a:r>
            <a:r>
              <a:rPr lang="en-US" dirty="0">
                <a:solidFill>
                  <a:schemeClr val="accent6">
                    <a:lumMod val="50000"/>
                  </a:schemeClr>
                </a:solidFill>
                <a:latin typeface="Comic Sans MS" pitchFamily="66" charset="0"/>
              </a:rPr>
              <a:t>obligations under the Agreement will apply equally to all Member countries</a:t>
            </a:r>
            <a:r>
              <a:rPr lang="en-US" dirty="0">
                <a:latin typeface="Comic Sans MS" pitchFamily="66" charset="0"/>
              </a:rPr>
              <a:t>, but </a:t>
            </a:r>
            <a:r>
              <a:rPr lang="en-US" dirty="0">
                <a:solidFill>
                  <a:schemeClr val="accent6">
                    <a:lumMod val="50000"/>
                  </a:schemeClr>
                </a:solidFill>
                <a:latin typeface="Comic Sans MS" pitchFamily="66" charset="0"/>
              </a:rPr>
              <a:t>developing countries will have a longer period </a:t>
            </a:r>
            <a:r>
              <a:rPr lang="en-US" dirty="0">
                <a:latin typeface="Comic Sans MS" pitchFamily="66" charset="0"/>
              </a:rPr>
              <a:t>to phase them in.</a:t>
            </a:r>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82000" cy="6019800"/>
          </a:xfrm>
        </p:spPr>
        <p:txBody>
          <a:bodyPr/>
          <a:lstStyle/>
          <a:p>
            <a:pPr algn="just"/>
            <a:r>
              <a:rPr lang="en-US" dirty="0">
                <a:latin typeface="Comic Sans MS" pitchFamily="66" charset="0"/>
              </a:rPr>
              <a:t>Special transition arrangements operate in the situation where a developing country does not presently provide product patent protection in the area of pharmaceuticals.</a:t>
            </a:r>
          </a:p>
          <a:p>
            <a:pPr algn="just"/>
            <a:r>
              <a:rPr lang="en-US" dirty="0">
                <a:solidFill>
                  <a:schemeClr val="accent6">
                    <a:lumMod val="50000"/>
                  </a:schemeClr>
                </a:solidFill>
                <a:latin typeface="Comic Sans MS" pitchFamily="66" charset="0"/>
              </a:rPr>
              <a:t>The TRIPS Agreement is a minimum standards agreement, which allows Members to provide more extensive protection of intellectual property if they so wish. </a:t>
            </a:r>
          </a:p>
          <a:p>
            <a:pPr algn="just"/>
            <a:endParaRPr lang="en-US" dirty="0">
              <a:latin typeface="Comic Sans MS" pitchFamily="66" charset="0"/>
            </a:endParaRPr>
          </a:p>
          <a:p>
            <a:pPr algn="just"/>
            <a:endParaRPr lang="en-US" dirty="0">
              <a:latin typeface="Comic Sans MS" pitchFamily="66" charset="0"/>
            </a:endParaRPr>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04800"/>
            <a:ext cx="8001000" cy="5821363"/>
          </a:xfrm>
        </p:spPr>
        <p:txBody>
          <a:bodyPr/>
          <a:lstStyle/>
          <a:p>
            <a:pPr algn="just"/>
            <a:r>
              <a:rPr lang="en-US" dirty="0">
                <a:solidFill>
                  <a:schemeClr val="accent6">
                    <a:lumMod val="50000"/>
                  </a:schemeClr>
                </a:solidFill>
                <a:latin typeface="Comic Sans MS" pitchFamily="66" charset="0"/>
              </a:rPr>
              <a:t>Members are left free to determine the appropriate method of implementing the provisions of the Agreement within their own legal system and practice</a:t>
            </a:r>
            <a:r>
              <a:rPr lang="en-US" dirty="0">
                <a:latin typeface="Comic Sans MS" pitchFamily="66" charset="0"/>
              </a:rPr>
              <a:t>.</a:t>
            </a:r>
          </a:p>
          <a:p>
            <a:pPr algn="just"/>
            <a:endParaRPr lang="en-US" dirty="0"/>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534400" cy="5943600"/>
          </a:xfrm>
        </p:spPr>
        <p:txBody>
          <a:bodyPr/>
          <a:lstStyle/>
          <a:p>
            <a:pPr algn="just"/>
            <a:r>
              <a:rPr lang="en-US" dirty="0">
                <a:latin typeface="Comic Sans MS" pitchFamily="66" charset="0"/>
              </a:rPr>
              <a:t>The whole TRIPS Agreement is further divided into seven parts which contain the complex provisions regarding intellectual property: </a:t>
            </a:r>
          </a:p>
          <a:p>
            <a:pPr algn="just"/>
            <a:r>
              <a:rPr lang="en-US" b="1" dirty="0">
                <a:latin typeface="Comic Sans MS" pitchFamily="66" charset="0"/>
              </a:rPr>
              <a:t>Part I- </a:t>
            </a:r>
            <a:r>
              <a:rPr lang="en-US" dirty="0">
                <a:latin typeface="Comic Sans MS" pitchFamily="66" charset="0"/>
              </a:rPr>
              <a:t>General Provisions and Basic Principles (Article 1 to Article 8)</a:t>
            </a:r>
          </a:p>
          <a:p>
            <a:pPr algn="just"/>
            <a:r>
              <a:rPr lang="en-US" b="1" dirty="0">
                <a:latin typeface="Comic Sans MS" pitchFamily="66" charset="0"/>
              </a:rPr>
              <a:t>Part II- </a:t>
            </a:r>
            <a:r>
              <a:rPr lang="en-US" dirty="0">
                <a:latin typeface="Comic Sans MS" pitchFamily="66" charset="0"/>
              </a:rPr>
              <a:t>This part covers the requirements for the availability, scope, and application of intellectual property rights. (Article 9 to Article 40)</a:t>
            </a:r>
          </a:p>
          <a:p>
            <a:pPr algn="just"/>
            <a:endParaRPr lang="en-US" dirty="0">
              <a:latin typeface="Comic Sans MS" pitchFamily="66" charset="0"/>
            </a:endParaRPr>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28600"/>
            <a:ext cx="8001000" cy="5897563"/>
          </a:xfrm>
        </p:spPr>
        <p:txBody>
          <a:bodyPr/>
          <a:lstStyle/>
          <a:p>
            <a:pPr algn="just"/>
            <a:r>
              <a:rPr lang="en-US" b="1" dirty="0">
                <a:latin typeface="Comic Sans MS" pitchFamily="66" charset="0"/>
              </a:rPr>
              <a:t>Part III- </a:t>
            </a:r>
            <a:r>
              <a:rPr lang="en-US" dirty="0">
                <a:latin typeface="Comic Sans MS" pitchFamily="66" charset="0"/>
              </a:rPr>
              <a:t>The enforcement of IPRs is the focus of this part.  (Article 41 to Article 61)</a:t>
            </a:r>
          </a:p>
          <a:p>
            <a:pPr algn="just"/>
            <a:r>
              <a:rPr lang="en-US" b="1" dirty="0">
                <a:latin typeface="Comic Sans MS" pitchFamily="66" charset="0"/>
              </a:rPr>
              <a:t>Part IV: </a:t>
            </a:r>
            <a:r>
              <a:rPr lang="en-US" dirty="0">
                <a:latin typeface="Comic Sans MS" pitchFamily="66" charset="0"/>
              </a:rPr>
              <a:t>This part covers the procedures for obtaining and maintaining intellectual property rights. (Article 62)</a:t>
            </a:r>
          </a:p>
          <a:p>
            <a:pPr algn="just"/>
            <a:r>
              <a:rPr lang="en-US" b="1" dirty="0">
                <a:latin typeface="Comic Sans MS" pitchFamily="66" charset="0"/>
              </a:rPr>
              <a:t>Part V: </a:t>
            </a:r>
            <a:r>
              <a:rPr lang="en-US" dirty="0">
                <a:latin typeface="Comic Sans MS" pitchFamily="66" charset="0"/>
              </a:rPr>
              <a:t>This part deals with the prevention and resolution of conflicts resulting from the provisions of the Agreement. (Article 63 to Article 64)</a:t>
            </a:r>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019800"/>
          </a:xfrm>
        </p:spPr>
        <p:txBody>
          <a:bodyPr/>
          <a:lstStyle/>
          <a:p>
            <a:pPr>
              <a:buNone/>
            </a:pPr>
            <a:r>
              <a:rPr lang="en-US" dirty="0"/>
              <a:t> </a:t>
            </a:r>
            <a:r>
              <a:rPr lang="en-US" sz="2600" b="1" dirty="0">
                <a:solidFill>
                  <a:schemeClr val="accent6">
                    <a:lumMod val="50000"/>
                  </a:schemeClr>
                </a:solidFill>
                <a:latin typeface="Comic Sans MS" pitchFamily="66" charset="0"/>
              </a:rPr>
              <a:t>List of agreements, found at the website of the World Intellectual Property Organization </a:t>
            </a:r>
            <a:r>
              <a:rPr lang="en-US" sz="2600" dirty="0">
                <a:latin typeface="Comic Sans MS" pitchFamily="66" charset="0"/>
              </a:rPr>
              <a:t>in </a:t>
            </a:r>
            <a:r>
              <a:rPr lang="en-US" sz="2600" u="sng" dirty="0">
                <a:latin typeface="Comic Sans MS" pitchFamily="66" charset="0"/>
                <a:hlinkClick r:id="rId2"/>
              </a:rPr>
              <a:t>English</a:t>
            </a:r>
            <a:r>
              <a:rPr lang="en-US" sz="2600" dirty="0">
                <a:latin typeface="Comic Sans MS" pitchFamily="66" charset="0"/>
              </a:rPr>
              <a:t>, </a:t>
            </a:r>
            <a:r>
              <a:rPr lang="en-US" sz="2600" u="sng" dirty="0">
                <a:latin typeface="Comic Sans MS" pitchFamily="66" charset="0"/>
                <a:hlinkClick r:id="rId3"/>
              </a:rPr>
              <a:t>French</a:t>
            </a:r>
            <a:r>
              <a:rPr lang="en-US" sz="2600" dirty="0">
                <a:latin typeface="Comic Sans MS" pitchFamily="66" charset="0"/>
              </a:rPr>
              <a:t> and </a:t>
            </a:r>
            <a:r>
              <a:rPr lang="en-US" sz="2600" u="sng" dirty="0">
                <a:latin typeface="Comic Sans MS" pitchFamily="66" charset="0"/>
                <a:hlinkClick r:id="rId4"/>
              </a:rPr>
              <a:t>Spanish</a:t>
            </a:r>
            <a:endParaRPr lang="en-US" sz="2600" dirty="0">
              <a:latin typeface="Comic Sans MS" pitchFamily="66" charset="0"/>
            </a:endParaRPr>
          </a:p>
          <a:p>
            <a:pPr algn="just"/>
            <a:r>
              <a:rPr lang="en-US" sz="2600" b="1" dirty="0">
                <a:latin typeface="Comic Sans MS" pitchFamily="66" charset="0"/>
              </a:rPr>
              <a:t>Paris Convention </a:t>
            </a:r>
            <a:r>
              <a:rPr lang="en-US" sz="2600" dirty="0">
                <a:latin typeface="Comic Sans MS" pitchFamily="66" charset="0"/>
              </a:rPr>
              <a:t>for the Protection of Industrial Property (1967)</a:t>
            </a:r>
          </a:p>
          <a:p>
            <a:pPr algn="just"/>
            <a:r>
              <a:rPr lang="en-US" sz="2600" b="1" dirty="0">
                <a:latin typeface="Comic Sans MS" pitchFamily="66" charset="0"/>
              </a:rPr>
              <a:t>Berne Convention </a:t>
            </a:r>
            <a:r>
              <a:rPr lang="en-US" sz="2600" dirty="0">
                <a:latin typeface="Comic Sans MS" pitchFamily="66" charset="0"/>
              </a:rPr>
              <a:t>for the Protection of Literary and Artistic Works (1971)</a:t>
            </a:r>
          </a:p>
          <a:p>
            <a:pPr algn="just"/>
            <a:r>
              <a:rPr lang="en-US" sz="2600" dirty="0">
                <a:latin typeface="Comic Sans MS" pitchFamily="66" charset="0"/>
              </a:rPr>
              <a:t>International Convention for the Protection of Performers, Producers of Phonograms and Broadcasting Organizations (the </a:t>
            </a:r>
            <a:r>
              <a:rPr lang="en-US" sz="2600" b="1" dirty="0">
                <a:latin typeface="Comic Sans MS" pitchFamily="66" charset="0"/>
              </a:rPr>
              <a:t>Rome Convention</a:t>
            </a:r>
            <a:r>
              <a:rPr lang="en-US" sz="2600" dirty="0">
                <a:latin typeface="Comic Sans MS" pitchFamily="66" charset="0"/>
              </a:rPr>
              <a:t>) (1961)</a:t>
            </a:r>
          </a:p>
          <a:p>
            <a:pPr algn="just"/>
            <a:r>
              <a:rPr lang="en-US" sz="2600" b="1" dirty="0">
                <a:latin typeface="Comic Sans MS" pitchFamily="66" charset="0"/>
              </a:rPr>
              <a:t>Treaty on Intellectual Property in Respect of Integrated Circuits </a:t>
            </a:r>
            <a:r>
              <a:rPr lang="en-US" sz="2600" dirty="0">
                <a:latin typeface="Comic Sans MS" pitchFamily="66" charset="0"/>
              </a:rPr>
              <a:t>(1989)</a:t>
            </a:r>
          </a:p>
          <a:p>
            <a:pPr algn="just">
              <a:buNone/>
            </a:pPr>
            <a:endParaRPr lang="en-US" sz="2600" dirty="0">
              <a:latin typeface="Comic Sans MS" pitchFamily="66" charset="0"/>
            </a:endParaRPr>
          </a:p>
        </p:txBody>
      </p:sp>
      <p:sp>
        <p:nvSpPr>
          <p:cNvPr id="4" name="Footer Placeholder 3"/>
          <p:cNvSpPr>
            <a:spLocks noGrp="1"/>
          </p:cNvSpPr>
          <p:nvPr>
            <p:ph type="ftr" sz="quarter" idx="11"/>
          </p:nvPr>
        </p:nvSpPr>
        <p:spPr/>
        <p:txBody>
          <a:bodyPr/>
          <a:lstStyle/>
          <a:p>
            <a:r>
              <a:rPr lang="en-US" dirty="0"/>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52400"/>
            <a:ext cx="8001000" cy="5973763"/>
          </a:xfrm>
        </p:spPr>
        <p:txBody>
          <a:bodyPr/>
          <a:lstStyle/>
          <a:p>
            <a:pPr algn="just"/>
            <a:r>
              <a:rPr lang="en-US" b="1" dirty="0">
                <a:latin typeface="Comic Sans MS" pitchFamily="66" charset="0"/>
              </a:rPr>
              <a:t>Part VI: </a:t>
            </a:r>
            <a:r>
              <a:rPr lang="en-US" dirty="0">
                <a:latin typeface="Comic Sans MS" pitchFamily="66" charset="0"/>
              </a:rPr>
              <a:t>This part is about transitional agreements. (Article 65 to Article 67)</a:t>
            </a:r>
          </a:p>
          <a:p>
            <a:pPr algn="just"/>
            <a:r>
              <a:rPr lang="en-US" b="1" dirty="0">
                <a:latin typeface="Comic Sans MS" pitchFamily="66" charset="0"/>
              </a:rPr>
              <a:t>Part VII: </a:t>
            </a:r>
            <a:r>
              <a:rPr lang="en-US" dirty="0">
                <a:latin typeface="Comic Sans MS" pitchFamily="66" charset="0"/>
              </a:rPr>
              <a:t>This part of the Agreement deals with a variety of institutional arrangements. (Article 68 to Article 73)</a:t>
            </a:r>
          </a:p>
          <a:p>
            <a:endParaRPr lang="en-US" dirty="0"/>
          </a:p>
          <a:p>
            <a:pPr>
              <a:buNone/>
            </a:pPr>
            <a:endParaRPr lang="en-US" dirty="0"/>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715962"/>
          </a:xfrm>
        </p:spPr>
        <p:txBody>
          <a:bodyPr/>
          <a:lstStyle/>
          <a:p>
            <a:r>
              <a:rPr lang="en-US" sz="3600" dirty="0"/>
              <a:t>The Patent Act of India</a:t>
            </a:r>
          </a:p>
        </p:txBody>
      </p:sp>
      <p:sp>
        <p:nvSpPr>
          <p:cNvPr id="3" name="Content Placeholder 2"/>
          <p:cNvSpPr>
            <a:spLocks noGrp="1"/>
          </p:cNvSpPr>
          <p:nvPr>
            <p:ph idx="1"/>
          </p:nvPr>
        </p:nvSpPr>
        <p:spPr>
          <a:xfrm>
            <a:off x="457200" y="990600"/>
            <a:ext cx="8382000" cy="5257800"/>
          </a:xfrm>
        </p:spPr>
        <p:txBody>
          <a:bodyPr/>
          <a:lstStyle/>
          <a:p>
            <a:pPr algn="just"/>
            <a:r>
              <a:rPr lang="en-US" sz="2600" dirty="0">
                <a:solidFill>
                  <a:schemeClr val="accent6">
                    <a:lumMod val="50000"/>
                  </a:schemeClr>
                </a:solidFill>
                <a:latin typeface="Comic Sans MS" pitchFamily="66" charset="0"/>
              </a:rPr>
              <a:t>A patent is an exclusive right granted for an invention</a:t>
            </a:r>
            <a:r>
              <a:rPr lang="en-US" sz="2600" dirty="0">
                <a:latin typeface="Comic Sans MS" pitchFamily="66" charset="0"/>
              </a:rPr>
              <a:t>, which is a product or a process that provides, in general, a new way of doing something, or offers a new technical solution to a problem. </a:t>
            </a:r>
          </a:p>
          <a:p>
            <a:pPr algn="just"/>
            <a:r>
              <a:rPr lang="en-US" sz="2600" dirty="0">
                <a:latin typeface="Comic Sans MS" pitchFamily="66" charset="0"/>
              </a:rPr>
              <a:t>To get a patent, </a:t>
            </a:r>
            <a:r>
              <a:rPr lang="en-US" sz="2600" dirty="0">
                <a:solidFill>
                  <a:schemeClr val="accent6">
                    <a:lumMod val="50000"/>
                  </a:schemeClr>
                </a:solidFill>
                <a:latin typeface="Comic Sans MS" pitchFamily="66" charset="0"/>
              </a:rPr>
              <a:t>technical information about the invention must be disclosed to the public in a patent application</a:t>
            </a:r>
            <a:r>
              <a:rPr lang="en-US" sz="2600" dirty="0">
                <a:latin typeface="Comic Sans MS" pitchFamily="66" charset="0"/>
              </a:rPr>
              <a:t>.</a:t>
            </a:r>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just"/>
            <a:r>
              <a:rPr lang="en-US" sz="2600" dirty="0">
                <a:solidFill>
                  <a:schemeClr val="accent6">
                    <a:lumMod val="75000"/>
                  </a:schemeClr>
                </a:solidFill>
                <a:latin typeface="Comic Sans MS" pitchFamily="66" charset="0"/>
              </a:rPr>
              <a:t>The Patents Act 1970 </a:t>
            </a:r>
            <a:r>
              <a:rPr lang="en-US" sz="2600" dirty="0">
                <a:latin typeface="Comic Sans MS" pitchFamily="66" charset="0"/>
              </a:rPr>
              <a:t>had a very limited scope of protection wherein the essential elements of invention were new, useful and manner of manufacture. </a:t>
            </a:r>
          </a:p>
          <a:p>
            <a:pPr algn="just"/>
            <a:r>
              <a:rPr lang="en-US" sz="2600" dirty="0">
                <a:latin typeface="Comic Sans MS" pitchFamily="66" charset="0"/>
              </a:rPr>
              <a:t>The Act defines ‘capable of industrial application’ in relation to an invention as capable of being made or used in an industry</a:t>
            </a:r>
          </a:p>
          <a:p>
            <a:pPr algn="just"/>
            <a:r>
              <a:rPr lang="en-US" sz="2600" dirty="0">
                <a:latin typeface="Comic Sans MS" pitchFamily="66" charset="0"/>
              </a:rPr>
              <a:t>The three types of patents are utility patents, design patents, and plant patents. </a:t>
            </a:r>
          </a:p>
          <a:p>
            <a:pPr algn="just"/>
            <a:r>
              <a:rPr lang="en-US" sz="2600" dirty="0">
                <a:latin typeface="Comic Sans MS" pitchFamily="66" charset="0"/>
              </a:rPr>
              <a:t>Utility patents protect the function of a composition, machine, or process.</a:t>
            </a:r>
          </a:p>
          <a:p>
            <a:pPr algn="just"/>
            <a:endParaRPr lang="en-US" sz="2600" dirty="0">
              <a:latin typeface="Comic Sans MS" pitchFamily="66" charset="0"/>
            </a:endParaRPr>
          </a:p>
          <a:p>
            <a:endParaRPr lang="en-US" dirty="0"/>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763000" cy="6400800"/>
          </a:xfrm>
        </p:spPr>
        <p:txBody>
          <a:bodyPr/>
          <a:lstStyle/>
          <a:p>
            <a:pPr algn="just">
              <a:buNone/>
            </a:pPr>
            <a:r>
              <a:rPr lang="en-US" dirty="0">
                <a:solidFill>
                  <a:schemeClr val="accent6">
                    <a:lumMod val="50000"/>
                  </a:schemeClr>
                </a:solidFill>
                <a:latin typeface="Comic Sans MS" pitchFamily="66" charset="0"/>
              </a:rPr>
              <a:t>Patent Act</a:t>
            </a:r>
          </a:p>
          <a:p>
            <a:pPr algn="just"/>
            <a:r>
              <a:rPr lang="en-US" dirty="0">
                <a:latin typeface="Comic Sans MS" pitchFamily="66" charset="0"/>
              </a:rPr>
              <a:t>The </a:t>
            </a:r>
            <a:r>
              <a:rPr lang="en-US" dirty="0">
                <a:solidFill>
                  <a:schemeClr val="accent6">
                    <a:lumMod val="50000"/>
                  </a:schemeClr>
                </a:solidFill>
                <a:latin typeface="Comic Sans MS" pitchFamily="66" charset="0"/>
              </a:rPr>
              <a:t>history of Patent law in India starts from 1911</a:t>
            </a:r>
            <a:r>
              <a:rPr lang="en-US" dirty="0">
                <a:latin typeface="Comic Sans MS" pitchFamily="66" charset="0"/>
              </a:rPr>
              <a:t> when the </a:t>
            </a:r>
            <a:r>
              <a:rPr lang="en-US" dirty="0">
                <a:solidFill>
                  <a:schemeClr val="accent6">
                    <a:lumMod val="50000"/>
                  </a:schemeClr>
                </a:solidFill>
                <a:latin typeface="Comic Sans MS" pitchFamily="66" charset="0"/>
              </a:rPr>
              <a:t>Indian Patents and Designs Act, 1911 was enacted</a:t>
            </a:r>
            <a:r>
              <a:rPr lang="en-US" dirty="0">
                <a:latin typeface="Comic Sans MS" pitchFamily="66" charset="0"/>
              </a:rPr>
              <a:t>.</a:t>
            </a:r>
          </a:p>
          <a:p>
            <a:pPr algn="just"/>
            <a:r>
              <a:rPr lang="en-US" dirty="0">
                <a:solidFill>
                  <a:schemeClr val="accent6">
                    <a:lumMod val="50000"/>
                  </a:schemeClr>
                </a:solidFill>
                <a:latin typeface="Comic Sans MS" pitchFamily="66" charset="0"/>
              </a:rPr>
              <a:t>The Patents Act, 1970 </a:t>
            </a:r>
            <a:r>
              <a:rPr lang="en-US" dirty="0">
                <a:latin typeface="Comic Sans MS" pitchFamily="66" charset="0"/>
              </a:rPr>
              <a:t>is the </a:t>
            </a:r>
            <a:r>
              <a:rPr lang="en-US" dirty="0">
                <a:solidFill>
                  <a:schemeClr val="accent6">
                    <a:lumMod val="50000"/>
                  </a:schemeClr>
                </a:solidFill>
                <a:latin typeface="Comic Sans MS" pitchFamily="66" charset="0"/>
              </a:rPr>
              <a:t>legislation that till date g</a:t>
            </a:r>
            <a:r>
              <a:rPr lang="en-US" dirty="0">
                <a:latin typeface="Comic Sans MS" pitchFamily="66" charset="0"/>
              </a:rPr>
              <a:t>overns patents in India. It first </a:t>
            </a:r>
            <a:r>
              <a:rPr lang="en-US" dirty="0">
                <a:solidFill>
                  <a:schemeClr val="accent6">
                    <a:lumMod val="50000"/>
                  </a:schemeClr>
                </a:solidFill>
                <a:latin typeface="Comic Sans MS" pitchFamily="66" charset="0"/>
              </a:rPr>
              <a:t>came into force in 1972</a:t>
            </a:r>
            <a:r>
              <a:rPr lang="en-US" dirty="0">
                <a:latin typeface="Comic Sans MS" pitchFamily="66" charset="0"/>
              </a:rPr>
              <a:t>.</a:t>
            </a:r>
          </a:p>
          <a:p>
            <a:pPr algn="just"/>
            <a:r>
              <a:rPr lang="en-US" dirty="0">
                <a:solidFill>
                  <a:schemeClr val="accent6">
                    <a:lumMod val="50000"/>
                  </a:schemeClr>
                </a:solidFill>
                <a:latin typeface="Comic Sans MS" pitchFamily="66" charset="0"/>
              </a:rPr>
              <a:t>The Office of the Controller General of Patents, Designs and Trade Marks or CGPDTM is the body responsible </a:t>
            </a:r>
            <a:r>
              <a:rPr lang="en-US" dirty="0">
                <a:latin typeface="Comic Sans MS" pitchFamily="66" charset="0"/>
              </a:rPr>
              <a:t>for the Indian Patent Act.</a:t>
            </a:r>
          </a:p>
          <a:p>
            <a:pPr algn="just">
              <a:buNone/>
            </a:pPr>
            <a:endParaRPr lang="en-US" dirty="0">
              <a:latin typeface="Comic Sans MS" pitchFamily="66" charset="0"/>
            </a:endParaRPr>
          </a:p>
          <a:p>
            <a:pPr>
              <a:buNone/>
            </a:pPr>
            <a:endParaRPr lang="en-US" dirty="0"/>
          </a:p>
          <a:p>
            <a:pPr>
              <a:buNone/>
            </a:pPr>
            <a:endParaRPr lang="en-US" dirty="0"/>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763000" cy="6400800"/>
          </a:xfrm>
        </p:spPr>
        <p:txBody>
          <a:bodyPr/>
          <a:lstStyle/>
          <a:p>
            <a:pPr algn="just"/>
            <a:r>
              <a:rPr lang="en-US" dirty="0">
                <a:latin typeface="Comic Sans MS" pitchFamily="66" charset="0"/>
              </a:rPr>
              <a:t>The Patent Office has its headquarters in Calcutta and has branches in New Delhi, Chennai and Mumbai. </a:t>
            </a:r>
          </a:p>
          <a:p>
            <a:pPr algn="just"/>
            <a:r>
              <a:rPr lang="en-US" dirty="0">
                <a:latin typeface="Comic Sans MS" pitchFamily="66" charset="0"/>
              </a:rPr>
              <a:t>The office of the CGPDTM is based in Mumbai. </a:t>
            </a:r>
          </a:p>
          <a:p>
            <a:pPr algn="just"/>
            <a:r>
              <a:rPr lang="en-US" dirty="0">
                <a:solidFill>
                  <a:schemeClr val="accent6">
                    <a:lumMod val="50000"/>
                  </a:schemeClr>
                </a:solidFill>
                <a:latin typeface="Comic Sans MS" pitchFamily="66" charset="0"/>
              </a:rPr>
              <a:t>Nagpur</a:t>
            </a:r>
            <a:r>
              <a:rPr lang="en-US" dirty="0">
                <a:latin typeface="Comic Sans MS" pitchFamily="66" charset="0"/>
              </a:rPr>
              <a:t> hosts the office of the Patent Information System and also the </a:t>
            </a:r>
            <a:r>
              <a:rPr lang="en-US" dirty="0">
                <a:solidFill>
                  <a:schemeClr val="accent6">
                    <a:lumMod val="50000"/>
                  </a:schemeClr>
                </a:solidFill>
                <a:latin typeface="Comic Sans MS" pitchFamily="66" charset="0"/>
              </a:rPr>
              <a:t>National Institute for Intellectual Property Management.</a:t>
            </a:r>
          </a:p>
          <a:p>
            <a:endParaRPr lang="en-US" dirty="0"/>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763000" cy="6400800"/>
          </a:xfrm>
        </p:spPr>
        <p:txBody>
          <a:bodyPr/>
          <a:lstStyle/>
          <a:p>
            <a:pPr algn="just"/>
            <a:r>
              <a:rPr lang="en-US" dirty="0">
                <a:latin typeface="Comic Sans MS" pitchFamily="66" charset="0"/>
              </a:rPr>
              <a:t>The </a:t>
            </a:r>
            <a:r>
              <a:rPr lang="en-US" dirty="0">
                <a:solidFill>
                  <a:schemeClr val="accent6">
                    <a:lumMod val="50000"/>
                  </a:schemeClr>
                </a:solidFill>
                <a:latin typeface="Comic Sans MS" pitchFamily="66" charset="0"/>
              </a:rPr>
              <a:t>Controller General supervises the Act’s administration </a:t>
            </a:r>
            <a:r>
              <a:rPr lang="en-US" dirty="0">
                <a:latin typeface="Comic Sans MS" pitchFamily="66" charset="0"/>
              </a:rPr>
              <a:t>and also offers advice to the government on related matters.</a:t>
            </a:r>
          </a:p>
          <a:p>
            <a:pPr algn="just"/>
            <a:r>
              <a:rPr lang="en-US" dirty="0">
                <a:latin typeface="Comic Sans MS" pitchFamily="66" charset="0"/>
              </a:rPr>
              <a:t>The </a:t>
            </a:r>
            <a:r>
              <a:rPr lang="en-US" dirty="0">
                <a:solidFill>
                  <a:schemeClr val="accent6">
                    <a:lumMod val="50000"/>
                  </a:schemeClr>
                </a:solidFill>
                <a:latin typeface="Comic Sans MS" pitchFamily="66" charset="0"/>
              </a:rPr>
              <a:t>Patents Act has been repeatedly amended </a:t>
            </a:r>
            <a:r>
              <a:rPr lang="en-US" dirty="0">
                <a:latin typeface="Comic Sans MS" pitchFamily="66" charset="0"/>
              </a:rPr>
              <a:t>in 1999, 2002, 2005, 2006 respectively. </a:t>
            </a:r>
          </a:p>
          <a:p>
            <a:pPr algn="just"/>
            <a:r>
              <a:rPr lang="en-US" dirty="0">
                <a:latin typeface="Comic Sans MS" pitchFamily="66" charset="0"/>
              </a:rPr>
              <a:t>These </a:t>
            </a:r>
            <a:r>
              <a:rPr lang="en-US" dirty="0">
                <a:solidFill>
                  <a:schemeClr val="accent6">
                    <a:lumMod val="50000"/>
                  </a:schemeClr>
                </a:solidFill>
                <a:latin typeface="Comic Sans MS" pitchFamily="66" charset="0"/>
              </a:rPr>
              <a:t>amendments were required to make the Patents Act TRIPS compliant</a:t>
            </a:r>
            <a:r>
              <a:rPr lang="en-US" dirty="0">
                <a:latin typeface="Comic Sans MS" pitchFamily="66" charset="0"/>
              </a:rPr>
              <a:t>. </a:t>
            </a:r>
          </a:p>
          <a:p>
            <a:pPr algn="just"/>
            <a:r>
              <a:rPr lang="en-US" dirty="0">
                <a:latin typeface="Comic Sans MS" pitchFamily="66" charset="0"/>
              </a:rPr>
              <a:t>TRIPS stands for Trade-Related Aspects of Intellectual Property Rights.</a:t>
            </a:r>
          </a:p>
          <a:p>
            <a:pPr algn="just"/>
            <a:endParaRPr lang="en-US" dirty="0">
              <a:latin typeface="Comic Sans MS" pitchFamily="66" charset="0"/>
            </a:endParaRPr>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763000" cy="6400800"/>
          </a:xfrm>
        </p:spPr>
        <p:txBody>
          <a:bodyPr/>
          <a:lstStyle/>
          <a:p>
            <a:r>
              <a:rPr lang="en-US" dirty="0">
                <a:latin typeface="Comic Sans MS" pitchFamily="66" charset="0"/>
              </a:rPr>
              <a:t>The </a:t>
            </a:r>
            <a:r>
              <a:rPr lang="en-US" dirty="0">
                <a:solidFill>
                  <a:schemeClr val="accent6">
                    <a:lumMod val="50000"/>
                  </a:schemeClr>
                </a:solidFill>
                <a:latin typeface="Comic Sans MS" pitchFamily="66" charset="0"/>
              </a:rPr>
              <a:t>major amendment in the Patent Act was in 2005</a:t>
            </a:r>
            <a:r>
              <a:rPr lang="en-US" dirty="0">
                <a:latin typeface="Comic Sans MS" pitchFamily="66" charset="0"/>
              </a:rPr>
              <a:t>, when product patents were </a:t>
            </a:r>
            <a:r>
              <a:rPr lang="en-US" dirty="0">
                <a:solidFill>
                  <a:schemeClr val="accent6">
                    <a:lumMod val="50000"/>
                  </a:schemeClr>
                </a:solidFill>
                <a:latin typeface="Comic Sans MS" pitchFamily="66" charset="0"/>
              </a:rPr>
              <a:t>extended to all fields of technology like food, drugs, chemicals and microorganisms</a:t>
            </a:r>
            <a:r>
              <a:rPr lang="en-US" dirty="0">
                <a:latin typeface="Comic Sans MS" pitchFamily="66" charset="0"/>
              </a:rPr>
              <a:t>.</a:t>
            </a:r>
          </a:p>
          <a:p>
            <a:r>
              <a:rPr lang="en-US" dirty="0">
                <a:latin typeface="Comic Sans MS" pitchFamily="66" charset="0"/>
              </a:rPr>
              <a:t>The Rules under Patent Act were also </a:t>
            </a:r>
            <a:r>
              <a:rPr lang="en-US" dirty="0">
                <a:solidFill>
                  <a:schemeClr val="accent6">
                    <a:lumMod val="50000"/>
                  </a:schemeClr>
                </a:solidFill>
                <a:latin typeface="Comic Sans MS" pitchFamily="66" charset="0"/>
              </a:rPr>
              <a:t>amended in 2012, 2013, 2014</a:t>
            </a:r>
            <a:r>
              <a:rPr lang="en-US" dirty="0">
                <a:latin typeface="Comic Sans MS" pitchFamily="66" charset="0"/>
              </a:rPr>
              <a:t>.</a:t>
            </a:r>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just">
              <a:buNone/>
            </a:pPr>
            <a:r>
              <a:rPr lang="en-US" sz="2800" b="1" dirty="0">
                <a:solidFill>
                  <a:schemeClr val="accent6">
                    <a:lumMod val="75000"/>
                  </a:schemeClr>
                </a:solidFill>
                <a:latin typeface="Comic Sans MS" pitchFamily="66" charset="0"/>
              </a:rPr>
              <a:t>Rights granted by a Patent</a:t>
            </a:r>
            <a:endParaRPr lang="en-US" sz="2800" dirty="0">
              <a:solidFill>
                <a:schemeClr val="accent6">
                  <a:lumMod val="75000"/>
                </a:schemeClr>
              </a:solidFill>
              <a:latin typeface="Comic Sans MS" pitchFamily="66" charset="0"/>
            </a:endParaRPr>
          </a:p>
          <a:p>
            <a:pPr algn="just"/>
            <a:r>
              <a:rPr lang="en-US" sz="2800" dirty="0">
                <a:latin typeface="Comic Sans MS" pitchFamily="66" charset="0"/>
              </a:rPr>
              <a:t>If the patent is for a process, then the patentee has the right to prevent others from using the process, using the product directly obtained by the process, offering for sale, selling or importing the product in India directly obtained by the process.</a:t>
            </a:r>
          </a:p>
          <a:p>
            <a:pPr algn="just"/>
            <a:r>
              <a:rPr lang="en-US" sz="2800" dirty="0">
                <a:latin typeface="Comic Sans MS" pitchFamily="66" charset="0"/>
              </a:rPr>
              <a:t>If the grant of the patent is for a product, then the patentee has a right to prevent others from making, using, offering for sale, selling or importing the patented product in India. </a:t>
            </a:r>
          </a:p>
          <a:p>
            <a:pPr>
              <a:buNone/>
            </a:pPr>
            <a:endParaRPr lang="en-US" dirty="0"/>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just">
              <a:buNone/>
            </a:pPr>
            <a:r>
              <a:rPr lang="en-US" b="1" dirty="0">
                <a:solidFill>
                  <a:schemeClr val="accent6">
                    <a:lumMod val="75000"/>
                  </a:schemeClr>
                </a:solidFill>
                <a:latin typeface="Comic Sans MS" pitchFamily="66" charset="0"/>
              </a:rPr>
              <a:t>Term of Patent</a:t>
            </a:r>
            <a:endParaRPr lang="en-US" dirty="0">
              <a:solidFill>
                <a:schemeClr val="accent6">
                  <a:lumMod val="75000"/>
                </a:schemeClr>
              </a:solidFill>
              <a:latin typeface="Comic Sans MS" pitchFamily="66" charset="0"/>
            </a:endParaRPr>
          </a:p>
          <a:p>
            <a:pPr algn="just"/>
            <a:r>
              <a:rPr lang="en-US" sz="2800" dirty="0">
                <a:latin typeface="Comic Sans MS" pitchFamily="66" charset="0"/>
              </a:rPr>
              <a:t>The term of every patent in India is 20 years from the date of filing the patent application, irrespective of whether it is filed with provisional or complete specification. </a:t>
            </a:r>
          </a:p>
          <a:p>
            <a:pPr algn="just"/>
            <a:r>
              <a:rPr lang="en-US" sz="2800" dirty="0">
                <a:latin typeface="Comic Sans MS" pitchFamily="66" charset="0"/>
              </a:rPr>
              <a:t>However, in case of applications filed under the Patent Cooperative Treaty (PCT), the term of 20 years begins from the international filing date.</a:t>
            </a:r>
          </a:p>
          <a:p>
            <a:endParaRPr lang="en-US" dirty="0"/>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792162"/>
          </a:xfrm>
        </p:spPr>
        <p:txBody>
          <a:bodyPr/>
          <a:lstStyle/>
          <a:p>
            <a:r>
              <a:rPr lang="en-US" sz="3600" dirty="0"/>
              <a:t>Patent Amendment Act</a:t>
            </a:r>
          </a:p>
        </p:txBody>
      </p:sp>
      <p:sp>
        <p:nvSpPr>
          <p:cNvPr id="3" name="Content Placeholder 2"/>
          <p:cNvSpPr>
            <a:spLocks noGrp="1"/>
          </p:cNvSpPr>
          <p:nvPr>
            <p:ph idx="1"/>
          </p:nvPr>
        </p:nvSpPr>
        <p:spPr>
          <a:xfrm>
            <a:off x="685800" y="914400"/>
            <a:ext cx="8001000" cy="5211763"/>
          </a:xfrm>
        </p:spPr>
        <p:txBody>
          <a:bodyPr/>
          <a:lstStyle/>
          <a:p>
            <a:pPr algn="just">
              <a:buNone/>
            </a:pPr>
            <a:r>
              <a:rPr lang="en-US" b="1" dirty="0">
                <a:latin typeface="Comic Sans MS" pitchFamily="66" charset="0"/>
              </a:rPr>
              <a:t>Patent Law Amendment Act 2005 </a:t>
            </a:r>
            <a:endParaRPr lang="en-US" dirty="0">
              <a:latin typeface="Comic Sans MS" pitchFamily="66" charset="0"/>
            </a:endParaRPr>
          </a:p>
          <a:p>
            <a:pPr algn="just">
              <a:buNone/>
            </a:pPr>
            <a:r>
              <a:rPr lang="en-US" dirty="0">
                <a:latin typeface="Comic Sans MS" pitchFamily="66" charset="0"/>
              </a:rPr>
              <a:t>Salient features of the Patents (Amendment) Act 2005 related to product patents:</a:t>
            </a:r>
          </a:p>
          <a:p>
            <a:pPr lvl="0" algn="just"/>
            <a:r>
              <a:rPr lang="en-US" dirty="0">
                <a:solidFill>
                  <a:schemeClr val="accent6">
                    <a:lumMod val="50000"/>
                  </a:schemeClr>
                </a:solidFill>
                <a:latin typeface="Comic Sans MS" pitchFamily="66" charset="0"/>
              </a:rPr>
              <a:t>Extension</a:t>
            </a:r>
            <a:r>
              <a:rPr lang="en-US" dirty="0">
                <a:latin typeface="Comic Sans MS" pitchFamily="66" charset="0"/>
              </a:rPr>
              <a:t> of product patent protection to </a:t>
            </a:r>
            <a:r>
              <a:rPr lang="en-US" dirty="0">
                <a:solidFill>
                  <a:schemeClr val="accent6">
                    <a:lumMod val="50000"/>
                  </a:schemeClr>
                </a:solidFill>
                <a:latin typeface="Comic Sans MS" pitchFamily="66" charset="0"/>
              </a:rPr>
              <a:t>products in sectors of drugs, foods and chemical</a:t>
            </a:r>
            <a:r>
              <a:rPr lang="en-US" dirty="0">
                <a:latin typeface="Comic Sans MS" pitchFamily="66" charset="0"/>
              </a:rPr>
              <a:t>.</a:t>
            </a:r>
          </a:p>
          <a:p>
            <a:pPr lvl="0" algn="just"/>
            <a:r>
              <a:rPr lang="en-US" dirty="0">
                <a:latin typeface="Comic Sans MS" pitchFamily="66" charset="0"/>
              </a:rPr>
              <a:t>Term for protection of product patent shall be for </a:t>
            </a:r>
            <a:r>
              <a:rPr lang="en-US" dirty="0">
                <a:solidFill>
                  <a:schemeClr val="accent6">
                    <a:lumMod val="50000"/>
                  </a:schemeClr>
                </a:solidFill>
                <a:latin typeface="Comic Sans MS" pitchFamily="66" charset="0"/>
              </a:rPr>
              <a:t>20 years</a:t>
            </a:r>
            <a:r>
              <a:rPr lang="en-US" dirty="0">
                <a:latin typeface="Comic Sans MS" pitchFamily="66" charset="0"/>
              </a:rPr>
              <a:t>.</a:t>
            </a:r>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305800" cy="6019800"/>
          </a:xfrm>
        </p:spPr>
        <p:txBody>
          <a:bodyPr/>
          <a:lstStyle/>
          <a:p>
            <a:pPr algn="just">
              <a:buNone/>
            </a:pPr>
            <a:r>
              <a:rPr lang="en-US" dirty="0">
                <a:solidFill>
                  <a:schemeClr val="accent6">
                    <a:lumMod val="50000"/>
                  </a:schemeClr>
                </a:solidFill>
                <a:latin typeface="Comic Sans MS" pitchFamily="66" charset="0"/>
              </a:rPr>
              <a:t>Paris Convention</a:t>
            </a:r>
          </a:p>
          <a:p>
            <a:pPr algn="just">
              <a:buNone/>
            </a:pPr>
            <a:r>
              <a:rPr lang="en-US" sz="3000" dirty="0">
                <a:latin typeface="Comic Sans MS" pitchFamily="66" charset="0"/>
              </a:rPr>
              <a:t>	The Paris Convention, adopted in 1883, applies to </a:t>
            </a:r>
            <a:r>
              <a:rPr lang="en-US" sz="3000" dirty="0">
                <a:solidFill>
                  <a:schemeClr val="accent6">
                    <a:lumMod val="50000"/>
                  </a:schemeClr>
                </a:solidFill>
                <a:latin typeface="Comic Sans MS" pitchFamily="66" charset="0"/>
              </a:rPr>
              <a:t>industrial property </a:t>
            </a:r>
            <a:r>
              <a:rPr lang="en-US" sz="3000" dirty="0">
                <a:latin typeface="Comic Sans MS" pitchFamily="66" charset="0"/>
              </a:rPr>
              <a:t>in the widest sense, including </a:t>
            </a:r>
            <a:r>
              <a:rPr lang="en-US" sz="3000" dirty="0">
                <a:latin typeface="Comic Sans MS" pitchFamily="66" charset="0"/>
                <a:hlinkClick r:id="rId2"/>
              </a:rPr>
              <a:t>patents</a:t>
            </a:r>
            <a:r>
              <a:rPr lang="en-US" sz="3000" dirty="0">
                <a:latin typeface="Comic Sans MS" pitchFamily="66" charset="0"/>
              </a:rPr>
              <a:t>, </a:t>
            </a:r>
            <a:r>
              <a:rPr lang="en-US" sz="3000" dirty="0">
                <a:latin typeface="Comic Sans MS" pitchFamily="66" charset="0"/>
                <a:hlinkClick r:id="rId3"/>
              </a:rPr>
              <a:t>trademarks</a:t>
            </a:r>
            <a:r>
              <a:rPr lang="en-US" sz="3000" dirty="0">
                <a:latin typeface="Comic Sans MS" pitchFamily="66" charset="0"/>
              </a:rPr>
              <a:t>, </a:t>
            </a:r>
            <a:r>
              <a:rPr lang="en-US" sz="3000" dirty="0">
                <a:latin typeface="Comic Sans MS" pitchFamily="66" charset="0"/>
                <a:hlinkClick r:id="rId4"/>
              </a:rPr>
              <a:t>industrial designs</a:t>
            </a:r>
            <a:r>
              <a:rPr lang="en-US" sz="3000" dirty="0">
                <a:latin typeface="Comic Sans MS" pitchFamily="66" charset="0"/>
              </a:rPr>
              <a:t>, utility models, service marks, trade names, </a:t>
            </a:r>
            <a:r>
              <a:rPr lang="en-US" sz="3000" dirty="0">
                <a:latin typeface="Comic Sans MS" pitchFamily="66" charset="0"/>
                <a:hlinkClick r:id="rId5"/>
              </a:rPr>
              <a:t>geographical indications</a:t>
            </a:r>
            <a:r>
              <a:rPr lang="en-US" sz="3000" dirty="0">
                <a:latin typeface="Comic Sans MS" pitchFamily="66" charset="0"/>
              </a:rPr>
              <a:t> and the repression of unfair competition. This international agreement was the </a:t>
            </a:r>
            <a:r>
              <a:rPr lang="en-US" sz="3000" dirty="0">
                <a:solidFill>
                  <a:schemeClr val="accent6">
                    <a:lumMod val="50000"/>
                  </a:schemeClr>
                </a:solidFill>
                <a:latin typeface="Comic Sans MS" pitchFamily="66" charset="0"/>
              </a:rPr>
              <a:t>first major step taken to help creators ensure that their intellectual works </a:t>
            </a:r>
            <a:r>
              <a:rPr lang="en-US" sz="3000" dirty="0">
                <a:latin typeface="Comic Sans MS" pitchFamily="66" charset="0"/>
              </a:rPr>
              <a:t>were protected in other countries.</a:t>
            </a:r>
          </a:p>
        </p:txBody>
      </p:sp>
      <p:sp>
        <p:nvSpPr>
          <p:cNvPr id="4" name="Footer Placeholder 3"/>
          <p:cNvSpPr>
            <a:spLocks noGrp="1"/>
          </p:cNvSpPr>
          <p:nvPr>
            <p:ph type="ftr" sz="quarter" idx="11"/>
          </p:nvPr>
        </p:nvSpPr>
        <p:spPr/>
        <p:txBody>
          <a:bodyPr/>
          <a:lstStyle/>
          <a:p>
            <a:r>
              <a:rPr lang="en-US" dirty="0"/>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82000" cy="6019800"/>
          </a:xfrm>
        </p:spPr>
        <p:txBody>
          <a:bodyPr/>
          <a:lstStyle/>
          <a:p>
            <a:pPr lvl="0" algn="just"/>
            <a:r>
              <a:rPr lang="en-US" dirty="0">
                <a:latin typeface="Comic Sans MS" pitchFamily="66" charset="0"/>
              </a:rPr>
              <a:t>Introduction of a provision for </a:t>
            </a:r>
            <a:r>
              <a:rPr lang="en-US" dirty="0">
                <a:solidFill>
                  <a:schemeClr val="accent6">
                    <a:lumMod val="50000"/>
                  </a:schemeClr>
                </a:solidFill>
                <a:latin typeface="Comic Sans MS" pitchFamily="66" charset="0"/>
              </a:rPr>
              <a:t>enabling grant of compulsory license for export of medicines to countries which have insufficient or no manufacturing capacity;</a:t>
            </a:r>
            <a:r>
              <a:rPr lang="en-US" dirty="0">
                <a:latin typeface="Comic Sans MS" pitchFamily="66" charset="0"/>
              </a:rPr>
              <a:t> provided such importing country has either granted a compulsory license for import or by notification or otherwise </a:t>
            </a:r>
            <a:r>
              <a:rPr lang="en-US" dirty="0">
                <a:solidFill>
                  <a:schemeClr val="accent6">
                    <a:lumMod val="50000"/>
                  </a:schemeClr>
                </a:solidFill>
                <a:latin typeface="Comic Sans MS" pitchFamily="66" charset="0"/>
              </a:rPr>
              <a:t>allowed importation of the patented pharmaceutical products from India</a:t>
            </a:r>
            <a:r>
              <a:rPr lang="en-US" dirty="0">
                <a:latin typeface="Comic Sans MS" pitchFamily="66" charset="0"/>
              </a:rPr>
              <a:t> (in accordance with the </a:t>
            </a:r>
            <a:r>
              <a:rPr lang="en-US" dirty="0">
                <a:solidFill>
                  <a:schemeClr val="accent6">
                    <a:lumMod val="50000"/>
                  </a:schemeClr>
                </a:solidFill>
                <a:latin typeface="Comic Sans MS" pitchFamily="66" charset="0"/>
              </a:rPr>
              <a:t>Doha Declaration on TRIPS and Public Health</a:t>
            </a:r>
            <a:r>
              <a:rPr lang="en-US" dirty="0">
                <a:latin typeface="Comic Sans MS" pitchFamily="66" charset="0"/>
              </a:rPr>
              <a:t>)</a:t>
            </a:r>
          </a:p>
          <a:p>
            <a:pPr lvl="0" algn="just"/>
            <a:r>
              <a:rPr lang="en-US" dirty="0">
                <a:latin typeface="Comic Sans MS" pitchFamily="66" charset="0"/>
              </a:rPr>
              <a:t>Section 3 (d) regarding patentability.</a:t>
            </a:r>
          </a:p>
          <a:p>
            <a:endParaRPr lang="en-US" dirty="0"/>
          </a:p>
          <a:p>
            <a:endParaRPr lang="en-US" dirty="0"/>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019800"/>
          </a:xfrm>
        </p:spPr>
        <p:txBody>
          <a:bodyPr/>
          <a:lstStyle/>
          <a:p>
            <a:pPr algn="just">
              <a:buNone/>
            </a:pPr>
            <a:r>
              <a:rPr lang="en-US" b="1" dirty="0">
                <a:latin typeface="Comic Sans MS" pitchFamily="66" charset="0"/>
              </a:rPr>
              <a:t>Effects of Patent Amendment Act 2005</a:t>
            </a:r>
            <a:endParaRPr lang="en-US" dirty="0">
              <a:latin typeface="Comic Sans MS" pitchFamily="66" charset="0"/>
            </a:endParaRPr>
          </a:p>
          <a:p>
            <a:pPr lvl="0" algn="just"/>
            <a:r>
              <a:rPr lang="en-US" dirty="0">
                <a:latin typeface="Comic Sans MS" pitchFamily="66" charset="0"/>
              </a:rPr>
              <a:t>Due to the new patent regime, </a:t>
            </a:r>
            <a:r>
              <a:rPr lang="en-US" dirty="0">
                <a:solidFill>
                  <a:schemeClr val="accent6">
                    <a:lumMod val="50000"/>
                  </a:schemeClr>
                </a:solidFill>
                <a:latin typeface="Comic Sans MS" pitchFamily="66" charset="0"/>
              </a:rPr>
              <a:t>increased prices of products was considered to be a major hindrance</a:t>
            </a:r>
            <a:r>
              <a:rPr lang="en-US" dirty="0">
                <a:latin typeface="Comic Sans MS" pitchFamily="66" charset="0"/>
              </a:rPr>
              <a:t> during the time. </a:t>
            </a:r>
          </a:p>
          <a:p>
            <a:pPr lvl="0" algn="just"/>
            <a:r>
              <a:rPr lang="en-US" dirty="0">
                <a:latin typeface="Comic Sans MS" pitchFamily="66" charset="0"/>
              </a:rPr>
              <a:t>However, the </a:t>
            </a:r>
            <a:r>
              <a:rPr lang="en-US" dirty="0">
                <a:solidFill>
                  <a:schemeClr val="accent6">
                    <a:lumMod val="50000"/>
                  </a:schemeClr>
                </a:solidFill>
                <a:latin typeface="Comic Sans MS" pitchFamily="66" charset="0"/>
              </a:rPr>
              <a:t>government has taken proactive measures to ensure low prices for essential drugs,</a:t>
            </a:r>
            <a:r>
              <a:rPr lang="en-US" dirty="0">
                <a:latin typeface="Comic Sans MS" pitchFamily="66" charset="0"/>
              </a:rPr>
              <a:t> and has used compulsory licensing as a tool to keep exorbitant prices under check.</a:t>
            </a:r>
          </a:p>
          <a:p>
            <a:endParaRPr lang="en-US" dirty="0"/>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172200"/>
          </a:xfrm>
        </p:spPr>
        <p:txBody>
          <a:bodyPr/>
          <a:lstStyle/>
          <a:p>
            <a:pPr lvl="0" algn="just"/>
            <a:r>
              <a:rPr lang="en-US" dirty="0">
                <a:latin typeface="Comic Sans MS" pitchFamily="66" charset="0"/>
              </a:rPr>
              <a:t>The amendment intended to make </a:t>
            </a:r>
            <a:r>
              <a:rPr lang="en-US" dirty="0">
                <a:solidFill>
                  <a:schemeClr val="accent6">
                    <a:lumMod val="50000"/>
                  </a:schemeClr>
                </a:solidFill>
                <a:latin typeface="Comic Sans MS" pitchFamily="66" charset="0"/>
              </a:rPr>
              <a:t>Indian drug and pharmaceutical industries competitive </a:t>
            </a:r>
            <a:r>
              <a:rPr lang="en-US" dirty="0">
                <a:latin typeface="Comic Sans MS" pitchFamily="66" charset="0"/>
              </a:rPr>
              <a:t>at par with multinational companies. </a:t>
            </a:r>
          </a:p>
          <a:p>
            <a:pPr lvl="0" algn="just"/>
            <a:r>
              <a:rPr lang="en-US" dirty="0">
                <a:latin typeface="Comic Sans MS" pitchFamily="66" charset="0"/>
              </a:rPr>
              <a:t>Despite initial reservations, Indian </a:t>
            </a:r>
            <a:r>
              <a:rPr lang="en-US" dirty="0">
                <a:solidFill>
                  <a:schemeClr val="accent6">
                    <a:lumMod val="50000"/>
                  </a:schemeClr>
                </a:solidFill>
                <a:latin typeface="Comic Sans MS" pitchFamily="66" charset="0"/>
              </a:rPr>
              <a:t>pharmaceutical companies manufacturing generic drugs have flourished </a:t>
            </a:r>
            <a:r>
              <a:rPr lang="en-US" dirty="0">
                <a:latin typeface="Comic Sans MS" pitchFamily="66" charset="0"/>
              </a:rPr>
              <a:t>in the last decade. </a:t>
            </a:r>
          </a:p>
          <a:p>
            <a:pPr lvl="0" algn="just"/>
            <a:r>
              <a:rPr lang="en-US" dirty="0">
                <a:latin typeface="Comic Sans MS" pitchFamily="66" charset="0"/>
              </a:rPr>
              <a:t>Also, </a:t>
            </a:r>
            <a:r>
              <a:rPr lang="en-US" dirty="0">
                <a:solidFill>
                  <a:schemeClr val="accent6">
                    <a:lumMod val="50000"/>
                  </a:schemeClr>
                </a:solidFill>
                <a:latin typeface="Comic Sans MS" pitchFamily="66" charset="0"/>
              </a:rPr>
              <a:t>MNCs have opened Research and Development </a:t>
            </a:r>
            <a:r>
              <a:rPr lang="en-US" dirty="0" err="1">
                <a:solidFill>
                  <a:schemeClr val="accent6">
                    <a:lumMod val="50000"/>
                  </a:schemeClr>
                </a:solidFill>
                <a:latin typeface="Comic Sans MS" pitchFamily="66" charset="0"/>
              </a:rPr>
              <a:t>Centres</a:t>
            </a:r>
            <a:r>
              <a:rPr lang="en-US" dirty="0">
                <a:solidFill>
                  <a:schemeClr val="accent6">
                    <a:lumMod val="50000"/>
                  </a:schemeClr>
                </a:solidFill>
                <a:latin typeface="Comic Sans MS" pitchFamily="66" charset="0"/>
              </a:rPr>
              <a:t> </a:t>
            </a:r>
            <a:r>
              <a:rPr lang="en-US" dirty="0">
                <a:latin typeface="Comic Sans MS" pitchFamily="66" charset="0"/>
              </a:rPr>
              <a:t>in India.</a:t>
            </a:r>
          </a:p>
          <a:p>
            <a:pPr algn="just"/>
            <a:endParaRPr lang="en-US" dirty="0">
              <a:latin typeface="Comic Sans MS" pitchFamily="66" charset="0"/>
            </a:endParaRPr>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5943600"/>
          </a:xfrm>
        </p:spPr>
        <p:txBody>
          <a:bodyPr/>
          <a:lstStyle/>
          <a:p>
            <a:pPr algn="just">
              <a:buNone/>
            </a:pPr>
            <a:r>
              <a:rPr lang="en-US" sz="2600" dirty="0">
                <a:solidFill>
                  <a:schemeClr val="accent6">
                    <a:lumMod val="50000"/>
                  </a:schemeClr>
                </a:solidFill>
                <a:latin typeface="Comic Sans MS" pitchFamily="66" charset="0"/>
              </a:rPr>
              <a:t>References </a:t>
            </a:r>
          </a:p>
          <a:p>
            <a:pPr algn="just">
              <a:buNone/>
            </a:pPr>
            <a:r>
              <a:rPr lang="en-US" sz="2600" dirty="0">
                <a:latin typeface="Comic Sans MS" pitchFamily="66" charset="0"/>
              </a:rPr>
              <a:t>[1] https://www.wipo.int/treaties/en/</a:t>
            </a:r>
          </a:p>
          <a:p>
            <a:pPr algn="just">
              <a:buNone/>
            </a:pPr>
            <a:r>
              <a:rPr lang="en-US" sz="2600" dirty="0">
                <a:latin typeface="Comic Sans MS" pitchFamily="66" charset="0"/>
              </a:rPr>
              <a:t>[2]https://www.wto.org/english/tratop_e/trips_e/intel2_e.htm#:~:text=The%20TRIPS%20Agreement%20is%20a,own%20legal%20system%20and%20practice.</a:t>
            </a:r>
          </a:p>
          <a:p>
            <a:pPr algn="just">
              <a:buNone/>
            </a:pPr>
            <a:r>
              <a:rPr lang="en-US" sz="2600" dirty="0">
                <a:latin typeface="Comic Sans MS" pitchFamily="66" charset="0"/>
              </a:rPr>
              <a:t>[3]https://blog.ipleaders.in/all-you-need-to-know-about-the-trips-agreement/#The_TRIPS_Agreement_in_detail</a:t>
            </a:r>
          </a:p>
          <a:p>
            <a:pPr algn="just">
              <a:buNone/>
            </a:pPr>
            <a:r>
              <a:rPr lang="en-US" sz="2600" dirty="0">
                <a:latin typeface="Comic Sans MS" pitchFamily="66" charset="0"/>
              </a:rPr>
              <a:t>[4]https://ipindia.gov.in/writereaddata/Portal/ev/sections-index.html</a:t>
            </a:r>
          </a:p>
          <a:p>
            <a:pPr algn="just">
              <a:buNone/>
            </a:pPr>
            <a:r>
              <a:rPr lang="en-US" sz="2800" dirty="0"/>
              <a:t>[5]https://bnblegal.com/article/overview-of-patent-law-in-india/</a:t>
            </a:r>
          </a:p>
          <a:p>
            <a:pPr algn="just">
              <a:buNone/>
            </a:pPr>
            <a:endParaRPr lang="en-US" sz="2600" dirty="0">
              <a:latin typeface="Comic Sans MS" pitchFamily="66" charset="0"/>
            </a:endParaRPr>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3" name="Picture 7"/>
          <p:cNvPicPr>
            <a:picLocks noGrp="1" noChangeAspect="1" noChangeArrowheads="1"/>
          </p:cNvPicPr>
          <p:nvPr>
            <p:ph/>
          </p:nvPr>
        </p:nvPicPr>
        <p:blipFill>
          <a:blip r:embed="rId2"/>
          <a:srcRect/>
          <a:stretch>
            <a:fillRect/>
          </a:stretch>
        </p:blipFill>
        <p:spPr>
          <a:xfrm>
            <a:off x="3810000" y="1676400"/>
            <a:ext cx="2133600" cy="2119313"/>
          </a:xfrm>
          <a:noFill/>
          <a:ln/>
        </p:spPr>
      </p:pic>
      <p:sp>
        <p:nvSpPr>
          <p:cNvPr id="5" name="Footer Placeholder 3"/>
          <p:cNvSpPr>
            <a:spLocks noGrp="1"/>
          </p:cNvSpPr>
          <p:nvPr>
            <p:ph type="ftr" sz="quarter" idx="11"/>
          </p:nvPr>
        </p:nvSpPr>
        <p:spPr/>
        <p:txBody>
          <a:bodyPr/>
          <a:lstStyle/>
          <a:p>
            <a:r>
              <a:rPr lang="en-US"/>
              <a:t>EMP Notes 2</a:t>
            </a:r>
          </a:p>
        </p:txBody>
      </p:sp>
      <p:sp>
        <p:nvSpPr>
          <p:cNvPr id="6" name="Slide Number Placeholder 4"/>
          <p:cNvSpPr>
            <a:spLocks noGrp="1"/>
          </p:cNvSpPr>
          <p:nvPr>
            <p:ph type="sldNum" sz="quarter" idx="12"/>
          </p:nvPr>
        </p:nvSpPr>
        <p:spPr/>
        <p:txBody>
          <a:bodyPr/>
          <a:lstStyle/>
          <a:p>
            <a:fld id="{C4DF9434-156E-4454-8340-9CFA5404FA5E}" type="slidenum">
              <a:rPr lang="en-US"/>
              <a:pPr/>
              <a:t>44</a:t>
            </a:fld>
            <a:endParaRPr lang="en-US"/>
          </a:p>
        </p:txBody>
      </p:sp>
      <p:sp>
        <p:nvSpPr>
          <p:cNvPr id="14344" name="Rectangle 8"/>
          <p:cNvSpPr>
            <a:spLocks noChangeArrowheads="1"/>
          </p:cNvSpPr>
          <p:nvPr/>
        </p:nvSpPr>
        <p:spPr bwMode="auto">
          <a:xfrm>
            <a:off x="3429000" y="3962400"/>
            <a:ext cx="3224213" cy="762000"/>
          </a:xfrm>
          <a:prstGeom prst="rect">
            <a:avLst/>
          </a:prstGeom>
          <a:noFill/>
          <a:ln w="9525">
            <a:noFill/>
            <a:miter lim="800000"/>
            <a:headEnd/>
            <a:tailEnd/>
          </a:ln>
          <a:effectLst/>
        </p:spPr>
        <p:txBody>
          <a:bodyPr>
            <a:spAutoFit/>
          </a:bodyPr>
          <a:lstStyle/>
          <a:p>
            <a:pPr eaLnBrk="0" hangingPunct="0"/>
            <a:r>
              <a:rPr lang="en-US" sz="4400" b="1">
                <a:solidFill>
                  <a:schemeClr val="bg2"/>
                </a:solidFill>
              </a:rPr>
              <a:t>ThankYou!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049963"/>
          </a:xfrm>
        </p:spPr>
        <p:txBody>
          <a:bodyPr/>
          <a:lstStyle/>
          <a:p>
            <a:pPr algn="just">
              <a:buNone/>
            </a:pPr>
            <a:endParaRPr lang="en-US" dirty="0">
              <a:solidFill>
                <a:schemeClr val="accent6">
                  <a:lumMod val="50000"/>
                </a:schemeClr>
              </a:solidFill>
              <a:latin typeface="Comic Sans MS" pitchFamily="66" charset="0"/>
            </a:endParaRPr>
          </a:p>
          <a:p>
            <a:pPr algn="just"/>
            <a:r>
              <a:rPr lang="en-US" dirty="0">
                <a:latin typeface="Comic Sans MS" pitchFamily="66" charset="0"/>
              </a:rPr>
              <a:t>Paris Convention for the Protection of Industrial Property protects </a:t>
            </a:r>
            <a:r>
              <a:rPr lang="en-US" dirty="0">
                <a:solidFill>
                  <a:schemeClr val="accent6">
                    <a:lumMod val="50000"/>
                  </a:schemeClr>
                </a:solidFill>
                <a:latin typeface="Comic Sans MS" pitchFamily="66" charset="0"/>
              </a:rPr>
              <a:t>armorial bearings, flags and other State emblems </a:t>
            </a:r>
            <a:r>
              <a:rPr lang="en-US" dirty="0">
                <a:latin typeface="Comic Sans MS" pitchFamily="66" charset="0"/>
              </a:rPr>
              <a:t>of the States party to that convention, as well as </a:t>
            </a:r>
            <a:r>
              <a:rPr lang="en-US" dirty="0">
                <a:solidFill>
                  <a:schemeClr val="accent6">
                    <a:lumMod val="50000"/>
                  </a:schemeClr>
                </a:solidFill>
                <a:latin typeface="Comic Sans MS" pitchFamily="66" charset="0"/>
              </a:rPr>
              <a:t>official signs and hallmarks </a:t>
            </a:r>
            <a:r>
              <a:rPr lang="en-US" dirty="0">
                <a:latin typeface="Comic Sans MS" pitchFamily="66" charset="0"/>
              </a:rPr>
              <a:t>indicating </a:t>
            </a:r>
            <a:r>
              <a:rPr lang="en-US" dirty="0">
                <a:solidFill>
                  <a:schemeClr val="accent6">
                    <a:lumMod val="50000"/>
                  </a:schemeClr>
                </a:solidFill>
                <a:latin typeface="Comic Sans MS" pitchFamily="66" charset="0"/>
              </a:rPr>
              <a:t>control and warranty </a:t>
            </a:r>
            <a:r>
              <a:rPr lang="en-US" dirty="0">
                <a:latin typeface="Comic Sans MS" pitchFamily="66" charset="0"/>
              </a:rPr>
              <a:t>adopted by them, against unauthorized registration and use as trademarks. </a:t>
            </a:r>
          </a:p>
          <a:p>
            <a:pPr algn="just"/>
            <a:endParaRPr lang="en-US" dirty="0">
              <a:latin typeface="Comic Sans MS" pitchFamily="66" charset="0"/>
            </a:endParaRPr>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5943600"/>
          </a:xfrm>
        </p:spPr>
        <p:txBody>
          <a:bodyPr/>
          <a:lstStyle/>
          <a:p>
            <a:pPr algn="just"/>
            <a:r>
              <a:rPr lang="en-US" dirty="0">
                <a:solidFill>
                  <a:schemeClr val="accent6">
                    <a:lumMod val="50000"/>
                  </a:schemeClr>
                </a:solidFill>
                <a:latin typeface="Comic Sans MS" pitchFamily="66" charset="0"/>
              </a:rPr>
              <a:t>The scope of this provision was extended in 1958</a:t>
            </a:r>
            <a:r>
              <a:rPr lang="en-US" dirty="0">
                <a:latin typeface="Comic Sans MS" pitchFamily="66" charset="0"/>
              </a:rPr>
              <a:t>, so as to include </a:t>
            </a:r>
            <a:r>
              <a:rPr lang="en-US" dirty="0">
                <a:solidFill>
                  <a:schemeClr val="accent6">
                    <a:lumMod val="50000"/>
                  </a:schemeClr>
                </a:solidFill>
                <a:latin typeface="Comic Sans MS" pitchFamily="66" charset="0"/>
              </a:rPr>
              <a:t>armorial bearings, flags, other emblems, abbreviations and names of international intergovernmental organizations </a:t>
            </a:r>
            <a:r>
              <a:rPr lang="en-US" dirty="0">
                <a:latin typeface="Comic Sans MS" pitchFamily="66" charset="0"/>
              </a:rPr>
              <a:t>of which one or more States party to the Paris Convention are members.</a:t>
            </a:r>
            <a:endParaRPr lang="en-US" dirty="0"/>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82000" cy="6019800"/>
          </a:xfrm>
        </p:spPr>
        <p:txBody>
          <a:bodyPr/>
          <a:lstStyle/>
          <a:p>
            <a:pPr>
              <a:buNone/>
            </a:pPr>
            <a:r>
              <a:rPr lang="en-US" b="1" dirty="0">
                <a:solidFill>
                  <a:schemeClr val="accent6">
                    <a:lumMod val="75000"/>
                  </a:schemeClr>
                </a:solidFill>
                <a:latin typeface="Comic Sans MS" pitchFamily="66" charset="0"/>
              </a:rPr>
              <a:t>Berne Convention for the Protection of Literary and Artistic Works</a:t>
            </a:r>
          </a:p>
          <a:p>
            <a:pPr algn="just"/>
            <a:r>
              <a:rPr lang="en-US" dirty="0">
                <a:latin typeface="Comic Sans MS" pitchFamily="66" charset="0"/>
              </a:rPr>
              <a:t>The Berne Convention, adopted in 1886, deals with </a:t>
            </a:r>
            <a:r>
              <a:rPr lang="en-US" dirty="0">
                <a:solidFill>
                  <a:schemeClr val="accent6">
                    <a:lumMod val="50000"/>
                  </a:schemeClr>
                </a:solidFill>
                <a:latin typeface="Comic Sans MS" pitchFamily="66" charset="0"/>
              </a:rPr>
              <a:t>the protection of works and the rights of their authors</a:t>
            </a:r>
            <a:r>
              <a:rPr lang="en-US" dirty="0">
                <a:latin typeface="Comic Sans MS" pitchFamily="66" charset="0"/>
              </a:rPr>
              <a:t>. </a:t>
            </a:r>
          </a:p>
          <a:p>
            <a:pPr algn="just"/>
            <a:r>
              <a:rPr lang="en-US" dirty="0">
                <a:latin typeface="Comic Sans MS" pitchFamily="66" charset="0"/>
              </a:rPr>
              <a:t>It provides creators such as </a:t>
            </a:r>
            <a:r>
              <a:rPr lang="en-US" dirty="0">
                <a:solidFill>
                  <a:schemeClr val="accent6">
                    <a:lumMod val="50000"/>
                  </a:schemeClr>
                </a:solidFill>
                <a:latin typeface="Comic Sans MS" pitchFamily="66" charset="0"/>
              </a:rPr>
              <a:t>authors, musicians, poets, painters etc. </a:t>
            </a:r>
            <a:r>
              <a:rPr lang="en-US" dirty="0">
                <a:latin typeface="Comic Sans MS" pitchFamily="66" charset="0"/>
              </a:rPr>
              <a:t>with the means to control how their works are used, by whom, and on what terms. </a:t>
            </a:r>
          </a:p>
          <a:p>
            <a:pPr>
              <a:buNone/>
            </a:pPr>
            <a:endParaRPr lang="en-US" dirty="0"/>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019800"/>
          </a:xfrm>
        </p:spPr>
        <p:txBody>
          <a:bodyPr/>
          <a:lstStyle/>
          <a:p>
            <a:pPr algn="just"/>
            <a:r>
              <a:rPr lang="en-US" dirty="0">
                <a:latin typeface="Comic Sans MS" pitchFamily="66" charset="0"/>
              </a:rPr>
              <a:t>It is based on </a:t>
            </a:r>
            <a:r>
              <a:rPr lang="en-US" dirty="0">
                <a:solidFill>
                  <a:schemeClr val="accent6">
                    <a:lumMod val="50000"/>
                  </a:schemeClr>
                </a:solidFill>
                <a:latin typeface="Comic Sans MS" pitchFamily="66" charset="0"/>
              </a:rPr>
              <a:t>three basic principles </a:t>
            </a:r>
            <a:r>
              <a:rPr lang="en-US" dirty="0">
                <a:latin typeface="Comic Sans MS" pitchFamily="66" charset="0"/>
              </a:rPr>
              <a:t>and contains </a:t>
            </a:r>
            <a:r>
              <a:rPr lang="en-US" dirty="0">
                <a:solidFill>
                  <a:schemeClr val="accent6">
                    <a:lumMod val="50000"/>
                  </a:schemeClr>
                </a:solidFill>
                <a:latin typeface="Comic Sans MS" pitchFamily="66" charset="0"/>
              </a:rPr>
              <a:t>a series of provisions determining the minimum protection to be granted,</a:t>
            </a:r>
            <a:r>
              <a:rPr lang="en-US" dirty="0">
                <a:latin typeface="Comic Sans MS" pitchFamily="66" charset="0"/>
              </a:rPr>
              <a:t> as well as special provisions available to developing countries that want to make use of them.</a:t>
            </a:r>
            <a:endParaRPr lang="en-US" b="1" dirty="0">
              <a:solidFill>
                <a:schemeClr val="accent6">
                  <a:lumMod val="75000"/>
                </a:schemeClr>
              </a:solidFill>
              <a:latin typeface="Comic Sans MS" pitchFamily="66" charset="0"/>
            </a:endParaRPr>
          </a:p>
          <a:p>
            <a:endParaRPr lang="en-US" dirty="0"/>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534400" cy="6172200"/>
          </a:xfrm>
        </p:spPr>
        <p:txBody>
          <a:bodyPr/>
          <a:lstStyle/>
          <a:p>
            <a:pPr algn="just">
              <a:buNone/>
            </a:pPr>
            <a:r>
              <a:rPr lang="en-US" b="1" dirty="0">
                <a:solidFill>
                  <a:schemeClr val="accent6">
                    <a:lumMod val="75000"/>
                  </a:schemeClr>
                </a:solidFill>
                <a:latin typeface="Comic Sans MS" pitchFamily="66" charset="0"/>
              </a:rPr>
              <a:t>Convention for the Protection of Producers of Phonograms Against Unauthorized Duplication of Their Phonograms</a:t>
            </a:r>
          </a:p>
          <a:p>
            <a:pPr algn="just"/>
            <a:r>
              <a:rPr lang="en-US" sz="2600" dirty="0">
                <a:solidFill>
                  <a:schemeClr val="accent6">
                    <a:lumMod val="50000"/>
                  </a:schemeClr>
                </a:solidFill>
                <a:latin typeface="Comic Sans MS" pitchFamily="66" charset="0"/>
              </a:rPr>
              <a:t>The Phonograms Convention, adopted in Geneva in October 1971, </a:t>
            </a:r>
            <a:r>
              <a:rPr lang="en-US" sz="2600" dirty="0">
                <a:latin typeface="Comic Sans MS" pitchFamily="66" charset="0"/>
              </a:rPr>
              <a:t>provides for the obligation of each Contracting State to protect a producer of phonograms who is a national of another Contracting State against the making of duplicates without that producer's consent, against the importation of such duplicates, where the making or importation is for the purpose of distribution to the public; and against the distribution of such duplicates to the public.</a:t>
            </a:r>
            <a:endParaRPr lang="en-US" sz="2600" b="1" dirty="0">
              <a:solidFill>
                <a:schemeClr val="accent6">
                  <a:lumMod val="75000"/>
                </a:schemeClr>
              </a:solidFill>
              <a:latin typeface="Comic Sans MS" pitchFamily="66" charset="0"/>
            </a:endParaRPr>
          </a:p>
          <a:p>
            <a:endParaRPr lang="en-US" dirty="0"/>
          </a:p>
        </p:txBody>
      </p:sp>
      <p:sp>
        <p:nvSpPr>
          <p:cNvPr id="4" name="Footer Placeholder 3"/>
          <p:cNvSpPr>
            <a:spLocks noGrp="1"/>
          </p:cNvSpPr>
          <p:nvPr>
            <p:ph type="ftr" sz="quarter" idx="11"/>
          </p:nvPr>
        </p:nvSpPr>
        <p:spPr/>
        <p:txBody>
          <a:bodyPr/>
          <a:lstStyle/>
          <a:p>
            <a:r>
              <a:rPr lang="en-US"/>
              <a:t>IPR Notes 3</a:t>
            </a:r>
          </a:p>
        </p:txBody>
      </p:sp>
      <p:sp>
        <p:nvSpPr>
          <p:cNvPr id="5" name="Slide Number Placeholder 4"/>
          <p:cNvSpPr>
            <a:spLocks noGrp="1"/>
          </p:cNvSpPr>
          <p:nvPr>
            <p:ph type="sldNum" sz="quarter" idx="12"/>
          </p:nvPr>
        </p:nvSpPr>
        <p:spPr/>
        <p:txBody>
          <a:bodyPr/>
          <a:lstStyle/>
          <a:p>
            <a:fld id="{19AC36AE-2522-4DEE-8606-1593D0BD1F3C}"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755</TotalTime>
  <Words>2632</Words>
  <Application>Microsoft Office PowerPoint</Application>
  <PresentationFormat>On-screen Show (4:3)</PresentationFormat>
  <Paragraphs>216</Paragraphs>
  <Slides>44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Comic Sans MS</vt:lpstr>
      <vt:lpstr>Monotype Corsiva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Trips Agreement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Patent Act of India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Patent Amendment Act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Raj Kamal</cp:lastModifiedBy>
  <cp:revision>8</cp:revision>
  <dcterms:created xsi:type="dcterms:W3CDTF">2022-04-22T04:12:08Z</dcterms:created>
  <dcterms:modified xsi:type="dcterms:W3CDTF">2022-10-06T01:04:43Z</dcterms:modified>
</cp:coreProperties>
</file>