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8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35426C-E54F-4AC4-A9B4-96A17C88DB8F}"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5DA8-CEB6-448A-B5E0-3D67830A1D10}" type="slidenum">
              <a:rPr lang="en-US" smtClean="0"/>
              <a:t>‹#›</a:t>
            </a:fld>
            <a:endParaRPr lang="en-US"/>
          </a:p>
        </p:txBody>
      </p:sp>
    </p:spTree>
    <p:extLst>
      <p:ext uri="{BB962C8B-B14F-4D97-AF65-F5344CB8AC3E}">
        <p14:creationId xmlns:p14="http://schemas.microsoft.com/office/powerpoint/2010/main" val="1008293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5426C-E54F-4AC4-A9B4-96A17C88DB8F}"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5DA8-CEB6-448A-B5E0-3D67830A1D10}" type="slidenum">
              <a:rPr lang="en-US" smtClean="0"/>
              <a:t>‹#›</a:t>
            </a:fld>
            <a:endParaRPr lang="en-US"/>
          </a:p>
        </p:txBody>
      </p:sp>
    </p:spTree>
    <p:extLst>
      <p:ext uri="{BB962C8B-B14F-4D97-AF65-F5344CB8AC3E}">
        <p14:creationId xmlns:p14="http://schemas.microsoft.com/office/powerpoint/2010/main" val="639909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5426C-E54F-4AC4-A9B4-96A17C88DB8F}"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5DA8-CEB6-448A-B5E0-3D67830A1D10}" type="slidenum">
              <a:rPr lang="en-US" smtClean="0"/>
              <a:t>‹#›</a:t>
            </a:fld>
            <a:endParaRPr lang="en-US"/>
          </a:p>
        </p:txBody>
      </p:sp>
    </p:spTree>
    <p:extLst>
      <p:ext uri="{BB962C8B-B14F-4D97-AF65-F5344CB8AC3E}">
        <p14:creationId xmlns:p14="http://schemas.microsoft.com/office/powerpoint/2010/main" val="66126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5426C-E54F-4AC4-A9B4-96A17C88DB8F}"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5DA8-CEB6-448A-B5E0-3D67830A1D10}" type="slidenum">
              <a:rPr lang="en-US" smtClean="0"/>
              <a:t>‹#›</a:t>
            </a:fld>
            <a:endParaRPr lang="en-US"/>
          </a:p>
        </p:txBody>
      </p:sp>
    </p:spTree>
    <p:extLst>
      <p:ext uri="{BB962C8B-B14F-4D97-AF65-F5344CB8AC3E}">
        <p14:creationId xmlns:p14="http://schemas.microsoft.com/office/powerpoint/2010/main" val="210488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35426C-E54F-4AC4-A9B4-96A17C88DB8F}"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5DA8-CEB6-448A-B5E0-3D67830A1D10}" type="slidenum">
              <a:rPr lang="en-US" smtClean="0"/>
              <a:t>‹#›</a:t>
            </a:fld>
            <a:endParaRPr lang="en-US"/>
          </a:p>
        </p:txBody>
      </p:sp>
    </p:spTree>
    <p:extLst>
      <p:ext uri="{BB962C8B-B14F-4D97-AF65-F5344CB8AC3E}">
        <p14:creationId xmlns:p14="http://schemas.microsoft.com/office/powerpoint/2010/main" val="3833868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35426C-E54F-4AC4-A9B4-96A17C88DB8F}"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F5DA8-CEB6-448A-B5E0-3D67830A1D10}" type="slidenum">
              <a:rPr lang="en-US" smtClean="0"/>
              <a:t>‹#›</a:t>
            </a:fld>
            <a:endParaRPr lang="en-US"/>
          </a:p>
        </p:txBody>
      </p:sp>
    </p:spTree>
    <p:extLst>
      <p:ext uri="{BB962C8B-B14F-4D97-AF65-F5344CB8AC3E}">
        <p14:creationId xmlns:p14="http://schemas.microsoft.com/office/powerpoint/2010/main" val="278565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35426C-E54F-4AC4-A9B4-96A17C88DB8F}"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F5DA8-CEB6-448A-B5E0-3D67830A1D10}" type="slidenum">
              <a:rPr lang="en-US" smtClean="0"/>
              <a:t>‹#›</a:t>
            </a:fld>
            <a:endParaRPr lang="en-US"/>
          </a:p>
        </p:txBody>
      </p:sp>
    </p:spTree>
    <p:extLst>
      <p:ext uri="{BB962C8B-B14F-4D97-AF65-F5344CB8AC3E}">
        <p14:creationId xmlns:p14="http://schemas.microsoft.com/office/powerpoint/2010/main" val="371299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35426C-E54F-4AC4-A9B4-96A17C88DB8F}"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F5DA8-CEB6-448A-B5E0-3D67830A1D10}" type="slidenum">
              <a:rPr lang="en-US" smtClean="0"/>
              <a:t>‹#›</a:t>
            </a:fld>
            <a:endParaRPr lang="en-US"/>
          </a:p>
        </p:txBody>
      </p:sp>
    </p:spTree>
    <p:extLst>
      <p:ext uri="{BB962C8B-B14F-4D97-AF65-F5344CB8AC3E}">
        <p14:creationId xmlns:p14="http://schemas.microsoft.com/office/powerpoint/2010/main" val="2582815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35426C-E54F-4AC4-A9B4-96A17C88DB8F}"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AF5DA8-CEB6-448A-B5E0-3D67830A1D10}" type="slidenum">
              <a:rPr lang="en-US" smtClean="0"/>
              <a:t>‹#›</a:t>
            </a:fld>
            <a:endParaRPr lang="en-US"/>
          </a:p>
        </p:txBody>
      </p:sp>
    </p:spTree>
    <p:extLst>
      <p:ext uri="{BB962C8B-B14F-4D97-AF65-F5344CB8AC3E}">
        <p14:creationId xmlns:p14="http://schemas.microsoft.com/office/powerpoint/2010/main" val="49588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35426C-E54F-4AC4-A9B4-96A17C88DB8F}"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F5DA8-CEB6-448A-B5E0-3D67830A1D10}" type="slidenum">
              <a:rPr lang="en-US" smtClean="0"/>
              <a:t>‹#›</a:t>
            </a:fld>
            <a:endParaRPr lang="en-US"/>
          </a:p>
        </p:txBody>
      </p:sp>
    </p:spTree>
    <p:extLst>
      <p:ext uri="{BB962C8B-B14F-4D97-AF65-F5344CB8AC3E}">
        <p14:creationId xmlns:p14="http://schemas.microsoft.com/office/powerpoint/2010/main" val="161325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35426C-E54F-4AC4-A9B4-96A17C88DB8F}"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F5DA8-CEB6-448A-B5E0-3D67830A1D10}" type="slidenum">
              <a:rPr lang="en-US" smtClean="0"/>
              <a:t>‹#›</a:t>
            </a:fld>
            <a:endParaRPr lang="en-US"/>
          </a:p>
        </p:txBody>
      </p:sp>
    </p:spTree>
    <p:extLst>
      <p:ext uri="{BB962C8B-B14F-4D97-AF65-F5344CB8AC3E}">
        <p14:creationId xmlns:p14="http://schemas.microsoft.com/office/powerpoint/2010/main" val="67449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5426C-E54F-4AC4-A9B4-96A17C88DB8F}" type="datetimeFigureOut">
              <a:rPr lang="en-US" smtClean="0"/>
              <a:t>4/25/2022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F5DA8-CEB6-448A-B5E0-3D67830A1D10}" type="slidenum">
              <a:rPr lang="en-US" smtClean="0"/>
              <a:t>‹#›</a:t>
            </a:fld>
            <a:endParaRPr lang="en-US"/>
          </a:p>
        </p:txBody>
      </p:sp>
    </p:spTree>
    <p:extLst>
      <p:ext uri="{BB962C8B-B14F-4D97-AF65-F5344CB8AC3E}">
        <p14:creationId xmlns:p14="http://schemas.microsoft.com/office/powerpoint/2010/main" val="1014029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lstStyle/>
          <a:p>
            <a:r>
              <a:rPr lang="en-US" dirty="0" smtClean="0"/>
              <a:t>UNIT -II</a:t>
            </a:r>
            <a:endParaRPr lang="en-US" dirty="0"/>
          </a:p>
        </p:txBody>
      </p:sp>
      <p:sp>
        <p:nvSpPr>
          <p:cNvPr id="3" name="Subtitle 2"/>
          <p:cNvSpPr>
            <a:spLocks noGrp="1"/>
          </p:cNvSpPr>
          <p:nvPr>
            <p:ph type="subTitle" idx="1"/>
          </p:nvPr>
        </p:nvSpPr>
        <p:spPr>
          <a:xfrm>
            <a:off x="381000" y="1371600"/>
            <a:ext cx="8534400" cy="5105400"/>
          </a:xfrm>
        </p:spPr>
        <p:txBody>
          <a:bodyPr>
            <a:normAutofit/>
          </a:bodyPr>
          <a:lstStyle/>
          <a:p>
            <a:pPr marL="457200" indent="-457200" algn="l">
              <a:buFont typeface="Wingdings" pitchFamily="2" charset="2"/>
              <a:buChar char="ü"/>
            </a:pPr>
            <a:r>
              <a:rPr lang="en-US" b="1" dirty="0">
                <a:solidFill>
                  <a:schemeClr val="tx1"/>
                </a:solidFill>
                <a:latin typeface="Cambria" pitchFamily="18" charset="0"/>
              </a:rPr>
              <a:t>What is knowledge representation?</a:t>
            </a:r>
          </a:p>
          <a:p>
            <a:pPr marL="457200" indent="-457200" algn="l">
              <a:buFont typeface="Wingdings" pitchFamily="2" charset="2"/>
              <a:buChar char="ü"/>
            </a:pPr>
            <a:r>
              <a:rPr lang="en-US" b="1" dirty="0">
                <a:solidFill>
                  <a:schemeClr val="tx1"/>
                </a:solidFill>
                <a:latin typeface="Cambria" pitchFamily="18" charset="0"/>
              </a:rPr>
              <a:t>Knowledge representation and reasoning (KR, KRR) is the part of Artificial intelligence which concerned with AI agents thinking and how thinking contributes to intelligent behavior of agents.</a:t>
            </a:r>
          </a:p>
          <a:p>
            <a:endParaRPr lang="en-US" dirty="0"/>
          </a:p>
        </p:txBody>
      </p:sp>
    </p:spTree>
    <p:extLst>
      <p:ext uri="{BB962C8B-B14F-4D97-AF65-F5344CB8AC3E}">
        <p14:creationId xmlns:p14="http://schemas.microsoft.com/office/powerpoint/2010/main" val="156029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ACTIONS, </a:t>
            </a:r>
            <a:r>
              <a:rPr lang="en-US" dirty="0" smtClean="0"/>
              <a:t>SITUATION AN </a:t>
            </a:r>
            <a:r>
              <a:rPr lang="en-US" dirty="0"/>
              <a:t>D EVENTS</a:t>
            </a:r>
          </a:p>
        </p:txBody>
      </p:sp>
      <p:sp>
        <p:nvSpPr>
          <p:cNvPr id="3" name="Content Placeholder 2"/>
          <p:cNvSpPr>
            <a:spLocks noGrp="1"/>
          </p:cNvSpPr>
          <p:nvPr>
            <p:ph idx="1"/>
          </p:nvPr>
        </p:nvSpPr>
        <p:spPr/>
        <p:txBody>
          <a:bodyPr>
            <a:normAutofit/>
          </a:bodyPr>
          <a:lstStyle/>
          <a:p>
            <a:r>
              <a:rPr lang="en-US" sz="2000" dirty="0"/>
              <a:t>actions are logical terms such as </a:t>
            </a:r>
            <a:r>
              <a:rPr lang="en-US" sz="2000" b="1" i="1" dirty="0" smtClean="0"/>
              <a:t>Forward </a:t>
            </a:r>
            <a:r>
              <a:rPr lang="en-US" sz="2000" dirty="0" smtClean="0"/>
              <a:t>and </a:t>
            </a:r>
            <a:r>
              <a:rPr lang="en-US" sz="2000" i="1" dirty="0" smtClean="0"/>
              <a:t>Turn(Right).</a:t>
            </a:r>
          </a:p>
          <a:p>
            <a:r>
              <a:rPr lang="en-US" sz="2000" b="1" dirty="0"/>
              <a:t>Situations </a:t>
            </a:r>
            <a:r>
              <a:rPr lang="en-US" sz="2000" dirty="0"/>
              <a:t>are logical terms consisting of the initial situation (usually called </a:t>
            </a:r>
            <a:r>
              <a:rPr lang="en-US" sz="2000" i="1" dirty="0"/>
              <a:t>So) </a:t>
            </a:r>
            <a:r>
              <a:rPr lang="en-US" sz="2000" dirty="0" smtClean="0"/>
              <a:t>and all </a:t>
            </a:r>
            <a:r>
              <a:rPr lang="en-US" sz="2000" dirty="0"/>
              <a:t>situations that are generated by applying an action to a situation. The </a:t>
            </a:r>
            <a:r>
              <a:rPr lang="en-US" sz="2000" dirty="0" smtClean="0"/>
              <a:t>function </a:t>
            </a:r>
            <a:r>
              <a:rPr lang="en-US" sz="2000" i="1" dirty="0" smtClean="0"/>
              <a:t>Result(a</a:t>
            </a:r>
            <a:r>
              <a:rPr lang="en-US" sz="2000" i="1" dirty="0"/>
              <a:t>, s) </a:t>
            </a:r>
            <a:r>
              <a:rPr lang="en-US" sz="2000" dirty="0"/>
              <a:t>(sometimes called </a:t>
            </a:r>
            <a:r>
              <a:rPr lang="en-US" sz="2000" i="1" dirty="0"/>
              <a:t>Do) </a:t>
            </a:r>
            <a:r>
              <a:rPr lang="en-US" sz="2000" dirty="0"/>
              <a:t>names the situation that results when action </a:t>
            </a:r>
            <a:r>
              <a:rPr lang="en-US" sz="2000" i="1" dirty="0"/>
              <a:t>a </a:t>
            </a:r>
            <a:r>
              <a:rPr lang="en-US" sz="2000" dirty="0" smtClean="0"/>
              <a:t>is executed </a:t>
            </a:r>
            <a:r>
              <a:rPr lang="en-US" sz="2000" dirty="0"/>
              <a:t>in situation </a:t>
            </a:r>
            <a:r>
              <a:rPr lang="en-US" sz="2000" i="1" dirty="0" smtClean="0"/>
              <a:t>s.</a:t>
            </a:r>
          </a:p>
          <a:p>
            <a:r>
              <a:rPr lang="en-US" sz="2000" b="1" dirty="0"/>
              <a:t>Fluents </a:t>
            </a:r>
            <a:r>
              <a:rPr lang="en-US" sz="2000" dirty="0"/>
              <a:t>are functions and predicates that vary from one situation to the next, such </a:t>
            </a:r>
            <a:r>
              <a:rPr lang="en-US" sz="2000" dirty="0" smtClean="0"/>
              <a:t>as the </a:t>
            </a:r>
            <a:r>
              <a:rPr lang="en-US" sz="2000" dirty="0"/>
              <a:t>location of the </a:t>
            </a:r>
            <a:r>
              <a:rPr lang="en-US" sz="2000" dirty="0" smtClean="0"/>
              <a:t>agent.</a:t>
            </a:r>
            <a:endParaRPr lang="en-US" sz="2000" dirty="0"/>
          </a:p>
        </p:txBody>
      </p:sp>
    </p:spTree>
    <p:extLst>
      <p:ext uri="{BB962C8B-B14F-4D97-AF65-F5344CB8AC3E}">
        <p14:creationId xmlns:p14="http://schemas.microsoft.com/office/powerpoint/2010/main" val="2369482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Logical Agents</a:t>
            </a:r>
            <a:endParaRPr lang="en-US" dirty="0"/>
          </a:p>
        </p:txBody>
      </p:sp>
      <p:sp>
        <p:nvSpPr>
          <p:cNvPr id="3" name="Content Placeholder 2"/>
          <p:cNvSpPr>
            <a:spLocks noGrp="1"/>
          </p:cNvSpPr>
          <p:nvPr>
            <p:ph idx="1"/>
          </p:nvPr>
        </p:nvSpPr>
        <p:spPr>
          <a:xfrm>
            <a:off x="457200" y="1600200"/>
            <a:ext cx="8458200" cy="4525963"/>
          </a:xfrm>
        </p:spPr>
        <p:txBody>
          <a:bodyPr/>
          <a:lstStyle/>
          <a:p>
            <a:r>
              <a:rPr lang="en-US" dirty="0" smtClean="0"/>
              <a:t>An Agent can represent knowledge of its world, its goals and current situation.</a:t>
            </a:r>
          </a:p>
          <a:p>
            <a:r>
              <a:rPr lang="en-US" dirty="0" smtClean="0"/>
              <a:t>LA ha a collection of sentences in logic</a:t>
            </a:r>
          </a:p>
          <a:p>
            <a:r>
              <a:rPr lang="en-US" dirty="0" smtClean="0"/>
              <a:t>By using Logical sentences the agents decides what to do by inferring knowledge(conclusions).</a:t>
            </a:r>
          </a:p>
          <a:p>
            <a:r>
              <a:rPr lang="en-US" dirty="0" smtClean="0"/>
              <a:t>Conclusions is achieved by certain action or set of actions, is appropriate to achieve its goals.</a:t>
            </a:r>
          </a:p>
          <a:p>
            <a:endParaRPr lang="en-US" dirty="0"/>
          </a:p>
        </p:txBody>
      </p:sp>
    </p:spTree>
    <p:extLst>
      <p:ext uri="{BB962C8B-B14F-4D97-AF65-F5344CB8AC3E}">
        <p14:creationId xmlns:p14="http://schemas.microsoft.com/office/powerpoint/2010/main" val="3668814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Base Agents</a:t>
            </a:r>
          </a:p>
        </p:txBody>
      </p:sp>
      <p:sp>
        <p:nvSpPr>
          <p:cNvPr id="3" name="Content Placeholder 2"/>
          <p:cNvSpPr>
            <a:spLocks noGrp="1"/>
          </p:cNvSpPr>
          <p:nvPr>
            <p:ph idx="1"/>
          </p:nvPr>
        </p:nvSpPr>
        <p:spPr/>
        <p:txBody>
          <a:bodyPr>
            <a:normAutofit fontScale="92500" lnSpcReduction="20000"/>
          </a:bodyPr>
          <a:lstStyle/>
          <a:p>
            <a:r>
              <a:rPr lang="en-US" dirty="0"/>
              <a:t>The central component of a knowledge-based agent is </a:t>
            </a:r>
            <a:r>
              <a:rPr lang="en-US" dirty="0" smtClean="0"/>
              <a:t>its </a:t>
            </a:r>
            <a:r>
              <a:rPr lang="en-US" dirty="0"/>
              <a:t>knowledge base, or </a:t>
            </a:r>
            <a:r>
              <a:rPr lang="en-US" dirty="0" smtClean="0"/>
              <a:t>KB.</a:t>
            </a:r>
          </a:p>
          <a:p>
            <a:r>
              <a:rPr lang="en-US" dirty="0" smtClean="0"/>
              <a:t>KB Contains a set of sentences in a formal Language.</a:t>
            </a:r>
          </a:p>
          <a:p>
            <a:r>
              <a:rPr lang="en-US" dirty="0" smtClean="0"/>
              <a:t>Sentences are expressed using a knowledge </a:t>
            </a:r>
            <a:r>
              <a:rPr lang="en-US" dirty="0" err="1" smtClean="0"/>
              <a:t>representaion</a:t>
            </a:r>
            <a:r>
              <a:rPr lang="en-US" dirty="0" smtClean="0"/>
              <a:t> language.</a:t>
            </a:r>
          </a:p>
          <a:p>
            <a:r>
              <a:rPr lang="en-US" dirty="0" smtClean="0"/>
              <a:t>Two generic functions</a:t>
            </a:r>
          </a:p>
          <a:p>
            <a:pPr marL="0" indent="0">
              <a:buNone/>
            </a:pPr>
            <a:r>
              <a:rPr lang="en-US" dirty="0" smtClean="0"/>
              <a:t>	TELL- add new sentences (facts) to the KB</a:t>
            </a:r>
          </a:p>
          <a:p>
            <a:pPr marL="0" indent="0">
              <a:buNone/>
            </a:pPr>
            <a:r>
              <a:rPr lang="en-US" dirty="0" smtClean="0"/>
              <a:t>		“Tell it what it needs to know”</a:t>
            </a:r>
          </a:p>
          <a:p>
            <a:pPr marL="800100" lvl="2" indent="0">
              <a:buNone/>
            </a:pPr>
            <a:r>
              <a:rPr lang="en-US" dirty="0" smtClean="0"/>
              <a:t>ASK-query what is known from the KB</a:t>
            </a:r>
          </a:p>
          <a:p>
            <a:pPr marL="800100" lvl="2" indent="0">
              <a:buNone/>
            </a:pPr>
            <a:r>
              <a:rPr lang="en-US" dirty="0" smtClean="0"/>
              <a:t>		“Ask what to do next”</a:t>
            </a:r>
          </a:p>
          <a:p>
            <a:pPr marL="0" indent="0">
              <a:buNone/>
            </a:pPr>
            <a:endParaRPr lang="en-US" dirty="0"/>
          </a:p>
        </p:txBody>
      </p:sp>
    </p:spTree>
    <p:extLst>
      <p:ext uri="{BB962C8B-B14F-4D97-AF65-F5344CB8AC3E}">
        <p14:creationId xmlns:p14="http://schemas.microsoft.com/office/powerpoint/2010/main" val="3149902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Base Agents</a:t>
            </a:r>
          </a:p>
        </p:txBody>
      </p:sp>
      <p:sp>
        <p:nvSpPr>
          <p:cNvPr id="3" name="Content Placeholder 2"/>
          <p:cNvSpPr>
            <a:spLocks noGrp="1"/>
          </p:cNvSpPr>
          <p:nvPr>
            <p:ph idx="1"/>
          </p:nvPr>
        </p:nvSpPr>
        <p:spPr/>
        <p:txBody>
          <a:bodyPr>
            <a:normAutofit fontScale="92500" lnSpcReduction="20000"/>
          </a:bodyPr>
          <a:lstStyle/>
          <a:p>
            <a:r>
              <a:rPr lang="en-US" b="1" dirty="0"/>
              <a:t>function </a:t>
            </a:r>
            <a:r>
              <a:rPr lang="en-US" i="1" dirty="0" smtClean="0"/>
              <a:t>KB-AGENT(percept)ret</a:t>
            </a:r>
            <a:r>
              <a:rPr lang="en-US" b="1" dirty="0" smtClean="0"/>
              <a:t>urns </a:t>
            </a:r>
            <a:r>
              <a:rPr lang="en-US" dirty="0"/>
              <a:t>an </a:t>
            </a:r>
            <a:r>
              <a:rPr lang="en-US" i="1" dirty="0"/>
              <a:t>action</a:t>
            </a:r>
          </a:p>
          <a:p>
            <a:r>
              <a:rPr lang="en-US" b="1" dirty="0"/>
              <a:t>static: </a:t>
            </a:r>
            <a:r>
              <a:rPr lang="en-US" i="1" dirty="0"/>
              <a:t>KB, </a:t>
            </a:r>
            <a:r>
              <a:rPr lang="en-US" dirty="0"/>
              <a:t>a knowledge base</a:t>
            </a:r>
          </a:p>
          <a:p>
            <a:pPr marL="0" indent="0">
              <a:buNone/>
            </a:pPr>
            <a:r>
              <a:rPr lang="en-US" i="1" dirty="0" smtClean="0"/>
              <a:t>		t</a:t>
            </a:r>
            <a:r>
              <a:rPr lang="en-US" i="1" dirty="0"/>
              <a:t>, </a:t>
            </a:r>
            <a:r>
              <a:rPr lang="en-US" dirty="0"/>
              <a:t>a counter, initially 0, indicating time</a:t>
            </a:r>
          </a:p>
          <a:p>
            <a:r>
              <a:rPr lang="en-US" i="1" dirty="0"/>
              <a:t>TELL(KB</a:t>
            </a:r>
            <a:r>
              <a:rPr lang="en-US" dirty="0"/>
              <a:t>M</a:t>
            </a:r>
            <a:r>
              <a:rPr lang="en-US" i="1" dirty="0"/>
              <a:t>, </a:t>
            </a:r>
            <a:r>
              <a:rPr lang="en-US" dirty="0" smtClean="0"/>
              <a:t>AKE-PERCEPT-SENTENCE(percept)</a:t>
            </a:r>
          </a:p>
          <a:p>
            <a:r>
              <a:rPr lang="en-US" i="1" dirty="0" smtClean="0"/>
              <a:t>A</a:t>
            </a:r>
          </a:p>
          <a:p>
            <a:r>
              <a:rPr lang="en-US" i="1" dirty="0" err="1" smtClean="0"/>
              <a:t>ction</a:t>
            </a:r>
            <a:r>
              <a:rPr lang="en-US" i="1" dirty="0" smtClean="0"/>
              <a:t> &lt;</a:t>
            </a:r>
            <a:r>
              <a:rPr lang="en-US" b="1" dirty="0" smtClean="0"/>
              <a:t>- </a:t>
            </a:r>
            <a:r>
              <a:rPr lang="en-US" i="1" dirty="0" err="1"/>
              <a:t>AsK</a:t>
            </a:r>
            <a:r>
              <a:rPr lang="en-US" i="1" dirty="0"/>
              <a:t>(KB, </a:t>
            </a:r>
            <a:r>
              <a:rPr lang="en-US" dirty="0"/>
              <a:t>MAKE-ACTION- QUERY(^))</a:t>
            </a:r>
          </a:p>
          <a:p>
            <a:pPr marL="0" indent="0">
              <a:buNone/>
            </a:pPr>
            <a:r>
              <a:rPr lang="en-US" i="1" dirty="0" smtClean="0"/>
              <a:t>	TELL(KB,</a:t>
            </a:r>
            <a:r>
              <a:rPr lang="en-US" b="1" dirty="0" smtClean="0"/>
              <a:t>MAKE-ACTION-</a:t>
            </a:r>
            <a:r>
              <a:rPr lang="en-US" b="1" dirty="0" err="1" smtClean="0"/>
              <a:t>ENTENCE</a:t>
            </a:r>
            <a:r>
              <a:rPr lang="en-US" i="1" dirty="0" err="1" smtClean="0"/>
              <a:t>t</a:t>
            </a:r>
            <a:r>
              <a:rPr lang="en-US" i="1" dirty="0" smtClean="0"/>
              <a:t>)</a:t>
            </a:r>
            <a:r>
              <a:rPr lang="en-US" b="1" dirty="0" smtClean="0"/>
              <a:t>(</a:t>
            </a:r>
            <a:r>
              <a:rPr lang="en-US" b="1" dirty="0" err="1" smtClean="0"/>
              <a:t>action,t</a:t>
            </a:r>
            <a:r>
              <a:rPr lang="en-US" b="1" dirty="0" smtClean="0"/>
              <a:t>))</a:t>
            </a:r>
            <a:endParaRPr lang="en-US" b="1" dirty="0"/>
          </a:p>
          <a:p>
            <a:pPr marL="0" indent="0">
              <a:buNone/>
            </a:pPr>
            <a:r>
              <a:rPr lang="en-US" i="1" dirty="0" smtClean="0"/>
              <a:t>	t-&gt;t+1</a:t>
            </a:r>
            <a:endParaRPr lang="en-US" i="1" dirty="0"/>
          </a:p>
          <a:p>
            <a:r>
              <a:rPr lang="en-US" b="1" dirty="0"/>
              <a:t>return </a:t>
            </a:r>
            <a:r>
              <a:rPr lang="en-US" i="1" dirty="0"/>
              <a:t>action</a:t>
            </a:r>
            <a:endParaRPr lang="en-US" dirty="0"/>
          </a:p>
        </p:txBody>
      </p:sp>
    </p:spTree>
    <p:extLst>
      <p:ext uri="{BB962C8B-B14F-4D97-AF65-F5344CB8AC3E}">
        <p14:creationId xmlns:p14="http://schemas.microsoft.com/office/powerpoint/2010/main" val="1845158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pPr marL="285750" indent="-285750" algn="l">
              <a:buFont typeface="Wingdings" pitchFamily="2" charset="2"/>
              <a:buChar char="§"/>
            </a:pPr>
            <a:r>
              <a:rPr lang="en-US" sz="1600" dirty="0" smtClean="0"/>
              <a:t>THE WUMPUS WORLD</a:t>
            </a:r>
            <a:r>
              <a:rPr lang="en-US" sz="1600" dirty="0" smtClean="0">
                <a:latin typeface="Cambria" pitchFamily="18" charset="0"/>
              </a:rPr>
              <a:t/>
            </a:r>
            <a:br>
              <a:rPr lang="en-US" sz="1600" dirty="0" smtClean="0">
                <a:latin typeface="Cambria" pitchFamily="18" charset="0"/>
              </a:rPr>
            </a:br>
            <a:r>
              <a:rPr lang="en-US" sz="1600" dirty="0" smtClean="0">
                <a:latin typeface="Cambria" pitchFamily="18" charset="0"/>
              </a:rPr>
              <a:t/>
            </a:r>
            <a:br>
              <a:rPr lang="en-US" sz="1600" dirty="0" smtClean="0">
                <a:latin typeface="Cambria" pitchFamily="18" charset="0"/>
              </a:rPr>
            </a:br>
            <a:r>
              <a:rPr lang="en-US" sz="1600" dirty="0" smtClean="0">
                <a:latin typeface="Cambria" pitchFamily="18" charset="0"/>
              </a:rPr>
              <a:t>The </a:t>
            </a:r>
            <a:r>
              <a:rPr lang="en-US" sz="1600" b="1" dirty="0" err="1">
                <a:latin typeface="Cambria" pitchFamily="18" charset="0"/>
              </a:rPr>
              <a:t>wumpus</a:t>
            </a:r>
            <a:r>
              <a:rPr lang="en-US" sz="1600" b="1" dirty="0">
                <a:latin typeface="Cambria" pitchFamily="18" charset="0"/>
              </a:rPr>
              <a:t> world </a:t>
            </a:r>
            <a:r>
              <a:rPr lang="en-US" sz="1600" dirty="0">
                <a:latin typeface="Cambria" pitchFamily="18" charset="0"/>
              </a:rPr>
              <a:t>is a cave consisting of rooms </a:t>
            </a:r>
            <a:r>
              <a:rPr lang="en-US" sz="1600" dirty="0" smtClean="0">
                <a:latin typeface="Cambria" pitchFamily="18" charset="0"/>
              </a:rPr>
              <a:t>connected </a:t>
            </a:r>
            <a:r>
              <a:rPr lang="en-US" sz="1600" dirty="0">
                <a:latin typeface="Cambria" pitchFamily="18" charset="0"/>
              </a:rPr>
              <a:t>by passageways. </a:t>
            </a:r>
            <a:r>
              <a:rPr lang="en-US" sz="1600" dirty="0" smtClean="0">
                <a:latin typeface="Cambria" pitchFamily="18" charset="0"/>
              </a:rPr>
              <a:t/>
            </a:r>
            <a:br>
              <a:rPr lang="en-US" sz="1600" dirty="0" smtClean="0">
                <a:latin typeface="Cambria" pitchFamily="18" charset="0"/>
              </a:rPr>
            </a:br>
            <a:r>
              <a:rPr lang="en-US" sz="1600" dirty="0" smtClean="0">
                <a:latin typeface="Cambria" pitchFamily="18" charset="0"/>
              </a:rPr>
              <a:t>Lurking somewhere in </a:t>
            </a:r>
            <a:r>
              <a:rPr lang="en-US" sz="1600" dirty="0">
                <a:latin typeface="Cambria" pitchFamily="18" charset="0"/>
              </a:rPr>
              <a:t>the cave is the </a:t>
            </a:r>
            <a:r>
              <a:rPr lang="en-US" sz="1600" dirty="0" err="1">
                <a:latin typeface="Cambria" pitchFamily="18" charset="0"/>
              </a:rPr>
              <a:t>wumpus</a:t>
            </a:r>
            <a:r>
              <a:rPr lang="en-US" sz="1600" dirty="0">
                <a:latin typeface="Cambria" pitchFamily="18" charset="0"/>
              </a:rPr>
              <a:t>, a beast that </a:t>
            </a:r>
            <a:r>
              <a:rPr lang="en-US" sz="1600" dirty="0" smtClean="0">
                <a:latin typeface="Cambria" pitchFamily="18" charset="0"/>
              </a:rPr>
              <a:t>eats anyone who enters </a:t>
            </a:r>
            <a:r>
              <a:rPr lang="en-US" sz="1600" dirty="0">
                <a:latin typeface="Cambria" pitchFamily="18" charset="0"/>
              </a:rPr>
              <a:t>its room. </a:t>
            </a:r>
            <a:r>
              <a:rPr lang="en-US" sz="1600" dirty="0" smtClean="0">
                <a:latin typeface="Cambria" pitchFamily="18" charset="0"/>
              </a:rPr>
              <a:t/>
            </a:r>
            <a:br>
              <a:rPr lang="en-US" sz="1600" dirty="0" smtClean="0">
                <a:latin typeface="Cambria" pitchFamily="18" charset="0"/>
              </a:rPr>
            </a:br>
            <a:r>
              <a:rPr lang="en-US" sz="1600" dirty="0" smtClean="0">
                <a:latin typeface="Cambria" pitchFamily="18" charset="0"/>
              </a:rPr>
              <a:t>The </a:t>
            </a:r>
            <a:r>
              <a:rPr lang="en-US" sz="1600" dirty="0" err="1" smtClean="0">
                <a:latin typeface="Cambria" pitchFamily="18" charset="0"/>
              </a:rPr>
              <a:t>wumpus</a:t>
            </a:r>
            <a:r>
              <a:rPr lang="en-US" sz="1600" dirty="0" smtClean="0">
                <a:latin typeface="Cambria" pitchFamily="18" charset="0"/>
              </a:rPr>
              <a:t> can </a:t>
            </a:r>
            <a:r>
              <a:rPr lang="en-US" sz="1600" dirty="0">
                <a:latin typeface="Cambria" pitchFamily="18" charset="0"/>
              </a:rPr>
              <a:t>be shot by an agent, but the agent has only one </a:t>
            </a:r>
            <a:r>
              <a:rPr lang="en-US" sz="1600" dirty="0" smtClean="0">
                <a:latin typeface="Cambria" pitchFamily="18" charset="0"/>
              </a:rPr>
              <a:t>arrow.</a:t>
            </a:r>
            <a:br>
              <a:rPr lang="en-US" sz="1600" dirty="0" smtClean="0">
                <a:latin typeface="Cambria" pitchFamily="18" charset="0"/>
              </a:rPr>
            </a:br>
            <a:r>
              <a:rPr lang="en-US" sz="1600" dirty="0" smtClean="0">
                <a:latin typeface="Cambria" pitchFamily="18" charset="0"/>
              </a:rPr>
              <a:t> </a:t>
            </a:r>
            <a:r>
              <a:rPr lang="en-US" sz="1600" dirty="0">
                <a:latin typeface="Cambria" pitchFamily="18" charset="0"/>
              </a:rPr>
              <a:t>Some rooms contain </a:t>
            </a:r>
            <a:r>
              <a:rPr lang="en-US" sz="1600" dirty="0" smtClean="0">
                <a:latin typeface="Cambria" pitchFamily="18" charset="0"/>
              </a:rPr>
              <a:t>bottomless pits </a:t>
            </a:r>
            <a:r>
              <a:rPr lang="en-US" sz="1600" dirty="0">
                <a:latin typeface="Cambria" pitchFamily="18" charset="0"/>
              </a:rPr>
              <a:t>that will trap anyone who wanders into these </a:t>
            </a:r>
            <a:r>
              <a:rPr lang="en-US" sz="1600" dirty="0" smtClean="0">
                <a:latin typeface="Cambria" pitchFamily="18" charset="0"/>
              </a:rPr>
              <a:t>rooms (</a:t>
            </a:r>
            <a:r>
              <a:rPr lang="en-US" sz="1600" dirty="0">
                <a:latin typeface="Cambria" pitchFamily="18" charset="0"/>
              </a:rPr>
              <a:t>except for the </a:t>
            </a:r>
            <a:r>
              <a:rPr lang="en-US" sz="1600" dirty="0" err="1">
                <a:latin typeface="Cambria" pitchFamily="18" charset="0"/>
              </a:rPr>
              <a:t>wumpus</a:t>
            </a:r>
            <a:r>
              <a:rPr lang="en-US" sz="1600" dirty="0">
                <a:latin typeface="Cambria" pitchFamily="18" charset="0"/>
              </a:rPr>
              <a:t>, which </a:t>
            </a:r>
            <a:r>
              <a:rPr lang="en-US" sz="1600" dirty="0" smtClean="0">
                <a:latin typeface="Cambria" pitchFamily="18" charset="0"/>
              </a:rPr>
              <a:t>is too </a:t>
            </a:r>
            <a:r>
              <a:rPr lang="en-US" sz="1600" dirty="0">
                <a:latin typeface="Cambria" pitchFamily="18" charset="0"/>
              </a:rPr>
              <a:t>big to fall in</a:t>
            </a:r>
            <a:r>
              <a:rPr lang="en-US" sz="1600" dirty="0" smtClean="0">
                <a:latin typeface="Cambria" pitchFamily="18" charset="0"/>
              </a:rPr>
              <a:t>).</a:t>
            </a:r>
            <a:br>
              <a:rPr lang="en-US" sz="1600" dirty="0" smtClean="0">
                <a:latin typeface="Cambria" pitchFamily="18" charset="0"/>
              </a:rPr>
            </a:br>
            <a:r>
              <a:rPr lang="en-US" sz="1600" dirty="0">
                <a:latin typeface="Cambria" pitchFamily="18" charset="0"/>
              </a:rPr>
              <a:t>feature of living in this environment is the </a:t>
            </a:r>
            <a:r>
              <a:rPr lang="en-US" sz="1600" dirty="0" smtClean="0">
                <a:latin typeface="Cambria" pitchFamily="18" charset="0"/>
              </a:rPr>
              <a:t>possibility of </a:t>
            </a:r>
            <a:r>
              <a:rPr lang="en-US" sz="1600" dirty="0">
                <a:latin typeface="Cambria" pitchFamily="18" charset="0"/>
              </a:rPr>
              <a:t>finding a heap of gold</a:t>
            </a:r>
          </a:p>
        </p:txBody>
      </p:sp>
      <p:pic>
        <p:nvPicPr>
          <p:cNvPr id="1026" name="Picture 2" descr="C:\Users\VICTOR\Desktop\slide1-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8534399" cy="4754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583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Artificial Intelligence - ppt video onlin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6" y="-1"/>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06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8915399"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56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STEP</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80724465"/>
              </p:ext>
            </p:extLst>
          </p:nvPr>
        </p:nvGraphicFramePr>
        <p:xfrm>
          <a:off x="3225800" y="3084513"/>
          <a:ext cx="2692400" cy="687387"/>
        </p:xfrm>
        <a:graphic>
          <a:graphicData uri="http://schemas.openxmlformats.org/presentationml/2006/ole">
            <mc:AlternateContent xmlns:mc="http://schemas.openxmlformats.org/markup-compatibility/2006">
              <mc:Choice xmlns:v="urn:schemas-microsoft-com:vml" Requires="v">
                <p:oleObj spid="_x0000_s4196" name="Packager Shell Object" showAsIcon="1" r:id="rId3" imgW="2692440" imgH="686880" progId="Package">
                  <p:embed/>
                </p:oleObj>
              </mc:Choice>
              <mc:Fallback>
                <p:oleObj name="Packager Shell Object" showAsIcon="1" r:id="rId3" imgW="2692440" imgH="686880" progId="Package">
                  <p:embed/>
                  <p:pic>
                    <p:nvPicPr>
                      <p:cNvPr id="0" name=""/>
                      <p:cNvPicPr/>
                      <p:nvPr/>
                    </p:nvPicPr>
                    <p:blipFill>
                      <a:blip r:embed="rId4"/>
                      <a:stretch>
                        <a:fillRect/>
                      </a:stretch>
                    </p:blipFill>
                    <p:spPr>
                      <a:xfrm>
                        <a:off x="3225800" y="3084513"/>
                        <a:ext cx="2692400" cy="6873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04652090"/>
              </p:ext>
            </p:extLst>
          </p:nvPr>
        </p:nvGraphicFramePr>
        <p:xfrm>
          <a:off x="3225800" y="3084513"/>
          <a:ext cx="2692400" cy="687387"/>
        </p:xfrm>
        <a:graphic>
          <a:graphicData uri="http://schemas.openxmlformats.org/presentationml/2006/ole">
            <mc:AlternateContent xmlns:mc="http://schemas.openxmlformats.org/markup-compatibility/2006">
              <mc:Choice xmlns:v="urn:schemas-microsoft-com:vml" Requires="v">
                <p:oleObj spid="_x0000_s4197" name="Packager Shell Object" showAsIcon="1" r:id="rId5" imgW="2692440" imgH="686880" progId="Package">
                  <p:embed/>
                </p:oleObj>
              </mc:Choice>
              <mc:Fallback>
                <p:oleObj name="Packager Shell Object" showAsIcon="1" r:id="rId5" imgW="2692440" imgH="686880" progId="Package">
                  <p:embed/>
                  <p:pic>
                    <p:nvPicPr>
                      <p:cNvPr id="0" name=""/>
                      <p:cNvPicPr/>
                      <p:nvPr/>
                    </p:nvPicPr>
                    <p:blipFill>
                      <a:blip r:embed="rId6"/>
                      <a:stretch>
                        <a:fillRect/>
                      </a:stretch>
                    </p:blipFill>
                    <p:spPr>
                      <a:xfrm>
                        <a:off x="3225800" y="3084513"/>
                        <a:ext cx="2692400" cy="687387"/>
                      </a:xfrm>
                      <a:prstGeom prst="rect">
                        <a:avLst/>
                      </a:prstGeom>
                    </p:spPr>
                  </p:pic>
                </p:oleObj>
              </mc:Fallback>
            </mc:AlternateContent>
          </a:graphicData>
        </a:graphic>
      </p:graphicFrame>
      <p:pic>
        <p:nvPicPr>
          <p:cNvPr id="4103" name="Picture 7" descr="Logical Agents · AIMA Exercis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228600"/>
            <a:ext cx="7848600" cy="641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19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Here the statements are made of propositions.</a:t>
            </a:r>
          </a:p>
          <a:p>
            <a:r>
              <a:rPr lang="en-US" dirty="0" smtClean="0"/>
              <a:t>The propositional logic is also called as </a:t>
            </a:r>
            <a:r>
              <a:rPr lang="en-US" dirty="0" err="1" smtClean="0"/>
              <a:t>boolean</a:t>
            </a:r>
            <a:r>
              <a:rPr lang="en-US" dirty="0" smtClean="0"/>
              <a:t> logic</a:t>
            </a:r>
          </a:p>
          <a:p>
            <a:r>
              <a:rPr lang="en-US" dirty="0" smtClean="0"/>
              <a:t>The sentence /statement is declarative which is either true or false but cannot be both.</a:t>
            </a:r>
          </a:p>
          <a:p>
            <a:r>
              <a:rPr lang="en-US" dirty="0" err="1" smtClean="0"/>
              <a:t>Question,opinion</a:t>
            </a:r>
            <a:r>
              <a:rPr lang="en-US" dirty="0" smtClean="0"/>
              <a:t> and comma are not allowed in this logic</a:t>
            </a:r>
          </a:p>
          <a:p>
            <a:r>
              <a:rPr lang="en-US" dirty="0" err="1" smtClean="0"/>
              <a:t>Eg.Students</a:t>
            </a:r>
            <a:r>
              <a:rPr lang="en-US" dirty="0" smtClean="0"/>
              <a:t> are studying in college(True proposition)</a:t>
            </a:r>
          </a:p>
          <a:p>
            <a:r>
              <a:rPr lang="en-US" dirty="0" smtClean="0"/>
              <a:t>5+3=8(True proposition)</a:t>
            </a:r>
          </a:p>
          <a:p>
            <a:r>
              <a:rPr lang="en-US" dirty="0" smtClean="0"/>
              <a:t>What is your name?(not accepted)</a:t>
            </a:r>
          </a:p>
          <a:p>
            <a:r>
              <a:rPr lang="en-US" dirty="0" smtClean="0"/>
              <a:t>Some students are intelligent(false proposition)</a:t>
            </a:r>
          </a:p>
          <a:p>
            <a:pPr marL="0" indent="0">
              <a:buNone/>
            </a:pPr>
            <a:endParaRPr lang="en-US" dirty="0"/>
          </a:p>
        </p:txBody>
      </p:sp>
    </p:spTree>
    <p:extLst>
      <p:ext uri="{BB962C8B-B14F-4D97-AF65-F5344CB8AC3E}">
        <p14:creationId xmlns:p14="http://schemas.microsoft.com/office/powerpoint/2010/main" val="2963658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a:t>
            </a:r>
            <a:r>
              <a:rPr lang="en-US" dirty="0" smtClean="0"/>
              <a:t>Logic-syntax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Syntax-defines the allowable sentences.</a:t>
            </a:r>
          </a:p>
          <a:p>
            <a:r>
              <a:rPr lang="en-US" dirty="0" smtClean="0"/>
              <a:t>The atomic sentences-the individual syntactic elements-consist od a single proposition symbol.</a:t>
            </a:r>
          </a:p>
          <a:p>
            <a:r>
              <a:rPr lang="en-US" dirty="0" smtClean="0"/>
              <a:t>Each such symbol stands for propositional that can be true or False.</a:t>
            </a:r>
          </a:p>
          <a:p>
            <a:r>
              <a:rPr lang="en-US" dirty="0" smtClean="0"/>
              <a:t>We </a:t>
            </a:r>
            <a:r>
              <a:rPr lang="en-US" dirty="0" err="1" smtClean="0"/>
              <a:t>wil</a:t>
            </a:r>
            <a:r>
              <a:rPr lang="en-US" dirty="0" smtClean="0"/>
              <a:t> use uppercase names for symbols:P,Q,R and so on.</a:t>
            </a:r>
          </a:p>
          <a:p>
            <a:r>
              <a:rPr lang="en-US" dirty="0" smtClean="0"/>
              <a:t>For </a:t>
            </a:r>
            <a:r>
              <a:rPr lang="en-US" dirty="0" err="1" smtClean="0"/>
              <a:t>eg</a:t>
            </a:r>
            <a:endParaRPr lang="en-US" dirty="0" smtClean="0"/>
          </a:p>
          <a:p>
            <a:r>
              <a:rPr lang="en-US" dirty="0" smtClean="0"/>
              <a:t>W </a:t>
            </a:r>
            <a:r>
              <a:rPr lang="en-US" baseline="-25000" dirty="0" smtClean="0"/>
              <a:t>1,3 </a:t>
            </a:r>
            <a:r>
              <a:rPr lang="en-US" dirty="0" smtClean="0"/>
              <a:t>stand for the proposition that the </a:t>
            </a:r>
            <a:r>
              <a:rPr lang="en-US" dirty="0" err="1" smtClean="0"/>
              <a:t>wumpus</a:t>
            </a:r>
            <a:r>
              <a:rPr lang="en-US" dirty="0" smtClean="0"/>
              <a:t> is in [1,3]</a:t>
            </a:r>
            <a:endParaRPr lang="en-US" baseline="-25000" dirty="0"/>
          </a:p>
        </p:txBody>
      </p:sp>
    </p:spTree>
    <p:extLst>
      <p:ext uri="{BB962C8B-B14F-4D97-AF65-F5344CB8AC3E}">
        <p14:creationId xmlns:p14="http://schemas.microsoft.com/office/powerpoint/2010/main" val="3148510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to Represent:</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a:t>Object:</a:t>
            </a:r>
            <a:r>
              <a:rPr lang="en-US" dirty="0"/>
              <a:t> All the facts about objects in our world domain. E.g., Guitars contains strings, trumpets are brass instruments.</a:t>
            </a:r>
          </a:p>
          <a:p>
            <a:r>
              <a:rPr lang="en-US" b="1" dirty="0"/>
              <a:t>Events:</a:t>
            </a:r>
            <a:r>
              <a:rPr lang="en-US" dirty="0"/>
              <a:t> Events are the actions which occur in our world.</a:t>
            </a:r>
          </a:p>
          <a:p>
            <a:r>
              <a:rPr lang="en-US" b="1" dirty="0"/>
              <a:t>Performance:</a:t>
            </a:r>
            <a:r>
              <a:rPr lang="en-US" dirty="0"/>
              <a:t> It describe behavior which involves knowledge about how to do things.</a:t>
            </a:r>
          </a:p>
          <a:p>
            <a:r>
              <a:rPr lang="en-US" b="1" dirty="0"/>
              <a:t>Meta-knowledge:</a:t>
            </a:r>
            <a:r>
              <a:rPr lang="en-US" dirty="0"/>
              <a:t> It is knowledge about what we know.</a:t>
            </a:r>
          </a:p>
          <a:p>
            <a:r>
              <a:rPr lang="en-US" b="1" dirty="0"/>
              <a:t>Facts:</a:t>
            </a:r>
            <a:r>
              <a:rPr lang="en-US" dirty="0"/>
              <a:t> Facts are the truths about the real world and what we represent.</a:t>
            </a:r>
          </a:p>
          <a:p>
            <a:r>
              <a:rPr lang="en-US" b="1" dirty="0"/>
              <a:t>Knowledge-Base:</a:t>
            </a:r>
            <a:r>
              <a:rPr lang="en-US" dirty="0"/>
              <a:t> The central component of the knowledge-based agents is the knowledge base. It is represented as KB. The Knowledgebase is a group of the Sentences (Here, sentences are used as a technical </a:t>
            </a:r>
            <a:r>
              <a:rPr lang="en-US" dirty="0" smtClean="0"/>
              <a:t>term)</a:t>
            </a:r>
            <a:endParaRPr lang="en-US" dirty="0"/>
          </a:p>
          <a:p>
            <a:endParaRPr lang="en-US" dirty="0"/>
          </a:p>
        </p:txBody>
      </p:sp>
    </p:spTree>
    <p:extLst>
      <p:ext uri="{BB962C8B-B14F-4D97-AF65-F5344CB8AC3E}">
        <p14:creationId xmlns:p14="http://schemas.microsoft.com/office/powerpoint/2010/main" val="72875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 sentences</a:t>
            </a:r>
            <a:br>
              <a:rPr lang="en-US" dirty="0" smtClean="0"/>
            </a:br>
            <a:r>
              <a:rPr lang="en-US" dirty="0" smtClean="0"/>
              <a:t>logical operators</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8437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Formal Grammar of Propositional Logic</a:t>
            </a:r>
            <a:endParaRPr lang="en-US" dirty="0"/>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619999"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07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a:t>
            </a:r>
            <a:r>
              <a:rPr lang="en-US" dirty="0" smtClean="0"/>
              <a:t>Logic-semantics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semantics define the rules for determining the truth of a sentence w.r.to a particular model.</a:t>
            </a:r>
          </a:p>
          <a:p>
            <a:r>
              <a:rPr lang="en-US" dirty="0" smtClean="0"/>
              <a:t>In propositional logic model simply fixes the truth value true or false-for every propositional symbol.</a:t>
            </a:r>
          </a:p>
          <a:p>
            <a:r>
              <a:rPr lang="en-US" dirty="0" smtClean="0"/>
              <a:t>m1=(P1,2=false,P2,2=false,P3=true)</a:t>
            </a:r>
          </a:p>
          <a:p>
            <a:r>
              <a:rPr lang="en-US" dirty="0" smtClean="0"/>
              <a:t>The semantics for this logic must specify how to compute the truth value of any sentence given a model.</a:t>
            </a:r>
          </a:p>
          <a:p>
            <a:r>
              <a:rPr lang="en-US" dirty="0" smtClean="0"/>
              <a:t>This is done recursively.</a:t>
            </a:r>
          </a:p>
          <a:p>
            <a:r>
              <a:rPr lang="en-US" dirty="0" smtClean="0"/>
              <a:t>All sentences are constructed form atomic and the five connectives.</a:t>
            </a:r>
          </a:p>
          <a:p>
            <a:endParaRPr lang="en-US" dirty="0"/>
          </a:p>
        </p:txBody>
      </p:sp>
    </p:spTree>
    <p:extLst>
      <p:ext uri="{BB962C8B-B14F-4D97-AF65-F5344CB8AC3E}">
        <p14:creationId xmlns:p14="http://schemas.microsoft.com/office/powerpoint/2010/main" val="3989421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3999" cy="716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290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Inferences ……….</a:t>
            </a:r>
            <a:endParaRPr lang="en-US" dirty="0"/>
          </a:p>
        </p:txBody>
      </p:sp>
      <p:sp>
        <p:nvSpPr>
          <p:cNvPr id="3" name="Content Placeholder 2"/>
          <p:cNvSpPr>
            <a:spLocks noGrp="1"/>
          </p:cNvSpPr>
          <p:nvPr>
            <p:ph idx="1"/>
          </p:nvPr>
        </p:nvSpPr>
        <p:spPr/>
        <p:txBody>
          <a:bodyPr/>
          <a:lstStyle/>
          <a:p>
            <a:r>
              <a:rPr lang="en-US" b="1" dirty="0"/>
              <a:t>Equivalence, validity, and </a:t>
            </a:r>
            <a:r>
              <a:rPr lang="en-US" b="1" dirty="0" err="1" smtClean="0"/>
              <a:t>satisfiability</a:t>
            </a:r>
            <a:endParaRPr lang="en-US" b="1" dirty="0" smtClean="0"/>
          </a:p>
          <a:p>
            <a:endParaRPr lang="en-US" dirty="0" smtClean="0"/>
          </a:p>
          <a:p>
            <a:r>
              <a:rPr lang="en-US" dirty="0" err="1" smtClean="0"/>
              <a:t>Pg</a:t>
            </a:r>
            <a:r>
              <a:rPr lang="en-US" dirty="0" smtClean="0"/>
              <a:t> :210</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9753600" cy="389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1425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a:p>
            <a:endParaRPr lang="en-US" dirty="0"/>
          </a:p>
        </p:txBody>
      </p:sp>
      <p:pic>
        <p:nvPicPr>
          <p:cNvPr id="5122" name="Picture 2" descr="Propositional Logic Reading: C , C Logic: Outline Propositional Logic  Inference in Propositional Logic First-order logic.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 y="-838200"/>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643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pattern in propositional logic</a:t>
            </a:r>
            <a:endParaRPr lang="en-US" dirty="0"/>
          </a:p>
        </p:txBody>
      </p:sp>
      <p:sp>
        <p:nvSpPr>
          <p:cNvPr id="3" name="Content Placeholder 2"/>
          <p:cNvSpPr>
            <a:spLocks noGrp="1"/>
          </p:cNvSpPr>
          <p:nvPr>
            <p:ph idx="1"/>
          </p:nvPr>
        </p:nvSpPr>
        <p:spPr/>
        <p:txBody>
          <a:bodyPr/>
          <a:lstStyle/>
          <a:p>
            <a:r>
              <a:rPr lang="en-US" dirty="0"/>
              <a:t>This section covers standard patterns of inference that </a:t>
            </a:r>
            <a:r>
              <a:rPr lang="en-US" dirty="0" smtClean="0"/>
              <a:t>can be </a:t>
            </a:r>
            <a:r>
              <a:rPr lang="en-US" dirty="0"/>
              <a:t>applied to derive chains </a:t>
            </a:r>
            <a:r>
              <a:rPr lang="en-US" dirty="0" smtClean="0"/>
              <a:t>of conclusions </a:t>
            </a:r>
            <a:r>
              <a:rPr lang="en-US" dirty="0"/>
              <a:t>that lead to the desired goal. These patterns of inference are called </a:t>
            </a:r>
            <a:r>
              <a:rPr lang="en-US" b="1" dirty="0" smtClean="0"/>
              <a:t>inference rules.</a:t>
            </a:r>
            <a:endParaRPr lang="en-US" dirty="0"/>
          </a:p>
        </p:txBody>
      </p:sp>
    </p:spTree>
    <p:extLst>
      <p:ext uri="{BB962C8B-B14F-4D97-AF65-F5344CB8AC3E}">
        <p14:creationId xmlns:p14="http://schemas.microsoft.com/office/powerpoint/2010/main" val="879179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0"/>
            <a:ext cx="9143999"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5372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2042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001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Order logic/Predicate Logic</a:t>
            </a:r>
            <a:endParaRPr lang="en-US" dirty="0"/>
          </a:p>
        </p:txBody>
      </p:sp>
      <p:sp>
        <p:nvSpPr>
          <p:cNvPr id="3" name="Content Placeholder 2"/>
          <p:cNvSpPr>
            <a:spLocks noGrp="1"/>
          </p:cNvSpPr>
          <p:nvPr>
            <p:ph idx="1"/>
          </p:nvPr>
        </p:nvSpPr>
        <p:spPr>
          <a:xfrm>
            <a:off x="457200" y="1600200"/>
            <a:ext cx="8458200" cy="4525963"/>
          </a:xfrm>
        </p:spPr>
        <p:txBody>
          <a:bodyPr>
            <a:normAutofit lnSpcReduction="10000"/>
          </a:bodyPr>
          <a:lstStyle/>
          <a:p>
            <a:pPr>
              <a:buFont typeface="Wingdings" pitchFamily="2" charset="2"/>
              <a:buChar char="§"/>
            </a:pPr>
            <a:r>
              <a:rPr lang="en-US" dirty="0" smtClean="0"/>
              <a:t>Its like a natural language has well defined syntax and semantics.</a:t>
            </a:r>
          </a:p>
          <a:p>
            <a:pPr>
              <a:buFont typeface="Wingdings" pitchFamily="2" charset="2"/>
              <a:buChar char="§"/>
            </a:pPr>
            <a:r>
              <a:rPr lang="en-US" dirty="0" smtClean="0"/>
              <a:t>It assumes the world contains</a:t>
            </a:r>
          </a:p>
          <a:p>
            <a:pPr>
              <a:buFont typeface="Wingdings" pitchFamily="2" charset="2"/>
              <a:buChar char="§"/>
            </a:pPr>
            <a:r>
              <a:rPr lang="en-US" dirty="0" smtClean="0"/>
              <a:t>Object:people,houses,numbers,colors,baseball games, wars………..</a:t>
            </a:r>
          </a:p>
          <a:p>
            <a:pPr>
              <a:buFont typeface="Wingdings" pitchFamily="2" charset="2"/>
              <a:buChar char="§"/>
            </a:pPr>
            <a:r>
              <a:rPr lang="en-US" dirty="0" smtClean="0"/>
              <a:t>Relations:red,round,prime,brother of, bigger than………</a:t>
            </a:r>
          </a:p>
          <a:p>
            <a:pPr>
              <a:buFont typeface="Wingdings" pitchFamily="2" charset="2"/>
              <a:buChar char="§"/>
            </a:pPr>
            <a:r>
              <a:rPr lang="en-US" dirty="0" smtClean="0"/>
              <a:t>Functions: father of best friend, one more than, plus……</a:t>
            </a:r>
            <a:endParaRPr lang="en-US" dirty="0"/>
          </a:p>
        </p:txBody>
      </p:sp>
    </p:spTree>
    <p:extLst>
      <p:ext uri="{BB962C8B-B14F-4D97-AF65-F5344CB8AC3E}">
        <p14:creationId xmlns:p14="http://schemas.microsoft.com/office/powerpoint/2010/main" val="8270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knowledge</a:t>
            </a:r>
            <a:br>
              <a:rPr lang="en-US" dirty="0"/>
            </a:br>
            <a:endParaRPr lang="en-US" dirty="0"/>
          </a:p>
        </p:txBody>
      </p:sp>
      <p:sp>
        <p:nvSpPr>
          <p:cNvPr id="3" name="Content Placeholder 2"/>
          <p:cNvSpPr>
            <a:spLocks noGrp="1"/>
          </p:cNvSpPr>
          <p:nvPr>
            <p:ph idx="1"/>
          </p:nvPr>
        </p:nvSpPr>
        <p:spPr/>
        <p:txBody>
          <a:bodyPr/>
          <a:lstStyle/>
          <a:p>
            <a:r>
              <a:rPr lang="en-US" b="1" dirty="0"/>
              <a:t>1. Declarative Knowledge:</a:t>
            </a:r>
            <a:endParaRPr lang="en-US" dirty="0"/>
          </a:p>
          <a:p>
            <a:r>
              <a:rPr lang="en-US" dirty="0"/>
              <a:t>Declarative knowledge is to know about something.</a:t>
            </a:r>
          </a:p>
          <a:p>
            <a:r>
              <a:rPr lang="en-US" dirty="0"/>
              <a:t>It includes concepts, facts, and objects.</a:t>
            </a:r>
          </a:p>
          <a:p>
            <a:r>
              <a:rPr lang="en-US" dirty="0"/>
              <a:t>It is also called descriptive knowledge and expressed in </a:t>
            </a:r>
            <a:r>
              <a:rPr lang="en-US" dirty="0" err="1"/>
              <a:t>declarativesentences</a:t>
            </a:r>
            <a:r>
              <a:rPr lang="en-US" dirty="0"/>
              <a:t>.</a:t>
            </a:r>
          </a:p>
          <a:p>
            <a:r>
              <a:rPr lang="en-US" dirty="0"/>
              <a:t>It is simpler than procedural language.</a:t>
            </a:r>
          </a:p>
          <a:p>
            <a:endParaRPr lang="en-US" dirty="0"/>
          </a:p>
        </p:txBody>
      </p:sp>
    </p:spTree>
    <p:extLst>
      <p:ext uri="{BB962C8B-B14F-4D97-AF65-F5344CB8AC3E}">
        <p14:creationId xmlns:p14="http://schemas.microsoft.com/office/powerpoint/2010/main" val="36999684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FOL</a:t>
            </a:r>
            <a:endParaRPr lang="en-US" dirty="0"/>
          </a:p>
        </p:txBody>
      </p:sp>
      <p:sp>
        <p:nvSpPr>
          <p:cNvPr id="3" name="Content Placeholder 2"/>
          <p:cNvSpPr>
            <a:spLocks noGrp="1"/>
          </p:cNvSpPr>
          <p:nvPr>
            <p:ph idx="1"/>
          </p:nvPr>
        </p:nvSpPr>
        <p:spPr/>
        <p:txBody>
          <a:bodyPr/>
          <a:lstStyle/>
          <a:p>
            <a:r>
              <a:rPr lang="en-US" dirty="0" smtClean="0"/>
              <a:t>It has the ability to represent facts about some or all of the objects and relations in the universe.</a:t>
            </a:r>
          </a:p>
          <a:p>
            <a:r>
              <a:rPr lang="en-US" dirty="0" smtClean="0"/>
              <a:t>Represent law and rules extracted from the real world.</a:t>
            </a:r>
          </a:p>
          <a:p>
            <a:r>
              <a:rPr lang="en-US" dirty="0" smtClean="0"/>
              <a:t>Useful language for maths, philosophy and AI</a:t>
            </a:r>
          </a:p>
          <a:p>
            <a:r>
              <a:rPr lang="en-US" dirty="0" smtClean="0"/>
              <a:t>Represent facts in realistic manner  rather than just true /false.</a:t>
            </a:r>
          </a:p>
          <a:p>
            <a:endParaRPr lang="en-US" dirty="0"/>
          </a:p>
        </p:txBody>
      </p:sp>
    </p:spTree>
    <p:extLst>
      <p:ext uri="{BB962C8B-B14F-4D97-AF65-F5344CB8AC3E}">
        <p14:creationId xmlns:p14="http://schemas.microsoft.com/office/powerpoint/2010/main" val="6910862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89915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80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sentences</a:t>
            </a:r>
            <a:endParaRPr lang="en-US" dirty="0"/>
          </a:p>
        </p:txBody>
      </p:sp>
      <p:sp>
        <p:nvSpPr>
          <p:cNvPr id="3" name="Content Placeholder 2"/>
          <p:cNvSpPr>
            <a:spLocks noGrp="1"/>
          </p:cNvSpPr>
          <p:nvPr>
            <p:ph idx="1"/>
          </p:nvPr>
        </p:nvSpPr>
        <p:spPr/>
        <p:txBody>
          <a:bodyPr/>
          <a:lstStyle/>
          <a:p>
            <a:r>
              <a:rPr lang="en-US" dirty="0" smtClean="0"/>
              <a:t>Atomic sentences=predicate(term1……..</a:t>
            </a:r>
            <a:r>
              <a:rPr lang="en-US" dirty="0" err="1" smtClean="0"/>
              <a:t>termn</a:t>
            </a:r>
            <a:r>
              <a:rPr lang="en-US" dirty="0" smtClean="0"/>
              <a:t>)</a:t>
            </a:r>
          </a:p>
          <a:p>
            <a:r>
              <a:rPr lang="en-US" dirty="0" smtClean="0"/>
              <a:t>Term=function(term1,,,,,,,,,termn)or constant or variable</a:t>
            </a:r>
          </a:p>
          <a:p>
            <a:r>
              <a:rPr lang="en-US" dirty="0" smtClean="0"/>
              <a:t>Example:</a:t>
            </a:r>
          </a:p>
          <a:p>
            <a:pPr marL="0" indent="0">
              <a:buNone/>
            </a:pPr>
            <a:r>
              <a:rPr lang="en-US" i="1" dirty="0" smtClean="0"/>
              <a:t>		Brother(Richard</a:t>
            </a:r>
            <a:r>
              <a:rPr lang="en-US" i="1" dirty="0"/>
              <a:t>, John).</a:t>
            </a:r>
            <a:endParaRPr lang="en-US" dirty="0"/>
          </a:p>
          <a:p>
            <a:endParaRPr lang="en-US" dirty="0"/>
          </a:p>
        </p:txBody>
      </p:sp>
    </p:spTree>
    <p:extLst>
      <p:ext uri="{BB962C8B-B14F-4D97-AF65-F5344CB8AC3E}">
        <p14:creationId xmlns:p14="http://schemas.microsoft.com/office/powerpoint/2010/main" val="17567385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sentences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is made from atomic sentences using five Logical connectives</a:t>
            </a:r>
          </a:p>
          <a:p>
            <a:r>
              <a:rPr lang="en-US" dirty="0" smtClean="0"/>
              <a:t>S1 and S2 are two atomic statements then (BCF)</a:t>
            </a:r>
          </a:p>
          <a:p>
            <a:pPr marL="0" indent="0">
              <a:buNone/>
            </a:pPr>
            <a:r>
              <a:rPr lang="en-US" dirty="0" smtClean="0"/>
              <a:t>Truth in FOL</a:t>
            </a:r>
          </a:p>
          <a:p>
            <a:r>
              <a:rPr lang="en-US" dirty="0" smtClean="0"/>
              <a:t>Sentences are true with respect to a model and an interpretation.</a:t>
            </a:r>
          </a:p>
          <a:p>
            <a:r>
              <a:rPr lang="en-US" dirty="0" smtClean="0"/>
              <a:t>Model contains objects(domain elements) and relations among them.</a:t>
            </a:r>
          </a:p>
          <a:p>
            <a:r>
              <a:rPr lang="en-US" dirty="0" smtClean="0"/>
              <a:t>Interpretation specifies </a:t>
            </a:r>
          </a:p>
          <a:p>
            <a:pPr lvl="2"/>
            <a:r>
              <a:rPr lang="en-US" dirty="0" smtClean="0"/>
              <a:t>Constant-&gt;objects</a:t>
            </a:r>
          </a:p>
          <a:p>
            <a:pPr lvl="2"/>
            <a:r>
              <a:rPr lang="en-US" dirty="0" smtClean="0"/>
              <a:t>Predicate-&gt;Relations</a:t>
            </a:r>
          </a:p>
          <a:p>
            <a:pPr lvl="2"/>
            <a:r>
              <a:rPr lang="en-US" dirty="0" smtClean="0"/>
              <a:t>Function-&gt;Functional relations</a:t>
            </a:r>
            <a:endParaRPr lang="en-US" dirty="0"/>
          </a:p>
          <a:p>
            <a:endParaRPr lang="en-US" dirty="0"/>
          </a:p>
        </p:txBody>
      </p:sp>
    </p:spTree>
    <p:extLst>
      <p:ext uri="{BB962C8B-B14F-4D97-AF65-F5344CB8AC3E}">
        <p14:creationId xmlns:p14="http://schemas.microsoft.com/office/powerpoint/2010/main" val="3569880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89915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9285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OF FIRST ORDER LOGIC</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82296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48000"/>
            <a:ext cx="78486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50096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99" y="1905000"/>
            <a:ext cx="859510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0648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CHAINING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Inference Engine</a:t>
            </a:r>
          </a:p>
          <a:p>
            <a:r>
              <a:rPr lang="en-US" dirty="0" smtClean="0"/>
              <a:t>Its is the component of the intelligent system in artificial intelligence which applies logical rules to the Knowledge Base to infer information from known facts.</a:t>
            </a:r>
          </a:p>
          <a:p>
            <a:r>
              <a:rPr lang="en-US" dirty="0" smtClean="0"/>
              <a:t>The first inference engine was part of the expert system. Inference engine commonly proceeds in</a:t>
            </a:r>
          </a:p>
          <a:p>
            <a:pPr marL="0" indent="0">
              <a:buNone/>
            </a:pPr>
            <a:r>
              <a:rPr lang="en-US" dirty="0"/>
              <a:t> </a:t>
            </a:r>
            <a:r>
              <a:rPr lang="en-US" dirty="0" smtClean="0"/>
              <a:t>   two </a:t>
            </a:r>
            <a:r>
              <a:rPr lang="en-US" dirty="0" err="1" smtClean="0"/>
              <a:t>modes,which</a:t>
            </a:r>
            <a:r>
              <a:rPr lang="en-US" dirty="0" smtClean="0"/>
              <a:t> are:</a:t>
            </a:r>
          </a:p>
          <a:p>
            <a:r>
              <a:rPr lang="en-US" dirty="0" smtClean="0"/>
              <a:t>Forward chaining</a:t>
            </a:r>
          </a:p>
          <a:p>
            <a:r>
              <a:rPr lang="en-US" dirty="0" smtClean="0"/>
              <a:t>Backward Chaining</a:t>
            </a:r>
            <a:endParaRPr lang="en-US" dirty="0"/>
          </a:p>
        </p:txBody>
      </p:sp>
    </p:spTree>
    <p:extLst>
      <p:ext uri="{BB962C8B-B14F-4D97-AF65-F5344CB8AC3E}">
        <p14:creationId xmlns:p14="http://schemas.microsoft.com/office/powerpoint/2010/main" val="3809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Horn clause and Definite Clause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Horn clause and definite Clause are the forms of sentences which enables knowledge base to use a more restricted and efficient inference algorithm.</a:t>
            </a:r>
          </a:p>
          <a:p>
            <a:r>
              <a:rPr lang="en-US" dirty="0" smtClean="0"/>
              <a:t>Logical inference algorithms use forward and backward chaining approaches which require KB in the form of the first-order definite clause.</a:t>
            </a:r>
          </a:p>
          <a:p>
            <a:r>
              <a:rPr lang="en-US" dirty="0" smtClean="0"/>
              <a:t>Definite clause: A clause which is a disjunction of literals with exactly one positive literal is known as definite  clause or strict horn clause</a:t>
            </a:r>
          </a:p>
          <a:p>
            <a:r>
              <a:rPr lang="en-US" dirty="0" smtClean="0"/>
              <a:t>Horn clause: </a:t>
            </a:r>
            <a:r>
              <a:rPr lang="en-US" dirty="0"/>
              <a:t>A clause which is a disjunction of literals with </a:t>
            </a:r>
            <a:r>
              <a:rPr lang="en-US" dirty="0" smtClean="0"/>
              <a:t>at most </a:t>
            </a:r>
            <a:r>
              <a:rPr lang="en-US" dirty="0"/>
              <a:t>one positive literal is known as </a:t>
            </a:r>
            <a:r>
              <a:rPr lang="en-US" dirty="0" smtClean="0"/>
              <a:t> </a:t>
            </a:r>
            <a:r>
              <a:rPr lang="en-US" dirty="0"/>
              <a:t>horn </a:t>
            </a:r>
            <a:r>
              <a:rPr lang="en-US" dirty="0" smtClean="0"/>
              <a:t>clause .Hence all definite clauses are horn clauses.</a:t>
            </a:r>
          </a:p>
          <a:p>
            <a:r>
              <a:rPr lang="en-US" dirty="0" smtClean="0"/>
              <a:t>Example(negation p V negation q V k).It has only one positive literal</a:t>
            </a:r>
          </a:p>
          <a:p>
            <a:endParaRPr lang="en-US" dirty="0"/>
          </a:p>
          <a:p>
            <a:endParaRPr lang="en-US" dirty="0"/>
          </a:p>
        </p:txBody>
      </p:sp>
    </p:spTree>
    <p:extLst>
      <p:ext uri="{BB962C8B-B14F-4D97-AF65-F5344CB8AC3E}">
        <p14:creationId xmlns:p14="http://schemas.microsoft.com/office/powerpoint/2010/main" val="919003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CHAINING</a:t>
            </a:r>
          </a:p>
        </p:txBody>
      </p:sp>
      <p:sp>
        <p:nvSpPr>
          <p:cNvPr id="3" name="Content Placeholder 2"/>
          <p:cNvSpPr>
            <a:spLocks noGrp="1"/>
          </p:cNvSpPr>
          <p:nvPr>
            <p:ph idx="1"/>
          </p:nvPr>
        </p:nvSpPr>
        <p:spPr/>
        <p:txBody>
          <a:bodyPr>
            <a:normAutofit fontScale="62500" lnSpcReduction="20000"/>
          </a:bodyPr>
          <a:lstStyle/>
          <a:p>
            <a:r>
              <a:rPr lang="en-US" dirty="0" smtClean="0"/>
              <a:t>It is also called as forward deduction or forward reasoning method when using an inference engine.</a:t>
            </a:r>
          </a:p>
          <a:p>
            <a:r>
              <a:rPr lang="en-US" dirty="0"/>
              <a:t>The idea is simple: start with the atomic sentences in the knowledge base and apply </a:t>
            </a:r>
            <a:r>
              <a:rPr lang="en-US" dirty="0" smtClean="0"/>
              <a:t>Modus Ponens </a:t>
            </a:r>
            <a:r>
              <a:rPr lang="en-US" dirty="0"/>
              <a:t>in the forward direction, adding new atomic sentences, </a:t>
            </a:r>
            <a:r>
              <a:rPr lang="en-US" dirty="0" smtClean="0"/>
              <a:t>to extract more data until goal is reached.</a:t>
            </a:r>
          </a:p>
          <a:p>
            <a:r>
              <a:rPr lang="en-US" dirty="0" smtClean="0"/>
              <a:t>It is a bottom up </a:t>
            </a:r>
            <a:r>
              <a:rPr lang="en-US" dirty="0" err="1" smtClean="0"/>
              <a:t>approach..from</a:t>
            </a:r>
            <a:r>
              <a:rPr lang="en-US" dirty="0" smtClean="0"/>
              <a:t> bottom to top</a:t>
            </a:r>
          </a:p>
          <a:p>
            <a:r>
              <a:rPr lang="en-US" dirty="0" smtClean="0"/>
              <a:t>It is a process of making a conclusion based on known facts or data by starting from initial state and reaches the goal state. </a:t>
            </a:r>
          </a:p>
          <a:p>
            <a:pPr marL="0" indent="0">
              <a:buNone/>
            </a:pPr>
            <a:endParaRPr lang="en-US" dirty="0" smtClean="0"/>
          </a:p>
          <a:p>
            <a:pPr>
              <a:buFont typeface="Wingdings" pitchFamily="2" charset="2"/>
              <a:buChar char="ü"/>
            </a:pPr>
            <a:r>
              <a:rPr lang="en-US" dirty="0" smtClean="0"/>
              <a:t>This  </a:t>
            </a:r>
            <a:r>
              <a:rPr lang="en-US" dirty="0" err="1" smtClean="0"/>
              <a:t>algm</a:t>
            </a:r>
            <a:r>
              <a:rPr lang="en-US" dirty="0" smtClean="0"/>
              <a:t> start with known facts</a:t>
            </a:r>
          </a:p>
          <a:p>
            <a:pPr>
              <a:buFont typeface="Wingdings" pitchFamily="2" charset="2"/>
              <a:buChar char="ü"/>
            </a:pPr>
            <a:r>
              <a:rPr lang="en-US" dirty="0" smtClean="0"/>
              <a:t>It triggers the entire rules whose premises are satisfied.</a:t>
            </a:r>
          </a:p>
          <a:p>
            <a:pPr>
              <a:buFont typeface="Wingdings" pitchFamily="2" charset="2"/>
              <a:buChar char="ü"/>
            </a:pPr>
            <a:r>
              <a:rPr lang="en-US" dirty="0" smtClean="0"/>
              <a:t>Adding their conclusions to the known facts.</a:t>
            </a:r>
          </a:p>
          <a:p>
            <a:pPr>
              <a:buFont typeface="Wingdings" pitchFamily="2" charset="2"/>
              <a:buChar char="ü"/>
            </a:pPr>
            <a:r>
              <a:rPr lang="en-US" dirty="0" smtClean="0"/>
              <a:t>The above process repeats until the query is answered or no new facts are called.</a:t>
            </a:r>
          </a:p>
          <a:p>
            <a:endParaRPr lang="en-US" dirty="0"/>
          </a:p>
        </p:txBody>
      </p:sp>
    </p:spTree>
    <p:extLst>
      <p:ext uri="{BB962C8B-B14F-4D97-AF65-F5344CB8AC3E}">
        <p14:creationId xmlns:p14="http://schemas.microsoft.com/office/powerpoint/2010/main" val="303727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knowledge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Procedural Knowledge</a:t>
            </a:r>
            <a:endParaRPr lang="en-US" dirty="0"/>
          </a:p>
          <a:p>
            <a:r>
              <a:rPr lang="en-US" dirty="0"/>
              <a:t>It is also known as imperative knowledge.</a:t>
            </a:r>
          </a:p>
          <a:p>
            <a:r>
              <a:rPr lang="en-US" dirty="0"/>
              <a:t>Procedural knowledge is a type of knowledge which is responsible for knowing how to do something.</a:t>
            </a:r>
          </a:p>
          <a:p>
            <a:r>
              <a:rPr lang="en-US" dirty="0"/>
              <a:t>It can be directly applied to any task.</a:t>
            </a:r>
          </a:p>
          <a:p>
            <a:r>
              <a:rPr lang="en-US" dirty="0"/>
              <a:t>It includes rules, strategies, procedures, agendas, etc.</a:t>
            </a:r>
          </a:p>
          <a:p>
            <a:r>
              <a:rPr lang="en-US" dirty="0"/>
              <a:t>Procedural knowledge depends on the task on which it can be applied.</a:t>
            </a:r>
          </a:p>
          <a:p>
            <a:endParaRPr lang="en-US" dirty="0"/>
          </a:p>
        </p:txBody>
      </p:sp>
    </p:spTree>
    <p:extLst>
      <p:ext uri="{BB962C8B-B14F-4D97-AF65-F5344CB8AC3E}">
        <p14:creationId xmlns:p14="http://schemas.microsoft.com/office/powerpoint/2010/main" val="24781567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Example:</a:t>
            </a:r>
          </a:p>
          <a:p>
            <a:r>
              <a:rPr lang="en-US" b="1" dirty="0"/>
              <a:t>"As per the law, it is a crime for an American to sell weapons to hostile nations. Country A, an enemy of America, has some missiles, and all the missiles were sold to it by Robert, who is an American citizen."</a:t>
            </a:r>
            <a:endParaRPr lang="en-US" dirty="0"/>
          </a:p>
          <a:p>
            <a:r>
              <a:rPr lang="en-US" dirty="0"/>
              <a:t>Prove that </a:t>
            </a:r>
            <a:r>
              <a:rPr lang="en-US" b="1" dirty="0"/>
              <a:t>"Robert is criminal."</a:t>
            </a:r>
            <a:endParaRPr lang="en-US" dirty="0"/>
          </a:p>
          <a:p>
            <a:r>
              <a:rPr lang="en-US" dirty="0"/>
              <a:t>To solve the above problem, first, we will convert all the above facts into first-order definite clauses, and then we will use a forward-chaining algorithm to reach the goal.</a:t>
            </a:r>
          </a:p>
          <a:p>
            <a:endParaRPr lang="en-US" dirty="0"/>
          </a:p>
        </p:txBody>
      </p:sp>
    </p:spTree>
    <p:extLst>
      <p:ext uri="{BB962C8B-B14F-4D97-AF65-F5344CB8AC3E}">
        <p14:creationId xmlns:p14="http://schemas.microsoft.com/office/powerpoint/2010/main" val="3494587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Facts Conversion into FOL: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It </a:t>
            </a:r>
            <a:r>
              <a:rPr lang="en-US" dirty="0"/>
              <a:t>is a crime for an American to sell weapons to hostile nations. (Let's say p, q, and r are variables)</a:t>
            </a:r>
            <a:br>
              <a:rPr lang="en-US" dirty="0"/>
            </a:br>
            <a:r>
              <a:rPr lang="en-US" b="1" dirty="0"/>
              <a:t>American (p) ∧ weapon(q) ∧ sells (p, q, r) ∧ hostile(r) → Criminal(p)       ...(1)</a:t>
            </a:r>
            <a:endParaRPr lang="en-US" dirty="0"/>
          </a:p>
          <a:p>
            <a:r>
              <a:rPr lang="en-US" dirty="0"/>
              <a:t>Country A has some missiles. </a:t>
            </a:r>
            <a:r>
              <a:rPr lang="en-US" b="1" dirty="0"/>
              <a:t>?p Owns(A, p) ∧ Missile(p)</a:t>
            </a:r>
            <a:r>
              <a:rPr lang="en-US" dirty="0"/>
              <a:t>. It can be written in two definite clauses by using Existential Instantiation, introducing new Constant T1.</a:t>
            </a:r>
            <a:br>
              <a:rPr lang="en-US" dirty="0"/>
            </a:br>
            <a:r>
              <a:rPr lang="en-US" b="1" dirty="0"/>
              <a:t>Owns(A, T1)             ......(2)</a:t>
            </a:r>
            <a:r>
              <a:rPr lang="en-US" dirty="0"/>
              <a:t/>
            </a:r>
            <a:br>
              <a:rPr lang="en-US" dirty="0"/>
            </a:br>
            <a:r>
              <a:rPr lang="en-US" b="1" dirty="0"/>
              <a:t>Missile(T1)             .......(3)</a:t>
            </a:r>
            <a:endParaRPr lang="en-US" dirty="0"/>
          </a:p>
          <a:p>
            <a:r>
              <a:rPr lang="en-US" dirty="0"/>
              <a:t>All of the missiles were sold to country A by Robert.</a:t>
            </a:r>
            <a:br>
              <a:rPr lang="en-US" dirty="0"/>
            </a:br>
            <a:r>
              <a:rPr lang="en-US" b="1" dirty="0"/>
              <a:t>?p Missiles(p) ∧ Owns (A, p) → Sells (Robert, p, A)       ......(4)</a:t>
            </a:r>
            <a:endParaRPr lang="en-US" dirty="0"/>
          </a:p>
          <a:p>
            <a:r>
              <a:rPr lang="en-US" dirty="0"/>
              <a:t>Missiles are weapons.</a:t>
            </a:r>
            <a:br>
              <a:rPr lang="en-US" dirty="0"/>
            </a:br>
            <a:r>
              <a:rPr lang="en-US" b="1" dirty="0"/>
              <a:t>Missile(p) → Weapons (p)             .......(5)</a:t>
            </a:r>
            <a:endParaRPr lang="en-US" dirty="0"/>
          </a:p>
          <a:p>
            <a:r>
              <a:rPr lang="en-US" dirty="0"/>
              <a:t>Enemy of America is known as hostile.</a:t>
            </a:r>
            <a:br>
              <a:rPr lang="en-US" dirty="0"/>
            </a:br>
            <a:r>
              <a:rPr lang="en-US" b="1" dirty="0"/>
              <a:t>Enemy(p, America) →Hostile(p)             ........(6)</a:t>
            </a:r>
            <a:endParaRPr lang="en-US" dirty="0"/>
          </a:p>
          <a:p>
            <a:r>
              <a:rPr lang="en-US" dirty="0"/>
              <a:t>Country A is an enemy of America.</a:t>
            </a:r>
            <a:br>
              <a:rPr lang="en-US" dirty="0"/>
            </a:br>
            <a:r>
              <a:rPr lang="en-US" b="1" dirty="0"/>
              <a:t>Enemy (A, America)             .........(7)</a:t>
            </a:r>
            <a:endParaRPr lang="en-US" dirty="0"/>
          </a:p>
          <a:p>
            <a:r>
              <a:rPr lang="en-US" dirty="0"/>
              <a:t>Robert is American</a:t>
            </a:r>
            <a:br>
              <a:rPr lang="en-US" dirty="0"/>
            </a:br>
            <a:r>
              <a:rPr lang="en-US" b="1" dirty="0"/>
              <a:t>American(Robert).             ..........(8)</a:t>
            </a:r>
            <a:endParaRPr lang="en-US" dirty="0"/>
          </a:p>
          <a:p>
            <a:endParaRPr lang="en-US" dirty="0"/>
          </a:p>
        </p:txBody>
      </p:sp>
    </p:spTree>
    <p:extLst>
      <p:ext uri="{BB962C8B-B14F-4D97-AF65-F5344CB8AC3E}">
        <p14:creationId xmlns:p14="http://schemas.microsoft.com/office/powerpoint/2010/main" val="3375870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Forward chaining proof:</a:t>
            </a:r>
            <a:br>
              <a:rPr lang="en-US" dirty="0"/>
            </a:br>
            <a:endParaRPr lang="en-US" dirty="0"/>
          </a:p>
        </p:txBody>
      </p:sp>
      <p:sp>
        <p:nvSpPr>
          <p:cNvPr id="3" name="Content Placeholder 2"/>
          <p:cNvSpPr>
            <a:spLocks noGrp="1"/>
          </p:cNvSpPr>
          <p:nvPr>
            <p:ph idx="1"/>
          </p:nvPr>
        </p:nvSpPr>
        <p:spPr>
          <a:xfrm>
            <a:off x="457200" y="1600200"/>
            <a:ext cx="8686800" cy="4525963"/>
          </a:xfrm>
        </p:spPr>
        <p:txBody>
          <a:bodyPr/>
          <a:lstStyle/>
          <a:p>
            <a:r>
              <a:rPr lang="en-US" b="1" dirty="0"/>
              <a:t>Step-1:</a:t>
            </a:r>
            <a:endParaRPr lang="en-US" dirty="0"/>
          </a:p>
          <a:p>
            <a:r>
              <a:rPr lang="en-US" dirty="0"/>
              <a:t>In the first step we will start with the known facts and will choose the sentences which do not have implications, such </a:t>
            </a:r>
            <a:r>
              <a:rPr lang="en-US" dirty="0" smtClean="0"/>
              <a:t> as</a:t>
            </a:r>
            <a:r>
              <a:rPr lang="en-US" dirty="0"/>
              <a:t>: </a:t>
            </a:r>
            <a:r>
              <a:rPr lang="en-US" b="1" dirty="0"/>
              <a:t>American(Robert), Enemy(A, America), Owns(A, T1), and Missile(T1)</a:t>
            </a:r>
            <a:r>
              <a:rPr lang="en-US" dirty="0"/>
              <a:t>. All these facts will be represented as below</a:t>
            </a:r>
            <a:r>
              <a:rPr lang="en-US" dirty="0" smtClean="0"/>
              <a:t>.</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375" y="5638800"/>
            <a:ext cx="47625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797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Step-2:</a:t>
            </a:r>
            <a:endParaRPr lang="en-US" dirty="0"/>
          </a:p>
          <a:p>
            <a:r>
              <a:rPr lang="en-US" dirty="0"/>
              <a:t>At the second step, we will see those facts which infer from available facts and with satisfied premises.</a:t>
            </a:r>
          </a:p>
          <a:p>
            <a:r>
              <a:rPr lang="en-US" dirty="0"/>
              <a:t>Rule-(1) does not satisfy premises, so it will not be added in the first iteration.</a:t>
            </a:r>
            <a:endParaRPr lang="en-US" dirty="0"/>
          </a:p>
          <a:p>
            <a:r>
              <a:rPr lang="en-US" dirty="0"/>
              <a:t>Rule-(2) and (3) are already added.</a:t>
            </a:r>
          </a:p>
          <a:p>
            <a:r>
              <a:rPr lang="en-US" dirty="0"/>
              <a:t>Rule-(4) satisfy with the substitution {p/T1}, </a:t>
            </a:r>
            <a:r>
              <a:rPr lang="en-US" b="1" dirty="0"/>
              <a:t>so Sells (Robert, T1, A)</a:t>
            </a:r>
            <a:r>
              <a:rPr lang="en-US" dirty="0"/>
              <a:t> is added, which infers from the conjunction of Rule (2) and (3).</a:t>
            </a:r>
          </a:p>
          <a:p>
            <a:r>
              <a:rPr lang="en-US" dirty="0"/>
              <a:t>Rule-(6) is satisfied with the substitution(p/A), so Hostile(A) is added and which infers from Rule-(7).</a:t>
            </a:r>
          </a:p>
          <a:p>
            <a:r>
              <a:rPr lang="en-US" dirty="0"/>
              <a:t/>
            </a:r>
            <a:br>
              <a:rPr lang="en-US" dirty="0"/>
            </a:b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143" y="5410200"/>
            <a:ext cx="47625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522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Step-3:</a:t>
            </a:r>
            <a:endParaRPr lang="en-US" sz="2400" dirty="0"/>
          </a:p>
          <a:p>
            <a:r>
              <a:rPr lang="en-US" sz="2400" dirty="0"/>
              <a:t>At step-3, as we can check Rule-(1) is satisfied with the substitution </a:t>
            </a:r>
            <a:r>
              <a:rPr lang="en-US" sz="2400" b="1" dirty="0"/>
              <a:t>{p/Robert, q/T1, r/A}, so we can add Criminal(Robert)</a:t>
            </a:r>
            <a:r>
              <a:rPr lang="en-US" sz="2400" dirty="0"/>
              <a:t> which infers all the available facts. And hence we reached our goal statement</a:t>
            </a:r>
            <a:r>
              <a:rPr lang="en-US" sz="2400" dirty="0" smtClean="0"/>
              <a:t>.</a:t>
            </a:r>
          </a:p>
          <a:p>
            <a:endParaRPr lang="en-US" sz="2400" dirty="0"/>
          </a:p>
          <a:p>
            <a:r>
              <a:rPr lang="en-US" sz="2400" b="1" dirty="0"/>
              <a:t>Hence it is proved that Robert is Criminal using forward chaining approach.</a:t>
            </a:r>
            <a:endParaRPr lang="en-US" sz="2400"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518119"/>
            <a:ext cx="4047012" cy="2371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766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Chaining</a:t>
            </a:r>
          </a:p>
        </p:txBody>
      </p:sp>
      <p:sp>
        <p:nvSpPr>
          <p:cNvPr id="3" name="Content Placeholder 2"/>
          <p:cNvSpPr>
            <a:spLocks noGrp="1"/>
          </p:cNvSpPr>
          <p:nvPr>
            <p:ph idx="1"/>
          </p:nvPr>
        </p:nvSpPr>
        <p:spPr/>
        <p:txBody>
          <a:bodyPr>
            <a:normAutofit fontScale="77500" lnSpcReduction="20000"/>
          </a:bodyPr>
          <a:lstStyle/>
          <a:p>
            <a:r>
              <a:rPr lang="en-US" dirty="0" smtClean="0"/>
              <a:t>Backward-chaining </a:t>
            </a:r>
            <a:r>
              <a:rPr lang="en-US" dirty="0"/>
              <a:t>is also known as a backward deduction or backward reasoning method when using an inference engine. </a:t>
            </a:r>
            <a:endParaRPr lang="en-US" dirty="0" smtClean="0"/>
          </a:p>
          <a:p>
            <a:r>
              <a:rPr lang="en-US" dirty="0" smtClean="0"/>
              <a:t>A </a:t>
            </a:r>
            <a:r>
              <a:rPr lang="en-US" dirty="0"/>
              <a:t>backward chaining algorithm is a form of reasoning, which starts with the goal and works backward, chaining through rules to find known facts that support the goal</a:t>
            </a:r>
            <a:r>
              <a:rPr lang="en-US" dirty="0" smtClean="0"/>
              <a:t>.</a:t>
            </a:r>
          </a:p>
          <a:p>
            <a:r>
              <a:rPr lang="en-US" dirty="0"/>
              <a:t>It is known as a top-down approach.</a:t>
            </a:r>
          </a:p>
          <a:p>
            <a:r>
              <a:rPr lang="en-US" dirty="0"/>
              <a:t>Backward-chaining is based on modus ponens inference rule.</a:t>
            </a:r>
          </a:p>
          <a:p>
            <a:r>
              <a:rPr lang="en-US" dirty="0"/>
              <a:t>In backward chaining, the goal is broken into sub-goal or sub-goals to prove the facts true.</a:t>
            </a:r>
          </a:p>
          <a:p>
            <a:r>
              <a:rPr lang="en-US" dirty="0"/>
              <a:t>It is called a goal-driven approach, as a list of goals decides which rules are selected and used.</a:t>
            </a:r>
          </a:p>
          <a:p>
            <a:endParaRPr lang="en-US" dirty="0"/>
          </a:p>
          <a:p>
            <a:endParaRPr lang="en-US" dirty="0"/>
          </a:p>
        </p:txBody>
      </p:sp>
    </p:spTree>
    <p:extLst>
      <p:ext uri="{BB962C8B-B14F-4D97-AF65-F5344CB8AC3E}">
        <p14:creationId xmlns:p14="http://schemas.microsoft.com/office/powerpoint/2010/main" val="3197867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Backward-Chaining proof:</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t>
            </a:r>
            <a:r>
              <a:rPr lang="en-US" dirty="0"/>
              <a:t>Backward chaining, we will start with our goal predicate, which is </a:t>
            </a:r>
            <a:r>
              <a:rPr lang="en-US" b="1" dirty="0"/>
              <a:t>Criminal(Robert)</a:t>
            </a:r>
            <a:r>
              <a:rPr lang="en-US" dirty="0"/>
              <a:t>, and then infer further rules.</a:t>
            </a:r>
          </a:p>
          <a:p>
            <a:r>
              <a:rPr lang="en-US" b="1" dirty="0"/>
              <a:t>Step-1:</a:t>
            </a:r>
            <a:endParaRPr lang="en-US" dirty="0"/>
          </a:p>
          <a:p>
            <a:r>
              <a:rPr lang="en-US" dirty="0"/>
              <a:t>At the first step, we will take the goal fact. And from the goal fact, we will infer other facts, and at last, we will prove those facts true. So our goal fact is "Robert is Criminal," so following is the predicate of it.</a:t>
            </a:r>
          </a:p>
          <a:p>
            <a:pPr marL="0" indent="0">
              <a:buNone/>
            </a:pPr>
            <a:r>
              <a:rPr lang="en-US" dirty="0"/>
              <a:t/>
            </a:r>
            <a:br>
              <a:rPr lang="en-US" dirty="0"/>
            </a:b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5562600"/>
            <a:ext cx="1371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932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Step-2:</a:t>
            </a:r>
            <a:endParaRPr lang="en-US" dirty="0"/>
          </a:p>
          <a:p>
            <a:r>
              <a:rPr lang="en-US" dirty="0"/>
              <a:t>At the second step, we will infer other facts form goal fact which satisfies the rules. So as we can see in Rule-1, the goal predicate Criminal (Robert) is present with substitution {Robert/P}. So we will add all the conjunctive facts below the first level and will replace p with Robert.</a:t>
            </a:r>
          </a:p>
          <a:p>
            <a:r>
              <a:rPr lang="en-US" b="1" dirty="0"/>
              <a:t>Here we can see American (Robert) is a fact, so it is proved here.</a:t>
            </a:r>
            <a:endParaRPr lang="en-US" dirty="0"/>
          </a:p>
          <a:p>
            <a:r>
              <a:rPr lang="en-US" dirty="0"/>
              <a:t/>
            </a:r>
            <a:br>
              <a:rPr lang="en-US" dirty="0"/>
            </a:b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800600"/>
            <a:ext cx="3878036"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729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Step-3:</a:t>
            </a:r>
            <a:r>
              <a:rPr lang="en-US" dirty="0"/>
              <a:t>t At step-3, we will extract further fact Missile(q) which infer from Weapon(q), as it satisfies Rule-(5). Weapon (q) is also true with the substitution of a constant T1 at q.</a:t>
            </a:r>
          </a:p>
          <a:p>
            <a:pPr marL="0" indent="0">
              <a:buNone/>
            </a:pPr>
            <a:r>
              <a:rPr lang="en-US" dirty="0"/>
              <a:t/>
            </a:r>
            <a:br>
              <a:rPr lang="en-US" dirty="0"/>
            </a:b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848488"/>
            <a:ext cx="4152900" cy="296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394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Step-4:</a:t>
            </a:r>
            <a:endParaRPr lang="en-US" dirty="0"/>
          </a:p>
          <a:p>
            <a:r>
              <a:rPr lang="en-US" dirty="0"/>
              <a:t>At step-4, we can infer facts Missile(T1) and Owns(A, T1) form Sells(Robert, T1, r) which satisfies the </a:t>
            </a:r>
            <a:r>
              <a:rPr lang="en-US" b="1" dirty="0"/>
              <a:t>Rule- 4</a:t>
            </a:r>
            <a:r>
              <a:rPr lang="en-US" dirty="0"/>
              <a:t>, with the substitution of A in place of r. So these two statements are proved here.</a:t>
            </a:r>
          </a:p>
          <a:p>
            <a:r>
              <a:rPr lang="en-US" dirty="0"/>
              <a:t/>
            </a:r>
            <a:br>
              <a:rPr lang="en-US" dirty="0"/>
            </a:b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68" y="4114800"/>
            <a:ext cx="3649683" cy="273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48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Knowledge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3. Meta-knowledge:</a:t>
            </a:r>
            <a:endParaRPr lang="en-US" dirty="0"/>
          </a:p>
          <a:p>
            <a:r>
              <a:rPr lang="en-US" dirty="0"/>
              <a:t>Knowledge about the other types of knowledge is called Meta-knowledge.</a:t>
            </a:r>
          </a:p>
          <a:p>
            <a:pPr marL="0" indent="0">
              <a:buNone/>
            </a:pPr>
            <a:r>
              <a:rPr lang="en-US" b="1" dirty="0"/>
              <a:t>4. Heuristic </a:t>
            </a:r>
            <a:r>
              <a:rPr lang="en-US" b="1" dirty="0" smtClean="0"/>
              <a:t>knowledge</a:t>
            </a:r>
            <a:endParaRPr lang="en-US" dirty="0"/>
          </a:p>
          <a:p>
            <a:r>
              <a:rPr lang="en-US" dirty="0"/>
              <a:t>Heuristic knowledge is representing knowledge of some experts in a filed or subject.</a:t>
            </a:r>
          </a:p>
          <a:p>
            <a:r>
              <a:rPr lang="en-US" dirty="0"/>
              <a:t>Heuristic knowledge is rules of thumb based on previous experiences, awareness of approaches, and which are good to work but not guaranteed.</a:t>
            </a:r>
          </a:p>
          <a:p>
            <a:pPr marL="0" indent="0">
              <a:buNone/>
            </a:pPr>
            <a:r>
              <a:rPr lang="en-US" b="1" dirty="0"/>
              <a:t>5. Structural knowledge:</a:t>
            </a:r>
            <a:endParaRPr lang="en-US" dirty="0"/>
          </a:p>
          <a:p>
            <a:r>
              <a:rPr lang="en-US" dirty="0"/>
              <a:t>Structural knowledge is basic knowledge to problem-solving.</a:t>
            </a:r>
          </a:p>
          <a:p>
            <a:r>
              <a:rPr lang="en-US" dirty="0"/>
              <a:t>It describes relationships between various concepts such as kind of, part of, and grouping of something.</a:t>
            </a:r>
          </a:p>
          <a:p>
            <a:r>
              <a:rPr lang="en-US" dirty="0"/>
              <a:t>It describes the relationship that exists between concepts or objects.</a:t>
            </a:r>
          </a:p>
          <a:p>
            <a:endParaRPr lang="en-US" dirty="0"/>
          </a:p>
        </p:txBody>
      </p:sp>
    </p:spTree>
    <p:extLst>
      <p:ext uri="{BB962C8B-B14F-4D97-AF65-F5344CB8AC3E}">
        <p14:creationId xmlns:p14="http://schemas.microsoft.com/office/powerpoint/2010/main" val="32002064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b="1" dirty="0"/>
              <a:t>Step-5:</a:t>
            </a:r>
            <a:endParaRPr lang="en-US" sz="2400" dirty="0"/>
          </a:p>
          <a:p>
            <a:r>
              <a:rPr lang="en-US" sz="2400" dirty="0"/>
              <a:t>At step-5, we can infer the fact </a:t>
            </a:r>
            <a:r>
              <a:rPr lang="en-US" sz="2400" b="1" dirty="0"/>
              <a:t>Enemy(A, America)</a:t>
            </a:r>
            <a:r>
              <a:rPr lang="en-US" sz="2400" dirty="0"/>
              <a:t> from </a:t>
            </a:r>
            <a:r>
              <a:rPr lang="en-US" sz="2400" b="1" dirty="0"/>
              <a:t>Hostile(A)</a:t>
            </a:r>
            <a:r>
              <a:rPr lang="en-US" sz="2400" dirty="0"/>
              <a:t> which satisfies Rule- 6. And hence all the statements are proved true using backward chaining.</a:t>
            </a:r>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402281"/>
            <a:ext cx="40005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83966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a:t>
            </a:r>
            <a:endParaRPr lang="en-US" dirty="0"/>
          </a:p>
        </p:txBody>
      </p:sp>
      <p:sp>
        <p:nvSpPr>
          <p:cNvPr id="3" name="Content Placeholder 2"/>
          <p:cNvSpPr>
            <a:spLocks noGrp="1"/>
          </p:cNvSpPr>
          <p:nvPr>
            <p:ph idx="1"/>
          </p:nvPr>
        </p:nvSpPr>
        <p:spPr>
          <a:xfrm>
            <a:off x="457200" y="1600200"/>
            <a:ext cx="8458200" cy="4525963"/>
          </a:xfrm>
        </p:spPr>
        <p:txBody>
          <a:bodyPr>
            <a:normAutofit fontScale="92500"/>
          </a:bodyPr>
          <a:lstStyle/>
          <a:p>
            <a:r>
              <a:rPr lang="en-US" dirty="0" smtClean="0"/>
              <a:t>It is an algorithm for determining the substitutions needed to make two FOL expressions match</a:t>
            </a:r>
          </a:p>
          <a:p>
            <a:r>
              <a:rPr lang="en-US" dirty="0" smtClean="0"/>
              <a:t>To apply the rule of inference, an inference system must be able to determine when two expressions match, here the unification algorithm used.</a:t>
            </a:r>
          </a:p>
          <a:p>
            <a:r>
              <a:rPr lang="en-US" dirty="0" smtClean="0"/>
              <a:t>The UNIFY algorithm is used for unification, which takes two atomic sentences and returns a unifier for those sentences.</a:t>
            </a:r>
            <a:endParaRPr lang="en-US" dirty="0"/>
          </a:p>
        </p:txBody>
      </p:sp>
    </p:spTree>
    <p:extLst>
      <p:ext uri="{BB962C8B-B14F-4D97-AF65-F5344CB8AC3E}">
        <p14:creationId xmlns:p14="http://schemas.microsoft.com/office/powerpoint/2010/main" val="2126722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UNIFICATION</a:t>
            </a:r>
          </a:p>
        </p:txBody>
      </p:sp>
      <p:sp>
        <p:nvSpPr>
          <p:cNvPr id="3" name="Content Placeholder 2"/>
          <p:cNvSpPr>
            <a:spLocks noGrp="1"/>
          </p:cNvSpPr>
          <p:nvPr>
            <p:ph idx="1"/>
          </p:nvPr>
        </p:nvSpPr>
        <p:spPr/>
        <p:txBody>
          <a:bodyPr/>
          <a:lstStyle/>
          <a:p>
            <a:endParaRPr lang="en-US" dirty="0" smtClean="0"/>
          </a:p>
          <a:p>
            <a:r>
              <a:rPr lang="en-US" sz="2400" dirty="0" smtClean="0"/>
              <a:t>FIND the MGU(Most General Unifier)for </a:t>
            </a:r>
          </a:p>
          <a:p>
            <a:pPr marL="0" indent="0">
              <a:buNone/>
            </a:pPr>
            <a:r>
              <a:rPr lang="en-US" sz="2400" dirty="0" smtClean="0"/>
              <a:t>Unify{king(x),king(john)}</a:t>
            </a:r>
          </a:p>
          <a:p>
            <a:pPr marL="0" indent="0">
              <a:buNone/>
            </a:pPr>
            <a:r>
              <a:rPr lang="en-US" sz="2400" dirty="0" smtClean="0"/>
              <a:t>Let </a:t>
            </a:r>
            <a:r>
              <a:rPr lang="el-GR" sz="2400" dirty="0" smtClean="0"/>
              <a:t>α</a:t>
            </a:r>
            <a:r>
              <a:rPr lang="en-US" sz="2400" dirty="0" smtClean="0"/>
              <a:t>1=king(x) ,</a:t>
            </a:r>
            <a:r>
              <a:rPr lang="el-GR" sz="2400" dirty="0"/>
              <a:t> </a:t>
            </a:r>
            <a:r>
              <a:rPr lang="el-GR" sz="2400" dirty="0" smtClean="0"/>
              <a:t>α</a:t>
            </a:r>
            <a:r>
              <a:rPr lang="en-US" sz="2400" dirty="0" smtClean="0"/>
              <a:t>2=king(john),</a:t>
            </a:r>
          </a:p>
          <a:p>
            <a:pPr marL="0" indent="0">
              <a:buNone/>
            </a:pPr>
            <a:r>
              <a:rPr lang="en-US" sz="2400" dirty="0" smtClean="0"/>
              <a:t>Substitution </a:t>
            </a:r>
            <a:r>
              <a:rPr lang="el-GR" sz="2400" dirty="0" smtClean="0"/>
              <a:t>ϴ</a:t>
            </a:r>
            <a:r>
              <a:rPr lang="en-US" sz="2400" dirty="0" smtClean="0"/>
              <a:t>={john/x} is a unifier for those atoms and applying this substitution ,and both expressions will be identical.</a:t>
            </a:r>
          </a:p>
          <a:p>
            <a:pPr marL="0" indent="0">
              <a:buNone/>
            </a:pP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7239000" cy="64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48200"/>
            <a:ext cx="9232271" cy="1613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054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 in FOL</a:t>
            </a:r>
            <a:endParaRPr lang="en-US" dirty="0"/>
          </a:p>
        </p:txBody>
      </p:sp>
      <p:sp>
        <p:nvSpPr>
          <p:cNvPr id="3" name="Content Placeholder 2"/>
          <p:cNvSpPr>
            <a:spLocks noGrp="1"/>
          </p:cNvSpPr>
          <p:nvPr>
            <p:ph idx="1"/>
          </p:nvPr>
        </p:nvSpPr>
        <p:spPr/>
        <p:txBody>
          <a:bodyPr>
            <a:normAutofit fontScale="92500" lnSpcReduction="20000"/>
          </a:bodyPr>
          <a:lstStyle/>
          <a:p>
            <a:r>
              <a:rPr lang="en-US" dirty="0"/>
              <a:t>Resolution is a theorem proving technique that proceeds by building refutation proofs, i.e., proofs by contradictions</a:t>
            </a:r>
            <a:r>
              <a:rPr lang="en-US" dirty="0" smtClean="0"/>
              <a:t>.</a:t>
            </a:r>
          </a:p>
          <a:p>
            <a:r>
              <a:rPr lang="en-US" dirty="0"/>
              <a:t>Resolution is used, if there are various statements are given, and we need to prove a conclusion of those statements. </a:t>
            </a:r>
            <a:endParaRPr lang="en-US" dirty="0" smtClean="0"/>
          </a:p>
          <a:p>
            <a:r>
              <a:rPr lang="en-US" dirty="0" smtClean="0"/>
              <a:t>Unification </a:t>
            </a:r>
            <a:r>
              <a:rPr lang="en-US" dirty="0"/>
              <a:t>is a key concept in proofs by resolutions. </a:t>
            </a:r>
            <a:endParaRPr lang="en-US" dirty="0" smtClean="0"/>
          </a:p>
          <a:p>
            <a:r>
              <a:rPr lang="en-US" dirty="0" smtClean="0"/>
              <a:t>Resolution </a:t>
            </a:r>
            <a:r>
              <a:rPr lang="en-US" dirty="0"/>
              <a:t>is a single inference rule which can efficiently operate on the </a:t>
            </a:r>
            <a:r>
              <a:rPr lang="en-US" b="1" dirty="0"/>
              <a:t>conjunctive normal form or clausal form</a:t>
            </a:r>
            <a:r>
              <a:rPr lang="en-US" dirty="0"/>
              <a:t>.</a:t>
            </a:r>
            <a:endParaRPr lang="en-US" dirty="0"/>
          </a:p>
        </p:txBody>
      </p:sp>
    </p:spTree>
    <p:extLst>
      <p:ext uri="{BB962C8B-B14F-4D97-AF65-F5344CB8AC3E}">
        <p14:creationId xmlns:p14="http://schemas.microsoft.com/office/powerpoint/2010/main" val="1749460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RESOLUTION………</a:t>
            </a:r>
            <a:endParaRPr lang="en-US" dirty="0"/>
          </a:p>
        </p:txBody>
      </p:sp>
      <p:sp>
        <p:nvSpPr>
          <p:cNvPr id="3" name="Content Placeholder 2"/>
          <p:cNvSpPr>
            <a:spLocks noGrp="1"/>
          </p:cNvSpPr>
          <p:nvPr>
            <p:ph idx="1"/>
          </p:nvPr>
        </p:nvSpPr>
        <p:spPr/>
        <p:txBody>
          <a:bodyPr/>
          <a:lstStyle/>
          <a:p>
            <a:r>
              <a:rPr lang="en-US" b="1" dirty="0"/>
              <a:t>Clause</a:t>
            </a:r>
            <a:r>
              <a:rPr lang="en-US" dirty="0"/>
              <a:t>: Disjunction of literals (an atomic sentence) is called a </a:t>
            </a:r>
            <a:r>
              <a:rPr lang="en-US" b="1" dirty="0"/>
              <a:t>clause</a:t>
            </a:r>
            <a:r>
              <a:rPr lang="en-US" dirty="0"/>
              <a:t>. It is also known as a unit clause.</a:t>
            </a:r>
          </a:p>
          <a:p>
            <a:r>
              <a:rPr lang="en-US" b="1" dirty="0"/>
              <a:t>Conjunctive Normal Form</a:t>
            </a:r>
            <a:r>
              <a:rPr lang="en-US" dirty="0"/>
              <a:t>: A sentence represented as a conjunction of clauses is said to be </a:t>
            </a:r>
            <a:r>
              <a:rPr lang="en-US" b="1" dirty="0"/>
              <a:t>conjunctive normal form</a:t>
            </a:r>
            <a:r>
              <a:rPr lang="en-US" dirty="0"/>
              <a:t> or </a:t>
            </a:r>
            <a:r>
              <a:rPr lang="en-US" b="1" dirty="0"/>
              <a:t>CNF</a:t>
            </a:r>
            <a:r>
              <a:rPr lang="en-US" dirty="0"/>
              <a:t>.</a:t>
            </a:r>
          </a:p>
          <a:p>
            <a:endParaRPr lang="en-US" dirty="0"/>
          </a:p>
        </p:txBody>
      </p:sp>
    </p:spTree>
    <p:extLst>
      <p:ext uri="{BB962C8B-B14F-4D97-AF65-F5344CB8AC3E}">
        <p14:creationId xmlns:p14="http://schemas.microsoft.com/office/powerpoint/2010/main" val="32313181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Resolution</a:t>
            </a:r>
          </a:p>
        </p:txBody>
      </p:sp>
      <p:sp>
        <p:nvSpPr>
          <p:cNvPr id="3" name="Content Placeholder 2"/>
          <p:cNvSpPr>
            <a:spLocks noGrp="1"/>
          </p:cNvSpPr>
          <p:nvPr>
            <p:ph idx="1"/>
          </p:nvPr>
        </p:nvSpPr>
        <p:spPr/>
        <p:txBody>
          <a:bodyPr/>
          <a:lstStyle/>
          <a:p>
            <a:pPr marL="0" indent="0">
              <a:buNone/>
            </a:pPr>
            <a:endParaRPr lang="en-US" dirty="0"/>
          </a:p>
          <a:p>
            <a:r>
              <a:rPr lang="en-US" dirty="0"/>
              <a:t>Conversion of facts into first-order logic.</a:t>
            </a:r>
          </a:p>
          <a:p>
            <a:r>
              <a:rPr lang="en-US" dirty="0"/>
              <a:t>Convert FOL statements into CNF</a:t>
            </a:r>
          </a:p>
          <a:p>
            <a:r>
              <a:rPr lang="en-US" dirty="0"/>
              <a:t>Negate the statement which needs to prove (proof by contradiction)</a:t>
            </a:r>
          </a:p>
          <a:p>
            <a:r>
              <a:rPr lang="en-US" dirty="0"/>
              <a:t>Draw resolution graph (unification).</a:t>
            </a:r>
          </a:p>
          <a:p>
            <a:endParaRPr lang="en-US" dirty="0"/>
          </a:p>
        </p:txBody>
      </p:sp>
    </p:spTree>
    <p:extLst>
      <p:ext uri="{BB962C8B-B14F-4D97-AF65-F5344CB8AC3E}">
        <p14:creationId xmlns:p14="http://schemas.microsoft.com/office/powerpoint/2010/main" val="27495215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r>
              <a:rPr lang="en-US" dirty="0" smtClean="0"/>
              <a:t>RESOLUTION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John </a:t>
            </a:r>
            <a:r>
              <a:rPr lang="en-US" b="1" dirty="0"/>
              <a:t>likes all kind of food.</a:t>
            </a:r>
            <a:endParaRPr lang="en-US" dirty="0"/>
          </a:p>
          <a:p>
            <a:r>
              <a:rPr lang="en-US" b="1" dirty="0"/>
              <a:t>Apple and vegetable are food</a:t>
            </a:r>
            <a:endParaRPr lang="en-US" dirty="0"/>
          </a:p>
          <a:p>
            <a:r>
              <a:rPr lang="en-US" b="1" dirty="0"/>
              <a:t>Anything anyone eats and not killed is food.</a:t>
            </a:r>
            <a:endParaRPr lang="en-US" dirty="0"/>
          </a:p>
          <a:p>
            <a:r>
              <a:rPr lang="en-US" b="1" dirty="0"/>
              <a:t>Anil eats peanuts and still alive</a:t>
            </a:r>
            <a:endParaRPr lang="en-US" dirty="0"/>
          </a:p>
          <a:p>
            <a:r>
              <a:rPr lang="en-US" b="1" dirty="0"/>
              <a:t>Harry eats everything that Anil eats.</a:t>
            </a:r>
            <a:r>
              <a:rPr lang="en-US" dirty="0"/>
              <a:t/>
            </a:r>
            <a:br>
              <a:rPr lang="en-US" dirty="0"/>
            </a:br>
            <a:endParaRPr lang="en-US" dirty="0" smtClean="0"/>
          </a:p>
          <a:p>
            <a:pPr marL="0" indent="0">
              <a:buNone/>
            </a:pPr>
            <a:endParaRPr lang="en-US" b="1" dirty="0" smtClean="0"/>
          </a:p>
          <a:p>
            <a:pPr marL="0" indent="0">
              <a:buNone/>
            </a:pPr>
            <a:r>
              <a:rPr lang="en-US" b="1" dirty="0" smtClean="0"/>
              <a:t>Prove </a:t>
            </a:r>
            <a:r>
              <a:rPr lang="en-US" b="1" dirty="0"/>
              <a:t>by resolution that:</a:t>
            </a:r>
            <a:endParaRPr lang="en-US" dirty="0"/>
          </a:p>
          <a:p>
            <a:r>
              <a:rPr lang="en-US" b="1" dirty="0"/>
              <a:t>John likes peanuts.</a:t>
            </a:r>
            <a:endParaRPr lang="en-US" dirty="0"/>
          </a:p>
          <a:p>
            <a:endParaRPr lang="en-US" dirty="0"/>
          </a:p>
        </p:txBody>
      </p:sp>
    </p:spTree>
    <p:extLst>
      <p:ext uri="{BB962C8B-B14F-4D97-AF65-F5344CB8AC3E}">
        <p14:creationId xmlns:p14="http://schemas.microsoft.com/office/powerpoint/2010/main" val="4182939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Step-1: Conversion of Facts into </a:t>
            </a:r>
            <a:r>
              <a:rPr lang="en-US" b="1" dirty="0" smtClean="0"/>
              <a:t>FOL</a:t>
            </a:r>
          </a:p>
          <a:p>
            <a:r>
              <a:rPr lang="en-US" dirty="0"/>
              <a:t>In the first step we will convert all the given statements into its first order logic.</a:t>
            </a:r>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440" y="3657600"/>
            <a:ext cx="4034411"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774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Step-2: Conversion of FOL into CNF</a:t>
            </a:r>
            <a:endParaRPr lang="en-US" dirty="0"/>
          </a:p>
          <a:p>
            <a:r>
              <a:rPr lang="en-US" dirty="0"/>
              <a:t>In First order logic resolution, it is required to convert the FOL into CNF as CNF form makes easier for resolution proofs.</a:t>
            </a:r>
          </a:p>
          <a:p>
            <a:r>
              <a:rPr lang="en-US" dirty="0"/>
              <a:t>Eliminate all implication (→) and rewrite</a:t>
            </a:r>
          </a:p>
          <a:p>
            <a:r>
              <a:rPr lang="en-US" dirty="0"/>
              <a:t>∀x ¬ food(x) V likes(John, x)</a:t>
            </a:r>
          </a:p>
          <a:p>
            <a:r>
              <a:rPr lang="en-US" dirty="0"/>
              <a:t>food(Apple) </a:t>
            </a:r>
            <a:r>
              <a:rPr lang="el-GR" dirty="0"/>
              <a:t>Λ </a:t>
            </a:r>
            <a:r>
              <a:rPr lang="en-US" dirty="0"/>
              <a:t>food(vegetables)</a:t>
            </a:r>
          </a:p>
          <a:p>
            <a:r>
              <a:rPr lang="en-US" dirty="0"/>
              <a:t>∀x ∀y ¬ [eats(x, y) </a:t>
            </a:r>
            <a:r>
              <a:rPr lang="el-GR" dirty="0"/>
              <a:t>Λ ¬ </a:t>
            </a:r>
            <a:r>
              <a:rPr lang="en-US" dirty="0"/>
              <a:t>killed(x)] V food(y)</a:t>
            </a:r>
          </a:p>
          <a:p>
            <a:r>
              <a:rPr lang="en-US" dirty="0"/>
              <a:t>eats (Anil, Peanuts) </a:t>
            </a:r>
            <a:r>
              <a:rPr lang="el-GR" dirty="0"/>
              <a:t>Λ </a:t>
            </a:r>
            <a:r>
              <a:rPr lang="en-US" dirty="0"/>
              <a:t>alive(Anil)</a:t>
            </a:r>
          </a:p>
          <a:p>
            <a:r>
              <a:rPr lang="en-US" dirty="0"/>
              <a:t>∀x ¬ eats(Anil, x) V eats(Harry, x)</a:t>
            </a:r>
          </a:p>
          <a:p>
            <a:r>
              <a:rPr lang="en-US" dirty="0"/>
              <a:t>∀x¬ [¬ killed(x) ] V alive(x)</a:t>
            </a:r>
          </a:p>
          <a:p>
            <a:r>
              <a:rPr lang="en-US" dirty="0"/>
              <a:t>∀x ¬ alive(x) V ¬ killed(x)</a:t>
            </a:r>
          </a:p>
          <a:p>
            <a:r>
              <a:rPr lang="en-US" dirty="0"/>
              <a:t>likes(John, Peanuts).</a:t>
            </a:r>
          </a:p>
        </p:txBody>
      </p:sp>
    </p:spTree>
    <p:extLst>
      <p:ext uri="{BB962C8B-B14F-4D97-AF65-F5344CB8AC3E}">
        <p14:creationId xmlns:p14="http://schemas.microsoft.com/office/powerpoint/2010/main" val="14111695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Move negation (¬)inwards and rewrite</a:t>
            </a:r>
            <a:endParaRPr lang="en-US" dirty="0"/>
          </a:p>
          <a:p>
            <a:pPr lvl="1"/>
            <a:r>
              <a:rPr lang="en-US" dirty="0"/>
              <a:t>∀x ¬ food(x) V likes(John, x)</a:t>
            </a:r>
          </a:p>
          <a:p>
            <a:pPr lvl="1"/>
            <a:r>
              <a:rPr lang="en-US" dirty="0"/>
              <a:t>food(Apple) </a:t>
            </a:r>
            <a:r>
              <a:rPr lang="el-GR" dirty="0"/>
              <a:t>Λ </a:t>
            </a:r>
            <a:r>
              <a:rPr lang="en-US" dirty="0"/>
              <a:t>food(vegetables)</a:t>
            </a:r>
          </a:p>
          <a:p>
            <a:pPr lvl="1"/>
            <a:r>
              <a:rPr lang="en-US" dirty="0"/>
              <a:t>∀x ∀y ¬ eats(x, y) V killed(x) V food(y)</a:t>
            </a:r>
          </a:p>
          <a:p>
            <a:pPr lvl="1"/>
            <a:r>
              <a:rPr lang="en-US" dirty="0"/>
              <a:t>eats (Anil, Peanuts) </a:t>
            </a:r>
            <a:r>
              <a:rPr lang="el-GR" dirty="0"/>
              <a:t>Λ </a:t>
            </a:r>
            <a:r>
              <a:rPr lang="en-US" dirty="0"/>
              <a:t>alive(Anil)</a:t>
            </a:r>
          </a:p>
          <a:p>
            <a:pPr lvl="1"/>
            <a:r>
              <a:rPr lang="en-US" dirty="0"/>
              <a:t>∀x ¬ eats(Anil, x) V eats(Harry, x)</a:t>
            </a:r>
          </a:p>
          <a:p>
            <a:pPr lvl="1"/>
            <a:r>
              <a:rPr lang="en-US" dirty="0"/>
              <a:t>∀x ¬killed(x) ] V alive(x)</a:t>
            </a:r>
          </a:p>
          <a:p>
            <a:pPr lvl="1"/>
            <a:r>
              <a:rPr lang="en-US" dirty="0"/>
              <a:t>∀x ¬ alive(x) V ¬ killed(x)</a:t>
            </a:r>
          </a:p>
          <a:p>
            <a:pPr lvl="1"/>
            <a:r>
              <a:rPr lang="en-US" dirty="0"/>
              <a:t>likes(John, Peanuts).</a:t>
            </a:r>
          </a:p>
          <a:p>
            <a:endParaRPr lang="en-US" dirty="0"/>
          </a:p>
        </p:txBody>
      </p:sp>
    </p:spTree>
    <p:extLst>
      <p:ext uri="{BB962C8B-B14F-4D97-AF65-F5344CB8AC3E}">
        <p14:creationId xmlns:p14="http://schemas.microsoft.com/office/powerpoint/2010/main" val="133597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AND OBJECTS</a:t>
            </a:r>
          </a:p>
        </p:txBody>
      </p:sp>
      <p:sp>
        <p:nvSpPr>
          <p:cNvPr id="3" name="Content Placeholder 2"/>
          <p:cNvSpPr>
            <a:spLocks noGrp="1"/>
          </p:cNvSpPr>
          <p:nvPr>
            <p:ph idx="1"/>
          </p:nvPr>
        </p:nvSpPr>
        <p:spPr/>
        <p:txBody>
          <a:bodyPr>
            <a:normAutofit lnSpcReduction="10000"/>
          </a:bodyPr>
          <a:lstStyle/>
          <a:p>
            <a:r>
              <a:rPr lang="en-US" dirty="0"/>
              <a:t>In this chapter we address the question of what </a:t>
            </a:r>
            <a:r>
              <a:rPr lang="en-US" i="1" dirty="0"/>
              <a:t>content </a:t>
            </a:r>
            <a:r>
              <a:rPr lang="en-US" dirty="0"/>
              <a:t>to </a:t>
            </a:r>
            <a:r>
              <a:rPr lang="en-US" dirty="0" smtClean="0"/>
              <a:t>put into </a:t>
            </a:r>
            <a:r>
              <a:rPr lang="en-US" dirty="0"/>
              <a:t>such an agent's knowledge base-how to represent facts about the world</a:t>
            </a:r>
            <a:r>
              <a:rPr lang="en-US" dirty="0" smtClean="0"/>
              <a:t>.</a:t>
            </a:r>
          </a:p>
          <a:p>
            <a:r>
              <a:rPr lang="en-US" dirty="0"/>
              <a:t>The organization of objects into </a:t>
            </a:r>
            <a:r>
              <a:rPr lang="en-US" b="1" dirty="0"/>
              <a:t>categories </a:t>
            </a:r>
            <a:r>
              <a:rPr lang="en-US" dirty="0"/>
              <a:t>is a vital </a:t>
            </a:r>
            <a:r>
              <a:rPr lang="en-US" dirty="0" smtClean="0"/>
              <a:t>part </a:t>
            </a:r>
            <a:r>
              <a:rPr lang="en-US" dirty="0"/>
              <a:t>of knowledge representation</a:t>
            </a:r>
            <a:r>
              <a:rPr lang="en-US" dirty="0" smtClean="0"/>
              <a:t>.</a:t>
            </a:r>
          </a:p>
          <a:p>
            <a:r>
              <a:rPr lang="en-US" dirty="0"/>
              <a:t>There are two chalices for representing categories in first-order logic: predicates and</a:t>
            </a:r>
          </a:p>
          <a:p>
            <a:pPr marL="0" indent="0">
              <a:buNone/>
            </a:pPr>
            <a:r>
              <a:rPr lang="en-US" dirty="0" smtClean="0"/>
              <a:t>     objects</a:t>
            </a:r>
            <a:r>
              <a:rPr lang="en-US" dirty="0"/>
              <a:t>.</a:t>
            </a:r>
          </a:p>
        </p:txBody>
      </p:sp>
    </p:spTree>
    <p:extLst>
      <p:ext uri="{BB962C8B-B14F-4D97-AF65-F5344CB8AC3E}">
        <p14:creationId xmlns:p14="http://schemas.microsoft.com/office/powerpoint/2010/main" val="28181828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Rename variables or standardize variables</a:t>
            </a:r>
            <a:endParaRPr lang="en-US" dirty="0"/>
          </a:p>
          <a:p>
            <a:pPr lvl="1"/>
            <a:r>
              <a:rPr lang="en-US" dirty="0"/>
              <a:t>∀x ¬ food(x) V likes(John, x)</a:t>
            </a:r>
          </a:p>
          <a:p>
            <a:pPr lvl="1"/>
            <a:r>
              <a:rPr lang="en-US" dirty="0"/>
              <a:t>food(Apple) </a:t>
            </a:r>
            <a:r>
              <a:rPr lang="el-GR" dirty="0"/>
              <a:t>Λ </a:t>
            </a:r>
            <a:r>
              <a:rPr lang="en-US" dirty="0"/>
              <a:t>food(vegetables)</a:t>
            </a:r>
          </a:p>
          <a:p>
            <a:pPr lvl="1"/>
            <a:r>
              <a:rPr lang="en-US" dirty="0"/>
              <a:t>∀y ∀z ¬ eats(y, z) V killed(y) V food(z)</a:t>
            </a:r>
          </a:p>
          <a:p>
            <a:pPr lvl="1"/>
            <a:r>
              <a:rPr lang="en-US" dirty="0"/>
              <a:t>eats (Anil, Peanuts) </a:t>
            </a:r>
            <a:r>
              <a:rPr lang="el-GR" dirty="0"/>
              <a:t>Λ </a:t>
            </a:r>
            <a:r>
              <a:rPr lang="en-US" dirty="0"/>
              <a:t>alive(Anil)</a:t>
            </a:r>
          </a:p>
          <a:p>
            <a:pPr lvl="1"/>
            <a:r>
              <a:rPr lang="en-US" dirty="0"/>
              <a:t>∀w¬ eats(Anil, w) V eats(Harry, w)</a:t>
            </a:r>
          </a:p>
          <a:p>
            <a:pPr lvl="1"/>
            <a:r>
              <a:rPr lang="en-US" dirty="0"/>
              <a:t>∀g ¬killed(g) ] V alive(g)</a:t>
            </a:r>
          </a:p>
          <a:p>
            <a:pPr lvl="1"/>
            <a:r>
              <a:rPr lang="en-US" dirty="0"/>
              <a:t>∀k ¬ alive(k) V ¬ killed(k)</a:t>
            </a:r>
          </a:p>
          <a:p>
            <a:pPr lvl="1"/>
            <a:r>
              <a:rPr lang="en-US" dirty="0"/>
              <a:t>likes(John, Peanuts).</a:t>
            </a:r>
          </a:p>
          <a:p>
            <a:endParaRPr lang="en-US" dirty="0"/>
          </a:p>
        </p:txBody>
      </p:sp>
    </p:spTree>
    <p:extLst>
      <p:ext uri="{BB962C8B-B14F-4D97-AF65-F5344CB8AC3E}">
        <p14:creationId xmlns:p14="http://schemas.microsoft.com/office/powerpoint/2010/main" val="28453238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Eliminate existential instantiation quantifier by elimination.</a:t>
            </a:r>
            <a:r>
              <a:rPr lang="en-US" dirty="0"/>
              <a:t/>
            </a:r>
            <a:br>
              <a:rPr lang="en-US" dirty="0"/>
            </a:br>
            <a:r>
              <a:rPr lang="en-US" dirty="0"/>
              <a:t>In this step, we will eliminate existential quantifier ∃, and this process is known as </a:t>
            </a:r>
            <a:r>
              <a:rPr lang="en-US" b="1" dirty="0" err="1"/>
              <a:t>Skolemization</a:t>
            </a:r>
            <a:r>
              <a:rPr lang="en-US" dirty="0"/>
              <a:t>. But in this example problem since there is no existential quantifier so all the statements will remain same in this step.</a:t>
            </a:r>
          </a:p>
          <a:p>
            <a:pPr marL="0" indent="0">
              <a:buNone/>
            </a:pPr>
            <a:endParaRPr lang="en-US" dirty="0"/>
          </a:p>
        </p:txBody>
      </p:sp>
    </p:spTree>
    <p:extLst>
      <p:ext uri="{BB962C8B-B14F-4D97-AF65-F5344CB8AC3E}">
        <p14:creationId xmlns:p14="http://schemas.microsoft.com/office/powerpoint/2010/main" val="272159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Drop Universal quantifiers.</a:t>
            </a:r>
            <a:r>
              <a:rPr lang="en-US" dirty="0"/>
              <a:t/>
            </a:r>
            <a:br>
              <a:rPr lang="en-US" dirty="0"/>
            </a:br>
            <a:r>
              <a:rPr lang="en-US" dirty="0"/>
              <a:t>In this step we will drop all universal quantifier since all the statements are not implicitly quantified so we don't need it.</a:t>
            </a:r>
          </a:p>
          <a:p>
            <a:pPr lvl="1"/>
            <a:r>
              <a:rPr lang="en-US" dirty="0"/>
              <a:t>¬ food(x) V likes(John, x)</a:t>
            </a:r>
          </a:p>
          <a:p>
            <a:pPr lvl="1"/>
            <a:r>
              <a:rPr lang="en-US" dirty="0"/>
              <a:t>food(Apple)</a:t>
            </a:r>
          </a:p>
          <a:p>
            <a:pPr lvl="1"/>
            <a:r>
              <a:rPr lang="en-US" dirty="0"/>
              <a:t>food(vegetables)</a:t>
            </a:r>
          </a:p>
          <a:p>
            <a:pPr lvl="1"/>
            <a:r>
              <a:rPr lang="en-US" dirty="0"/>
              <a:t>¬ eats(y, z) V killed(y) V food(z)</a:t>
            </a:r>
          </a:p>
          <a:p>
            <a:pPr lvl="1"/>
            <a:r>
              <a:rPr lang="en-US" dirty="0"/>
              <a:t>eats (Anil, Peanuts)</a:t>
            </a:r>
          </a:p>
          <a:p>
            <a:pPr lvl="1"/>
            <a:r>
              <a:rPr lang="en-US" dirty="0"/>
              <a:t>alive(Anil)</a:t>
            </a:r>
          </a:p>
          <a:p>
            <a:pPr lvl="1"/>
            <a:r>
              <a:rPr lang="en-US" dirty="0"/>
              <a:t>¬ eats(Anil, w) V eats(Harry, w)</a:t>
            </a:r>
          </a:p>
          <a:p>
            <a:pPr lvl="1"/>
            <a:r>
              <a:rPr lang="en-US" dirty="0"/>
              <a:t>killed(g) V alive(g)</a:t>
            </a:r>
          </a:p>
          <a:p>
            <a:pPr lvl="1"/>
            <a:r>
              <a:rPr lang="en-US" dirty="0"/>
              <a:t>¬ alive(k) V ¬ killed(k)</a:t>
            </a:r>
          </a:p>
          <a:p>
            <a:pPr lvl="1"/>
            <a:r>
              <a:rPr lang="en-US" dirty="0"/>
              <a:t>likes(John, Peanuts).</a:t>
            </a:r>
          </a:p>
          <a:p>
            <a:endParaRPr lang="en-US" dirty="0"/>
          </a:p>
        </p:txBody>
      </p:sp>
    </p:spTree>
    <p:extLst>
      <p:ext uri="{BB962C8B-B14F-4D97-AF65-F5344CB8AC3E}">
        <p14:creationId xmlns:p14="http://schemas.microsoft.com/office/powerpoint/2010/main" val="41171019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Step-3: Negate the statement to be proved</a:t>
            </a:r>
            <a:endParaRPr lang="en-US" dirty="0"/>
          </a:p>
          <a:p>
            <a:r>
              <a:rPr lang="en-US" dirty="0"/>
              <a:t>In this statement, we will apply negation to the conclusion statements, which will be written as ¬likes(John, Peanuts)</a:t>
            </a:r>
          </a:p>
          <a:p>
            <a:r>
              <a:rPr lang="en-US" b="1" dirty="0"/>
              <a:t>Step-4: Draw Resolution graph</a:t>
            </a:r>
            <a:r>
              <a:rPr lang="en-US" b="1" dirty="0" smtClean="0"/>
              <a:t>:</a:t>
            </a:r>
          </a:p>
          <a:p>
            <a:r>
              <a:rPr lang="en-US" dirty="0"/>
              <a:t>Now in this step, we will solve the problem by resolution tree using substitution. For the above problem, it will be given as follows:</a:t>
            </a:r>
            <a:endParaRPr lang="en-US" dirty="0"/>
          </a:p>
        </p:txBody>
      </p:sp>
    </p:spTree>
    <p:extLst>
      <p:ext uri="{BB962C8B-B14F-4D97-AF65-F5344CB8AC3E}">
        <p14:creationId xmlns:p14="http://schemas.microsoft.com/office/powerpoint/2010/main" val="5432319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420329"/>
            <a:ext cx="6236494" cy="6437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86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AND </a:t>
            </a:r>
            <a:r>
              <a:rPr lang="en-US" dirty="0" smtClean="0"/>
              <a:t>OBJECTS………</a:t>
            </a:r>
            <a:endParaRPr lang="en-US" dirty="0"/>
          </a:p>
        </p:txBody>
      </p:sp>
      <p:sp>
        <p:nvSpPr>
          <p:cNvPr id="3" name="Content Placeholder 2"/>
          <p:cNvSpPr>
            <a:spLocks noGrp="1"/>
          </p:cNvSpPr>
          <p:nvPr>
            <p:ph idx="1"/>
          </p:nvPr>
        </p:nvSpPr>
        <p:spPr/>
        <p:txBody>
          <a:bodyPr>
            <a:normAutofit fontScale="55000" lnSpcReduction="20000"/>
          </a:bodyPr>
          <a:lstStyle/>
          <a:p>
            <a:r>
              <a:rPr lang="en-US" dirty="0"/>
              <a:t>Categories serve to organize and simplify the knowledge base through </a:t>
            </a:r>
            <a:r>
              <a:rPr lang="en-US" b="1" dirty="0" smtClean="0"/>
              <a:t>inheritance</a:t>
            </a:r>
            <a:r>
              <a:rPr lang="en-US" dirty="0" smtClean="0"/>
              <a:t>.</a:t>
            </a:r>
          </a:p>
          <a:p>
            <a:r>
              <a:rPr lang="en-US" dirty="0"/>
              <a:t>Subclass relations organize categories into a </a:t>
            </a:r>
            <a:r>
              <a:rPr lang="en-US" b="1" dirty="0"/>
              <a:t>taxonomy, or taxonomic </a:t>
            </a:r>
            <a:r>
              <a:rPr lang="en-US" b="1" dirty="0" smtClean="0"/>
              <a:t>hierarchy</a:t>
            </a:r>
          </a:p>
          <a:p>
            <a:pPr marL="0" indent="0">
              <a:buNone/>
            </a:pPr>
            <a:r>
              <a:rPr lang="en-US" dirty="0" smtClean="0"/>
              <a:t>	First-order </a:t>
            </a:r>
            <a:r>
              <a:rPr lang="en-US" dirty="0"/>
              <a:t>logic makes it easy to state facts about categories, either by relating </a:t>
            </a:r>
            <a:r>
              <a:rPr lang="en-US" dirty="0" smtClean="0"/>
              <a:t>objects to </a:t>
            </a:r>
            <a:r>
              <a:rPr lang="en-US" dirty="0"/>
              <a:t>categories or by quantifying over their members:</a:t>
            </a:r>
          </a:p>
          <a:p>
            <a:r>
              <a:rPr lang="en-US" dirty="0"/>
              <a:t>An object is a member of a category. For example:</a:t>
            </a:r>
          </a:p>
          <a:p>
            <a:pPr marL="0" indent="0">
              <a:buNone/>
            </a:pPr>
            <a:r>
              <a:rPr lang="en-US" i="1" dirty="0" smtClean="0"/>
              <a:t>	BB9 </a:t>
            </a:r>
            <a:r>
              <a:rPr lang="en-US" dirty="0"/>
              <a:t>E </a:t>
            </a:r>
            <a:r>
              <a:rPr lang="en-US" i="1" dirty="0"/>
              <a:t>Basketballs</a:t>
            </a:r>
          </a:p>
          <a:p>
            <a:r>
              <a:rPr lang="en-US" dirty="0"/>
              <a:t>A category is a subclass of another category. For example:</a:t>
            </a:r>
          </a:p>
          <a:p>
            <a:pPr marL="0" indent="0">
              <a:buNone/>
            </a:pPr>
            <a:r>
              <a:rPr lang="en-US" i="1" dirty="0" smtClean="0"/>
              <a:t>	Basketballs </a:t>
            </a:r>
            <a:r>
              <a:rPr lang="en-US" i="1" dirty="0"/>
              <a:t>C Balls</a:t>
            </a:r>
          </a:p>
          <a:p>
            <a:r>
              <a:rPr lang="en-US" dirty="0"/>
              <a:t>All members of a category have some properties. For example:</a:t>
            </a:r>
          </a:p>
          <a:p>
            <a:pPr marL="0" indent="0">
              <a:buNone/>
            </a:pPr>
            <a:r>
              <a:rPr lang="en-US" i="1" dirty="0" smtClean="0"/>
              <a:t>	x </a:t>
            </a:r>
            <a:r>
              <a:rPr lang="en-US" dirty="0"/>
              <a:t>E </a:t>
            </a:r>
            <a:r>
              <a:rPr lang="en-US" i="1" dirty="0"/>
              <a:t>Basketballs </a:t>
            </a:r>
            <a:r>
              <a:rPr lang="en-US" dirty="0"/>
              <a:t>+ </a:t>
            </a:r>
            <a:r>
              <a:rPr lang="en-US" i="1" dirty="0"/>
              <a:t>Round (x)</a:t>
            </a:r>
          </a:p>
          <a:p>
            <a:r>
              <a:rPr lang="en-US" dirty="0"/>
              <a:t>Members of a category can be recognized by some properties. For example:</a:t>
            </a:r>
          </a:p>
          <a:p>
            <a:pPr marL="0" indent="0">
              <a:buNone/>
            </a:pPr>
            <a:r>
              <a:rPr lang="en-US" i="1" dirty="0" smtClean="0"/>
              <a:t>	Orange </a:t>
            </a:r>
            <a:r>
              <a:rPr lang="en-US" i="1" dirty="0"/>
              <a:t>(x) A Round (z) A Diameter(x) </a:t>
            </a:r>
            <a:r>
              <a:rPr lang="en-US" dirty="0"/>
              <a:t>= 9.5" </a:t>
            </a:r>
            <a:r>
              <a:rPr lang="en-US" i="1" dirty="0"/>
              <a:t>A x </a:t>
            </a:r>
            <a:r>
              <a:rPr lang="en-US" dirty="0"/>
              <a:t>E </a:t>
            </a:r>
            <a:r>
              <a:rPr lang="en-US" i="1" dirty="0"/>
              <a:t>Balls </a:t>
            </a:r>
            <a:r>
              <a:rPr lang="en-US" dirty="0"/>
              <a:t>+ </a:t>
            </a:r>
            <a:r>
              <a:rPr lang="en-US" i="1" dirty="0"/>
              <a:t>x </a:t>
            </a:r>
            <a:r>
              <a:rPr lang="en-US" dirty="0"/>
              <a:t>E </a:t>
            </a:r>
            <a:r>
              <a:rPr lang="en-US" i="1" dirty="0"/>
              <a:t>Basketballs</a:t>
            </a:r>
          </a:p>
          <a:p>
            <a:r>
              <a:rPr lang="en-US" dirty="0"/>
              <a:t>A category as a </a:t>
            </a:r>
            <a:r>
              <a:rPr lang="en-US" dirty="0" smtClean="0"/>
              <a:t>whole </a:t>
            </a:r>
            <a:r>
              <a:rPr lang="en-US" dirty="0"/>
              <a:t>has some properties. For example:</a:t>
            </a:r>
          </a:p>
          <a:p>
            <a:pPr marL="0" indent="0">
              <a:buNone/>
            </a:pPr>
            <a:r>
              <a:rPr lang="en-US" i="1" dirty="0" smtClean="0"/>
              <a:t>	Dogs </a:t>
            </a:r>
            <a:r>
              <a:rPr lang="en-US" dirty="0"/>
              <a:t>E </a:t>
            </a:r>
            <a:r>
              <a:rPr lang="en-US" i="1" dirty="0" err="1"/>
              <a:t>DomesticatedSpecies</a:t>
            </a:r>
            <a:endParaRPr lang="en-US" b="1" dirty="0"/>
          </a:p>
        </p:txBody>
      </p:sp>
    </p:spTree>
    <p:extLst>
      <p:ext uri="{BB962C8B-B14F-4D97-AF65-F5344CB8AC3E}">
        <p14:creationId xmlns:p14="http://schemas.microsoft.com/office/powerpoint/2010/main" val="2306655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AND </a:t>
            </a:r>
            <a:r>
              <a:rPr lang="en-US" dirty="0" smtClean="0"/>
              <a:t>OBJECTS………..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 say that two or more categories </a:t>
            </a:r>
            <a:r>
              <a:rPr lang="en-US" dirty="0" err="1" smtClean="0"/>
              <a:t>are</a:t>
            </a:r>
            <a:r>
              <a:rPr lang="en-US" b="1" dirty="0" err="1" smtClean="0"/>
              <a:t>disjoint</a:t>
            </a:r>
            <a:r>
              <a:rPr lang="en-US" b="1" dirty="0" smtClean="0"/>
              <a:t> </a:t>
            </a:r>
            <a:r>
              <a:rPr lang="en-US" dirty="0"/>
              <a:t>if they have no members in common. </a:t>
            </a:r>
            <a:endParaRPr lang="en-US" dirty="0" smtClean="0"/>
          </a:p>
          <a:p>
            <a:r>
              <a:rPr lang="en-US" dirty="0" smtClean="0"/>
              <a:t>we </a:t>
            </a:r>
            <a:r>
              <a:rPr lang="en-US" dirty="0"/>
              <a:t>say that males and females constitute an </a:t>
            </a:r>
            <a:r>
              <a:rPr lang="en-US" b="1" dirty="0"/>
              <a:t>exhaustive decomposition </a:t>
            </a:r>
            <a:r>
              <a:rPr lang="en-US" dirty="0"/>
              <a:t>of the animals. </a:t>
            </a:r>
            <a:endParaRPr lang="en-US" dirty="0" smtClean="0"/>
          </a:p>
          <a:p>
            <a:r>
              <a:rPr lang="en-US" dirty="0" smtClean="0"/>
              <a:t>A disjoint </a:t>
            </a:r>
            <a:r>
              <a:rPr lang="en-US" dirty="0"/>
              <a:t>exhaustive decomposition is known as a </a:t>
            </a:r>
            <a:r>
              <a:rPr lang="en-US" b="1" dirty="0"/>
              <a:t>partition. </a:t>
            </a:r>
            <a:r>
              <a:rPr lang="en-US" dirty="0"/>
              <a:t>The following examples </a:t>
            </a:r>
            <a:r>
              <a:rPr lang="en-US" dirty="0" smtClean="0"/>
              <a:t>illustrate these </a:t>
            </a:r>
            <a:r>
              <a:rPr lang="en-US" dirty="0"/>
              <a:t>three concepts:</a:t>
            </a:r>
          </a:p>
          <a:p>
            <a:pPr marL="0" indent="0">
              <a:buNone/>
            </a:pPr>
            <a:r>
              <a:rPr lang="en-US" i="1" dirty="0" smtClean="0"/>
              <a:t>	Disjoint </a:t>
            </a:r>
            <a:r>
              <a:rPr lang="en-US" i="1" dirty="0"/>
              <a:t>({Animals, Vegetables))</a:t>
            </a:r>
          </a:p>
          <a:p>
            <a:pPr marL="0" indent="0">
              <a:buNone/>
            </a:pPr>
            <a:r>
              <a:rPr lang="en-US" i="1" dirty="0" smtClean="0"/>
              <a:t>	</a:t>
            </a:r>
            <a:r>
              <a:rPr lang="en-US" i="1" dirty="0" err="1" smtClean="0"/>
              <a:t>ExhaustiveDecomposition</a:t>
            </a:r>
            <a:r>
              <a:rPr lang="en-US" i="1" dirty="0"/>
              <a:t>({Americans, Canadians, Mexicans</a:t>
            </a:r>
            <a:r>
              <a:rPr lang="en-US" i="1" dirty="0" smtClean="0"/>
              <a:t>),</a:t>
            </a:r>
            <a:r>
              <a:rPr lang="en-US" i="1" dirty="0" err="1" smtClean="0"/>
              <a:t>NorthAmericans</a:t>
            </a:r>
            <a:r>
              <a:rPr lang="en-US" i="1" dirty="0"/>
              <a:t>)</a:t>
            </a:r>
          </a:p>
          <a:p>
            <a:pPr marL="0" indent="0">
              <a:buNone/>
            </a:pPr>
            <a:r>
              <a:rPr lang="en-US" i="1" dirty="0" smtClean="0"/>
              <a:t>	Partition </a:t>
            </a:r>
            <a:r>
              <a:rPr lang="en-US" i="1" dirty="0"/>
              <a:t>({Males, Females), Animals)</a:t>
            </a:r>
            <a:endParaRPr lang="en-US" dirty="0"/>
          </a:p>
        </p:txBody>
      </p:sp>
    </p:spTree>
    <p:extLst>
      <p:ext uri="{BB962C8B-B14F-4D97-AF65-F5344CB8AC3E}">
        <p14:creationId xmlns:p14="http://schemas.microsoft.com/office/powerpoint/2010/main" val="956519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AND OBJECTS………</a:t>
            </a:r>
          </a:p>
        </p:txBody>
      </p:sp>
      <p:sp>
        <p:nvSpPr>
          <p:cNvPr id="3" name="Content Placeholder 2"/>
          <p:cNvSpPr>
            <a:spLocks noGrp="1"/>
          </p:cNvSpPr>
          <p:nvPr>
            <p:ph idx="1"/>
          </p:nvPr>
        </p:nvSpPr>
        <p:spPr>
          <a:xfrm>
            <a:off x="457200" y="1295400"/>
            <a:ext cx="8229600" cy="4525963"/>
          </a:xfrm>
        </p:spPr>
        <p:txBody>
          <a:bodyPr>
            <a:normAutofit fontScale="92500" lnSpcReduction="20000"/>
          </a:bodyPr>
          <a:lstStyle/>
          <a:p>
            <a:r>
              <a:rPr lang="en-US" sz="2000" dirty="0">
                <a:latin typeface="Cambria" pitchFamily="18" charset="0"/>
              </a:rPr>
              <a:t>Categories can also be </a:t>
            </a:r>
            <a:r>
              <a:rPr lang="en-US" sz="2000" i="1" dirty="0">
                <a:latin typeface="Cambria" pitchFamily="18" charset="0"/>
              </a:rPr>
              <a:t>defined </a:t>
            </a:r>
            <a:r>
              <a:rPr lang="en-US" sz="2000" dirty="0">
                <a:latin typeface="Cambria" pitchFamily="18" charset="0"/>
              </a:rPr>
              <a:t>by providing necessary and sufficient conditions </a:t>
            </a:r>
            <a:r>
              <a:rPr lang="en-US" sz="2000" dirty="0" smtClean="0">
                <a:latin typeface="Cambria" pitchFamily="18" charset="0"/>
              </a:rPr>
              <a:t>for membership</a:t>
            </a:r>
            <a:r>
              <a:rPr lang="en-US" sz="2000" dirty="0">
                <a:latin typeface="Cambria" pitchFamily="18" charset="0"/>
              </a:rPr>
              <a:t>. For example, a bachelor is an unmarried adult male:</a:t>
            </a:r>
          </a:p>
          <a:p>
            <a:r>
              <a:rPr lang="en-US" sz="2000" i="1" dirty="0">
                <a:latin typeface="Cambria" pitchFamily="18" charset="0"/>
              </a:rPr>
              <a:t>x </a:t>
            </a:r>
            <a:r>
              <a:rPr lang="en-US" sz="2000" dirty="0">
                <a:latin typeface="Cambria" pitchFamily="18" charset="0"/>
              </a:rPr>
              <a:t>E </a:t>
            </a:r>
            <a:r>
              <a:rPr lang="en-US" sz="2000" i="1" dirty="0" smtClean="0">
                <a:latin typeface="Cambria" pitchFamily="18" charset="0"/>
              </a:rPr>
              <a:t>Bachelors </a:t>
            </a:r>
            <a:r>
              <a:rPr lang="en-US" sz="2000" dirty="0" smtClean="0">
                <a:latin typeface="Cambria" pitchFamily="18" charset="0"/>
              </a:rPr>
              <a:t>-&gt; </a:t>
            </a:r>
            <a:r>
              <a:rPr lang="en-US" sz="2000" i="1" dirty="0">
                <a:latin typeface="Cambria" pitchFamily="18" charset="0"/>
              </a:rPr>
              <a:t>Unmarried(x) A x </a:t>
            </a:r>
            <a:r>
              <a:rPr lang="en-US" sz="2000" dirty="0">
                <a:latin typeface="Cambria" pitchFamily="18" charset="0"/>
              </a:rPr>
              <a:t>E </a:t>
            </a:r>
            <a:r>
              <a:rPr lang="en-US" sz="2000" i="1" dirty="0">
                <a:latin typeface="Cambria" pitchFamily="18" charset="0"/>
              </a:rPr>
              <a:t>Adults A x E Males </a:t>
            </a:r>
            <a:r>
              <a:rPr lang="en-US" sz="2000" dirty="0" smtClean="0">
                <a:latin typeface="Cambria" pitchFamily="18" charset="0"/>
              </a:rPr>
              <a:t>.</a:t>
            </a:r>
          </a:p>
          <a:p>
            <a:pPr marL="0" indent="0">
              <a:buNone/>
            </a:pPr>
            <a:r>
              <a:rPr lang="en-US" sz="2000" b="1" dirty="0"/>
              <a:t>Physical </a:t>
            </a:r>
            <a:r>
              <a:rPr lang="en-US" sz="2000" b="1" dirty="0" smtClean="0"/>
              <a:t>composition :</a:t>
            </a:r>
            <a:r>
              <a:rPr lang="en-US" sz="2000" i="1" dirty="0" err="1" smtClean="0"/>
              <a:t>PartOf</a:t>
            </a:r>
            <a:r>
              <a:rPr lang="en-US" sz="2000" i="1" dirty="0" smtClean="0"/>
              <a:t> </a:t>
            </a:r>
            <a:r>
              <a:rPr lang="en-US" sz="2000" dirty="0"/>
              <a:t>relation to say that one thing is part of </a:t>
            </a:r>
            <a:r>
              <a:rPr lang="en-US" sz="2000" dirty="0" smtClean="0"/>
              <a:t>another</a:t>
            </a:r>
          </a:p>
          <a:p>
            <a:pPr marL="0" indent="0">
              <a:buNone/>
            </a:pPr>
            <a:endParaRPr lang="en-US" sz="2000" b="1" dirty="0">
              <a:latin typeface="Cambria" pitchFamily="18" charset="0"/>
            </a:endParaRPr>
          </a:p>
          <a:p>
            <a:pPr marL="0" indent="0">
              <a:buNone/>
            </a:pPr>
            <a:r>
              <a:rPr lang="en-US" sz="2000" dirty="0"/>
              <a:t>The </a:t>
            </a:r>
            <a:r>
              <a:rPr lang="en-US" sz="2000" i="1" dirty="0" err="1"/>
              <a:t>PartOf</a:t>
            </a:r>
            <a:r>
              <a:rPr lang="en-US" sz="2000" i="1" dirty="0"/>
              <a:t> </a:t>
            </a:r>
            <a:r>
              <a:rPr lang="en-US" sz="2000" dirty="0"/>
              <a:t>relation is transitive and reflexive; that is,</a:t>
            </a:r>
          </a:p>
          <a:p>
            <a:r>
              <a:rPr lang="pl-PL" sz="2000" i="1" dirty="0" smtClean="0"/>
              <a:t>PartOf(</a:t>
            </a:r>
            <a:r>
              <a:rPr lang="en-US" sz="2000" i="1" dirty="0" smtClean="0"/>
              <a:t>x</a:t>
            </a:r>
            <a:r>
              <a:rPr lang="pl-PL" sz="2000" i="1" dirty="0" smtClean="0"/>
              <a:t>, </a:t>
            </a:r>
            <a:r>
              <a:rPr lang="pl-PL" sz="2000" b="1" dirty="0"/>
              <a:t>Y) </a:t>
            </a:r>
            <a:r>
              <a:rPr lang="pl-PL" sz="2000" dirty="0"/>
              <a:t>A </a:t>
            </a:r>
            <a:r>
              <a:rPr lang="pl-PL" sz="2000" i="1" dirty="0"/>
              <a:t>PartOf ( y , z) </a:t>
            </a:r>
            <a:r>
              <a:rPr lang="pl-PL" sz="2000" dirty="0"/>
              <a:t>+ </a:t>
            </a:r>
            <a:r>
              <a:rPr lang="pl-PL" sz="2000" i="1" dirty="0"/>
              <a:t>partof (x, z) </a:t>
            </a:r>
            <a:r>
              <a:rPr lang="pl-PL" sz="2000" dirty="0"/>
              <a:t>.</a:t>
            </a:r>
          </a:p>
          <a:p>
            <a:r>
              <a:rPr lang="en-US" sz="2000" i="1" dirty="0"/>
              <a:t>Part Of ( x , x </a:t>
            </a:r>
            <a:r>
              <a:rPr lang="en-US" sz="2000" i="1" dirty="0" smtClean="0"/>
              <a:t>)</a:t>
            </a:r>
          </a:p>
          <a:p>
            <a:pPr marL="0" indent="0">
              <a:buNone/>
            </a:pPr>
            <a:r>
              <a:rPr lang="en-US" sz="2000" dirty="0"/>
              <a:t>Categories of </a:t>
            </a:r>
            <a:r>
              <a:rPr lang="en-US" sz="2000" b="1" dirty="0"/>
              <a:t>composite objects </a:t>
            </a:r>
            <a:r>
              <a:rPr lang="en-US" sz="2000" dirty="0"/>
              <a:t>are often characterized by structural relations </a:t>
            </a:r>
            <a:r>
              <a:rPr lang="en-US" sz="2000" dirty="0" smtClean="0"/>
              <a:t>among parts</a:t>
            </a:r>
          </a:p>
          <a:p>
            <a:pPr marL="0" indent="0">
              <a:buNone/>
            </a:pPr>
            <a:r>
              <a:rPr lang="en-US" sz="2000" dirty="0"/>
              <a:t>It is also useful to define composite objects with definite parts but no particular </a:t>
            </a:r>
            <a:r>
              <a:rPr lang="en-US" sz="2000" dirty="0" smtClean="0"/>
              <a:t>structure.</a:t>
            </a:r>
          </a:p>
          <a:p>
            <a:pPr marL="0" indent="0">
              <a:buNone/>
            </a:pPr>
            <a:r>
              <a:rPr lang="en-US" sz="2000" b="1" dirty="0" smtClean="0">
                <a:latin typeface="Cambria" pitchFamily="18" charset="0"/>
              </a:rPr>
              <a:t>Bunch:</a:t>
            </a:r>
          </a:p>
          <a:p>
            <a:pPr marL="0" indent="0">
              <a:buNone/>
            </a:pPr>
            <a:r>
              <a:rPr lang="en-US" sz="2000" b="1" dirty="0" smtClean="0">
                <a:latin typeface="Cambria" pitchFamily="18" charset="0"/>
              </a:rPr>
              <a:t>	-defines the composite objects.</a:t>
            </a:r>
          </a:p>
          <a:p>
            <a:pPr marL="0" indent="0">
              <a:buNone/>
            </a:pPr>
            <a:r>
              <a:rPr lang="en-US" sz="2000" i="1" dirty="0" smtClean="0"/>
              <a:t>                            x </a:t>
            </a:r>
            <a:r>
              <a:rPr lang="en-US" sz="2000" dirty="0"/>
              <a:t>E </a:t>
            </a:r>
            <a:r>
              <a:rPr lang="en-US" sz="2000" i="1" dirty="0"/>
              <a:t>s </a:t>
            </a:r>
            <a:r>
              <a:rPr lang="en-US" sz="2000" dirty="0" smtClean="0"/>
              <a:t>-&gt; </a:t>
            </a:r>
            <a:r>
              <a:rPr lang="en-US" sz="2000" i="1" dirty="0" err="1"/>
              <a:t>PartOf</a:t>
            </a:r>
            <a:r>
              <a:rPr lang="en-US" sz="2000" i="1" dirty="0"/>
              <a:t> (x, </a:t>
            </a:r>
            <a:r>
              <a:rPr lang="en-US" sz="2000" i="1" dirty="0" err="1"/>
              <a:t>BunchOf</a:t>
            </a:r>
            <a:r>
              <a:rPr lang="en-US" sz="2000" i="1" dirty="0"/>
              <a:t> is)) </a:t>
            </a:r>
            <a:r>
              <a:rPr lang="en-US" sz="2000" dirty="0" smtClean="0"/>
              <a:t>.</a:t>
            </a:r>
          </a:p>
          <a:p>
            <a:pPr marL="0" indent="0">
              <a:buNone/>
            </a:pPr>
            <a:endParaRPr lang="en-US" sz="2000" b="1" dirty="0" smtClean="0">
              <a:latin typeface="Cambria" pitchFamily="18" charset="0"/>
            </a:endParaRPr>
          </a:p>
          <a:p>
            <a:pPr marL="0" indent="0">
              <a:buNone/>
            </a:pPr>
            <a:endParaRPr lang="en-US" sz="2000" b="1" dirty="0">
              <a:latin typeface="Cambria" pitchFamily="18" charset="0"/>
            </a:endParaRPr>
          </a:p>
          <a:p>
            <a:pPr marL="0" indent="0">
              <a:buNone/>
            </a:pPr>
            <a:endParaRPr lang="en-US" sz="2000" dirty="0">
              <a:latin typeface="Cambria" pitchFamily="18" charset="0"/>
            </a:endParaRPr>
          </a:p>
        </p:txBody>
      </p:sp>
    </p:spTree>
    <p:extLst>
      <p:ext uri="{BB962C8B-B14F-4D97-AF65-F5344CB8AC3E}">
        <p14:creationId xmlns:p14="http://schemas.microsoft.com/office/powerpoint/2010/main" val="2510788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2572</Words>
  <Application>Microsoft Office PowerPoint</Application>
  <PresentationFormat>On-screen Show (4:3)</PresentationFormat>
  <Paragraphs>315</Paragraphs>
  <Slides>64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Office Theme</vt:lpstr>
      <vt:lpstr>Packager Shell Object</vt:lpstr>
      <vt:lpstr>UNIT -II</vt:lpstr>
      <vt:lpstr>What to Represent: </vt:lpstr>
      <vt:lpstr>Types of knowledge </vt:lpstr>
      <vt:lpstr>Types of knowledge </vt:lpstr>
      <vt:lpstr>Types of Knowledge</vt:lpstr>
      <vt:lpstr>CATEGORIES AND OBJECTS</vt:lpstr>
      <vt:lpstr>CATEGORIES AND OBJECTS………</vt:lpstr>
      <vt:lpstr>CATEGORIES AND OBJECTS………..</vt:lpstr>
      <vt:lpstr>CATEGORIES AND OBJECTS………</vt:lpstr>
      <vt:lpstr>ACTIONS, SITUATION AN D EVENTS</vt:lpstr>
      <vt:lpstr> Logical Agents</vt:lpstr>
      <vt:lpstr>Knowledge Base Agents</vt:lpstr>
      <vt:lpstr>Knowledge Base Agents</vt:lpstr>
      <vt:lpstr>THE WUMPUS WORLD  The wumpus world is a cave consisting of rooms connected by passageways.  Lurking somewhere in the cave is the wumpus, a beast that eats anyone who enters its room.  The wumpus can be shot by an agent, but the agent has only one arrow.  Some rooms contain bottomless pits that will trap anyone who wanders into these rooms (except for the wumpus, which is too big to fall in). feature of living in this environment is the possibility of finding a heap of gold</vt:lpstr>
      <vt:lpstr>PowerPoint Presentation</vt:lpstr>
      <vt:lpstr>PowerPoint Presentation</vt:lpstr>
      <vt:lpstr>INITIAL STEP</vt:lpstr>
      <vt:lpstr>Propositional Logic</vt:lpstr>
      <vt:lpstr>Propositional Logic-syntax</vt:lpstr>
      <vt:lpstr>Complex sentences logical operators</vt:lpstr>
      <vt:lpstr>A Formal Grammar of Propositional Logic</vt:lpstr>
      <vt:lpstr>Propositional Logic-semantics</vt:lpstr>
      <vt:lpstr>PowerPoint Presentation</vt:lpstr>
      <vt:lpstr>Inferences ……….</vt:lpstr>
      <vt:lpstr>PowerPoint Presentation</vt:lpstr>
      <vt:lpstr>Reasoning pattern in propositional logic</vt:lpstr>
      <vt:lpstr>PowerPoint Presentation</vt:lpstr>
      <vt:lpstr>PowerPoint Presentation</vt:lpstr>
      <vt:lpstr>First Order logic/Predicate Logic</vt:lpstr>
      <vt:lpstr>Properties of FOL</vt:lpstr>
      <vt:lpstr>PowerPoint Presentation</vt:lpstr>
      <vt:lpstr>Atomic sentences</vt:lpstr>
      <vt:lpstr>Complex sentences</vt:lpstr>
      <vt:lpstr>PowerPoint Presentation</vt:lpstr>
      <vt:lpstr>SEMANTICS OF FIRST ORDER LOGIC</vt:lpstr>
      <vt:lpstr>PowerPoint Presentation</vt:lpstr>
      <vt:lpstr>FORWARD CHAINING</vt:lpstr>
      <vt:lpstr>Horn clause and Definite Clause</vt:lpstr>
      <vt:lpstr>FORWARD CHAINING</vt:lpstr>
      <vt:lpstr>PowerPoint Presentation</vt:lpstr>
      <vt:lpstr>Facts Conversion into FOL:</vt:lpstr>
      <vt:lpstr>Forward chaining proof: </vt:lpstr>
      <vt:lpstr>PowerPoint Presentation</vt:lpstr>
      <vt:lpstr>PowerPoint Presentation</vt:lpstr>
      <vt:lpstr>Backward Chaining</vt:lpstr>
      <vt:lpstr>Backward-Chaining proof: </vt:lpstr>
      <vt:lpstr>PowerPoint Presentation</vt:lpstr>
      <vt:lpstr>PowerPoint Presentation</vt:lpstr>
      <vt:lpstr>PowerPoint Presentation</vt:lpstr>
      <vt:lpstr>PowerPoint Presentation</vt:lpstr>
      <vt:lpstr>UNIFICATION</vt:lpstr>
      <vt:lpstr>UNIFICATION</vt:lpstr>
      <vt:lpstr>Resolution in FOL</vt:lpstr>
      <vt:lpstr>RESOLUTION………</vt:lpstr>
      <vt:lpstr>Steps for Resolution</vt:lpstr>
      <vt:lpstr>Example: RESOLUTION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dc:creator>
  <cp:lastModifiedBy>VICTOR</cp:lastModifiedBy>
  <cp:revision>71</cp:revision>
  <dcterms:created xsi:type="dcterms:W3CDTF">2022-04-12T06:43:57Z</dcterms:created>
  <dcterms:modified xsi:type="dcterms:W3CDTF">2022-04-25T17:31:36Z</dcterms:modified>
</cp:coreProperties>
</file>