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76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 Roest" initials="SR" lastIdx="2" clrIdx="0">
    <p:extLst>
      <p:ext uri="{19B8F6BF-5375-455C-9EA6-DF929625EA0E}">
        <p15:presenceInfo xmlns:p15="http://schemas.microsoft.com/office/powerpoint/2012/main" userId="S::sroest@dalosy.com::49ad6fa6-85ea-42f2-a26f-bb54674914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/>
    <p:restoredTop sz="64431"/>
  </p:normalViewPr>
  <p:slideViewPr>
    <p:cSldViewPr snapToGrid="0" snapToObjects="1">
      <p:cViewPr varScale="1">
        <p:scale>
          <a:sx n="92" d="100"/>
          <a:sy n="92" d="100"/>
        </p:scale>
        <p:origin x="36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08:34.18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2310-5717-1C4F-9C3C-269F691DDBC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4F25A-6558-1848-9E23-26EB0D60D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Show the source, demo the app. Investigate the output on the console see what's happening behind the scenes.</a:t>
            </a:r>
          </a:p>
          <a:p>
            <a:endParaRPr lang="en-US" sz="1800" dirty="0"/>
          </a:p>
          <a:p>
            <a:r>
              <a:rPr lang="en-US" sz="1800" dirty="0"/>
              <a:t>In Terminal window of Android Studio type:</a:t>
            </a:r>
          </a:p>
          <a:p>
            <a:r>
              <a:rPr lang="en-US" sz="1800" dirty="0"/>
              <a:t>mason make </a:t>
            </a:r>
            <a:r>
              <a:rPr lang="en-US" sz="1800" dirty="0" err="1"/>
              <a:t>rubigo_page</a:t>
            </a:r>
            <a:endParaRPr lang="en-US" sz="1800" dirty="0"/>
          </a:p>
          <a:p>
            <a:r>
              <a:rPr lang="en-US" sz="1800" dirty="0" err="1"/>
              <a:t>page_id</a:t>
            </a:r>
            <a:r>
              <a:rPr lang="en-US" sz="1800" dirty="0"/>
              <a:t>: s300</a:t>
            </a:r>
          </a:p>
          <a:p>
            <a:r>
              <a:rPr lang="en-US" sz="1800" dirty="0" err="1"/>
              <a:t>page_name</a:t>
            </a:r>
            <a:r>
              <a:rPr lang="en-US" sz="1800" dirty="0"/>
              <a:t>: </a:t>
            </a:r>
            <a:r>
              <a:rPr lang="en-US" sz="1800" dirty="0" err="1"/>
              <a:t>item_search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s300_item_search_page.dart</a:t>
            </a:r>
          </a:p>
          <a:p>
            <a:r>
              <a:rPr lang="en-US" sz="1800" dirty="0"/>
              <a:t>Change title to "Item search"</a:t>
            </a:r>
          </a:p>
          <a:p>
            <a:endParaRPr lang="en-US" sz="1800" baseline="0" dirty="0"/>
          </a:p>
          <a:p>
            <a:r>
              <a:rPr lang="en-US" sz="1800" dirty="0"/>
              <a:t>s300ItemSearchController</a:t>
            </a:r>
          </a:p>
          <a:p>
            <a:r>
              <a:rPr lang="en-US" sz="1800" dirty="0"/>
              <a:t>Add </a:t>
            </a:r>
            <a:r>
              <a:rPr lang="en-US" sz="1800" dirty="0" err="1"/>
              <a:t>onTop</a:t>
            </a:r>
            <a:r>
              <a:rPr lang="en-US" sz="1800" dirty="0"/>
              <a:t>, </a:t>
            </a:r>
            <a:r>
              <a:rPr lang="en-US" sz="1800" dirty="0" err="1"/>
              <a:t>willShow</a:t>
            </a:r>
            <a:r>
              <a:rPr lang="en-US" sz="1800" dirty="0"/>
              <a:t> and </a:t>
            </a:r>
            <a:r>
              <a:rPr lang="en-US" sz="1800" dirty="0" err="1"/>
              <a:t>mayPop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pages.dart</a:t>
            </a:r>
            <a:endParaRPr lang="en-US" sz="1800" dirty="0"/>
          </a:p>
          <a:p>
            <a:r>
              <a:rPr lang="en-US" sz="1800" dirty="0"/>
              <a:t>Add s300ItemSearch to </a:t>
            </a:r>
            <a:r>
              <a:rPr lang="en-US" sz="1800" dirty="0" err="1"/>
              <a:t>enum</a:t>
            </a:r>
            <a:endParaRPr lang="en-US" sz="1800" dirty="0"/>
          </a:p>
          <a:p>
            <a:r>
              <a:rPr lang="en-US" sz="1800" dirty="0"/>
              <a:t>Add </a:t>
            </a:r>
            <a:r>
              <a:rPr lang="en-GB" sz="1800" dirty="0"/>
              <a:t>Pages.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sz="1800" dirty="0"/>
              <a:t>: s300ItemSearchControllerProvider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list of controllers</a:t>
            </a:r>
          </a:p>
          <a:p>
            <a:endParaRPr lang="en-GB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s100_main_menu_page.dart</a:t>
            </a: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Add:</a:t>
            </a: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Divider</a:t>
            </a:r>
            <a:r>
              <a:rPr lang="en-GB" sz="1800" dirty="0"/>
              <a:t>()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ListTile</a:t>
            </a:r>
            <a:r>
              <a:rPr lang="en-GB" sz="1800" dirty="0"/>
              <a:t>(</a:t>
            </a:r>
            <a:br>
              <a:rPr lang="en-GB" sz="1800" dirty="0"/>
            </a:br>
            <a:r>
              <a:rPr lang="en-GB" sz="1800" dirty="0"/>
              <a:t>  leading: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en-GB" sz="1800" dirty="0"/>
              <a:t>(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dirty="0" err="1"/>
              <a:t>Icons.</a:t>
            </a:r>
            <a:r>
              <a:rPr lang="en-GB" sz="1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800" dirty="0"/>
              <a:t>size: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48.0,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800" dirty="0" err="1"/>
              <a:t>color</a:t>
            </a:r>
            <a:r>
              <a:rPr lang="en-GB" sz="1800" dirty="0"/>
              <a:t>: </a:t>
            </a:r>
            <a:r>
              <a:rPr lang="en-GB" sz="1800" dirty="0" err="1"/>
              <a:t>Colors.</a:t>
            </a:r>
            <a:r>
              <a:rPr lang="en-GB" sz="1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/>
              <a:t>title: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GB" sz="1800" dirty="0"/>
              <a:t>(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'Settings',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800" dirty="0"/>
              <a:t>style: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</a:t>
            </a:r>
            <a:r>
              <a:rPr lang="en-GB" sz="1800" dirty="0"/>
              <a:t>(</a:t>
            </a:r>
            <a:r>
              <a:rPr lang="en-GB" sz="1800" dirty="0" err="1"/>
              <a:t>fontWeight</a:t>
            </a:r>
            <a:r>
              <a:rPr lang="en-GB" sz="1800" dirty="0"/>
              <a:t>: </a:t>
            </a:r>
            <a:r>
              <a:rPr lang="en-GB" sz="1800" dirty="0" err="1"/>
              <a:t>FontWeight.</a:t>
            </a:r>
            <a:r>
              <a:rPr lang="en-GB" sz="1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800" dirty="0" err="1"/>
              <a:t>fontSize</a:t>
            </a:r>
            <a:r>
              <a:rPr lang="en-GB" sz="1800" dirty="0"/>
              <a:t>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24.0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sz="1800" dirty="0" err="1"/>
              <a:t>onTap</a:t>
            </a:r>
            <a:r>
              <a:rPr lang="en-GB" sz="1800" dirty="0"/>
              <a:t>: </a:t>
            </a:r>
            <a:r>
              <a:rPr lang="en-GB" sz="1800" dirty="0" err="1"/>
              <a:t>context.read</a:t>
            </a:r>
            <a:r>
              <a:rPr lang="en-GB" sz="1800" dirty="0"/>
              <a:t>(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controllerProvider</a:t>
            </a:r>
            <a:r>
              <a:rPr lang="en-GB" sz="1800" dirty="0"/>
              <a:t>).</a:t>
            </a:r>
            <a:r>
              <a:rPr lang="en-GB" sz="1800" dirty="0" err="1"/>
              <a:t>onItemSeachTap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dirty="0"/>
              <a:t>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s100_main_menu_page.dart</a:t>
            </a:r>
          </a:p>
          <a:p>
            <a:r>
              <a:rPr lang="en-US" sz="1800" dirty="0"/>
              <a:t>Add:</a:t>
            </a: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onItemSearchTap</a:t>
            </a:r>
            <a:r>
              <a:rPr lang="en-GB" sz="1800" dirty="0"/>
              <a:t>() {</a:t>
            </a:r>
            <a:br>
              <a:rPr lang="en-GB" sz="1800" dirty="0"/>
            </a:br>
            <a:r>
              <a:rPr lang="en-GB" sz="1800" dirty="0"/>
              <a:t> 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rubigoNavigator</a:t>
            </a:r>
            <a:r>
              <a:rPr lang="en-GB" sz="1800" dirty="0" err="1"/>
              <a:t>.push</a:t>
            </a:r>
            <a:r>
              <a:rPr lang="en-GB" sz="1800" dirty="0"/>
              <a:t>(Pages.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sz="1800" dirty="0"/>
              <a:t>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s300_item_search_controller.dart</a:t>
            </a:r>
          </a:p>
          <a:p>
            <a:r>
              <a:rPr lang="en-GB" sz="1800" dirty="0"/>
              <a:t>Add:</a:t>
            </a:r>
          </a:p>
          <a:p>
            <a:r>
              <a:rPr lang="en-GB" sz="1800" dirty="0"/>
              <a:t>Show </a:t>
            </a:r>
            <a:r>
              <a:rPr lang="en-GB" sz="1800" dirty="0" err="1"/>
              <a:t>mayPop</a:t>
            </a:r>
            <a:r>
              <a:rPr lang="en-GB" sz="1800" dirty="0"/>
              <a:t> (false / true)</a:t>
            </a:r>
          </a:p>
          <a:p>
            <a:r>
              <a:rPr lang="en-GB" sz="1800" dirty="0"/>
              <a:t>Show </a:t>
            </a:r>
            <a:r>
              <a:rPr lang="en-GB" sz="1800" dirty="0" err="1"/>
              <a:t>onTop</a:t>
            </a:r>
            <a:r>
              <a:rPr lang="en-GB" sz="1800" dirty="0"/>
              <a:t> =&gt; navigate directly to s200SelectItem</a:t>
            </a:r>
          </a:p>
          <a:p>
            <a:r>
              <a:rPr lang="en-GB" sz="1800" dirty="0"/>
              <a:t>Add:</a:t>
            </a:r>
          </a:p>
          <a:p>
            <a:r>
              <a:rPr lang="en-GB" sz="1800" dirty="0"/>
              <a:t>final </a:t>
            </a:r>
            <a:r>
              <a:rPr lang="en-GB" sz="1800" dirty="0" err="1"/>
              <a:t>BusyService</a:t>
            </a:r>
            <a:r>
              <a:rPr lang="en-GB" sz="1800" dirty="0"/>
              <a:t> _</a:t>
            </a:r>
            <a:r>
              <a:rPr lang="en-GB" sz="1800" dirty="0" err="1"/>
              <a:t>busyService</a:t>
            </a:r>
            <a:endParaRPr lang="en-GB" sz="1800" dirty="0"/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_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busyService</a:t>
            </a:r>
            <a:r>
              <a:rPr lang="en-GB" sz="1800" dirty="0" err="1"/>
              <a:t>.protect</a:t>
            </a:r>
            <a:r>
              <a:rPr lang="en-GB" sz="1800" dirty="0"/>
              <a:t>(() =&gt;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en-GB" sz="1800" dirty="0"/>
              <a:t>&lt;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GB" sz="1800" dirty="0"/>
              <a:t>&gt;.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</a:t>
            </a:r>
            <a:r>
              <a:rPr lang="en-GB" sz="1800" dirty="0"/>
              <a:t>(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GB" sz="1800" dirty="0"/>
              <a:t>(seconds: 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GB" sz="1800" dirty="0"/>
              <a:t>)))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GB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app is protected against taps</a:t>
            </a:r>
            <a:endParaRPr lang="en-GB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source, demo the app. Investigate the output on the console see what's happening behind the scenes.</a:t>
            </a:r>
          </a:p>
          <a:p>
            <a:endParaRPr lang="en-US" dirty="0"/>
          </a:p>
          <a:p>
            <a:r>
              <a:rPr lang="en-US" dirty="0"/>
              <a:t>In Terminal window of Android Studio type:</a:t>
            </a:r>
          </a:p>
          <a:p>
            <a:r>
              <a:rPr lang="en-US" dirty="0"/>
              <a:t>mason make </a:t>
            </a:r>
            <a:r>
              <a:rPr lang="en-US" dirty="0" err="1"/>
              <a:t>rubigo_page</a:t>
            </a:r>
            <a:endParaRPr lang="en-US" dirty="0"/>
          </a:p>
          <a:p>
            <a:r>
              <a:rPr lang="en-US" dirty="0" err="1"/>
              <a:t>page_id</a:t>
            </a:r>
            <a:r>
              <a:rPr lang="en-US" dirty="0"/>
              <a:t>: s300</a:t>
            </a:r>
          </a:p>
          <a:p>
            <a:r>
              <a:rPr lang="en-US" dirty="0" err="1"/>
              <a:t>page_name</a:t>
            </a:r>
            <a:r>
              <a:rPr lang="en-US" dirty="0"/>
              <a:t>: </a:t>
            </a:r>
            <a:r>
              <a:rPr lang="en-US" dirty="0" err="1"/>
              <a:t>item_search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s300_item_search_page.dart</a:t>
            </a:r>
          </a:p>
          <a:p>
            <a:r>
              <a:rPr lang="en-US" dirty="0"/>
              <a:t>Change title to "Item search"</a:t>
            </a:r>
          </a:p>
          <a:p>
            <a:endParaRPr lang="en-US" dirty="0"/>
          </a:p>
          <a:p>
            <a:r>
              <a:rPr lang="en-US" dirty="0"/>
              <a:t>s300ItemSearchController</a:t>
            </a:r>
          </a:p>
          <a:p>
            <a:r>
              <a:rPr lang="en-US" dirty="0"/>
              <a:t>Add </a:t>
            </a:r>
            <a:r>
              <a:rPr lang="en-US" dirty="0" err="1"/>
              <a:t>onTop</a:t>
            </a:r>
            <a:r>
              <a:rPr lang="en-US" dirty="0"/>
              <a:t>, </a:t>
            </a:r>
            <a:r>
              <a:rPr lang="en-US" dirty="0" err="1"/>
              <a:t>willShow</a:t>
            </a:r>
            <a:r>
              <a:rPr lang="en-US" dirty="0"/>
              <a:t> and </a:t>
            </a:r>
            <a:r>
              <a:rPr lang="en-US" dirty="0" err="1"/>
              <a:t>mayPop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pages.dart</a:t>
            </a:r>
            <a:endParaRPr lang="en-US" dirty="0"/>
          </a:p>
          <a:p>
            <a:r>
              <a:rPr lang="en-US" dirty="0"/>
              <a:t>Add s300ItemSearch to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Add </a:t>
            </a:r>
            <a:r>
              <a:rPr lang="en-GB" dirty="0"/>
              <a:t>Pages.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dirty="0"/>
              <a:t>: s300ItemSearchControllerProvider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list of controllers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s100_main_menu_page.dart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Divider</a:t>
            </a:r>
            <a:r>
              <a:rPr lang="en-GB" dirty="0"/>
              <a:t>()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ListTile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leading: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Icons.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dirty="0"/>
              <a:t>size: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48.0,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Colors.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/>
              <a:t>title: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'Settings',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dirty="0"/>
              <a:t>style: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</a:t>
            </a:r>
            <a:r>
              <a:rPr lang="en-GB" dirty="0"/>
              <a:t>(</a:t>
            </a:r>
            <a:r>
              <a:rPr lang="en-GB" dirty="0" err="1"/>
              <a:t>fontWeight</a:t>
            </a:r>
            <a:r>
              <a:rPr lang="en-GB" dirty="0"/>
              <a:t>: </a:t>
            </a:r>
            <a:r>
              <a:rPr lang="en-GB" dirty="0" err="1"/>
              <a:t>FontWeight.</a:t>
            </a:r>
            <a:r>
              <a:rPr lang="en-GB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dirty="0" err="1"/>
              <a:t>fontSize</a:t>
            </a:r>
            <a:r>
              <a:rPr lang="en-GB" dirty="0"/>
              <a:t>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24.0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GB" dirty="0" err="1"/>
              <a:t>onTap</a:t>
            </a:r>
            <a:r>
              <a:rPr lang="en-GB" dirty="0"/>
              <a:t>: </a:t>
            </a:r>
            <a:r>
              <a:rPr lang="en-GB" dirty="0" err="1"/>
              <a:t>context.read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controllerProvider</a:t>
            </a:r>
            <a:r>
              <a:rPr lang="en-GB" dirty="0"/>
              <a:t>).</a:t>
            </a:r>
            <a:r>
              <a:rPr lang="en-GB" dirty="0" err="1"/>
              <a:t>onItemSeachTap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s100_main_menu_page.dart</a:t>
            </a:r>
          </a:p>
          <a:p>
            <a:r>
              <a:rPr lang="en-US" dirty="0"/>
              <a:t>Add: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onItemSearchTap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rubigoNavigator</a:t>
            </a:r>
            <a:r>
              <a:rPr lang="en-GB" dirty="0" err="1"/>
              <a:t>.push</a:t>
            </a:r>
            <a:r>
              <a:rPr lang="en-GB" dirty="0"/>
              <a:t>(Pages.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s300ItemSearch</a:t>
            </a:r>
            <a:r>
              <a:rPr lang="en-GB" dirty="0"/>
              <a:t>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s300_item_search_controller.dart</a:t>
            </a:r>
          </a:p>
          <a:p>
            <a:r>
              <a:rPr lang="en-GB" dirty="0"/>
              <a:t>Add:</a:t>
            </a:r>
          </a:p>
          <a:p>
            <a:r>
              <a:rPr lang="en-GB" dirty="0"/>
              <a:t>Show </a:t>
            </a:r>
            <a:r>
              <a:rPr lang="en-GB" dirty="0" err="1"/>
              <a:t>mayPop</a:t>
            </a:r>
            <a:r>
              <a:rPr lang="en-GB" dirty="0"/>
              <a:t> (false / true)</a:t>
            </a:r>
          </a:p>
          <a:p>
            <a:r>
              <a:rPr lang="en-GB" dirty="0"/>
              <a:t>Show </a:t>
            </a:r>
            <a:r>
              <a:rPr lang="en-GB" dirty="0" err="1"/>
              <a:t>onTop</a:t>
            </a:r>
            <a:r>
              <a:rPr lang="en-GB" dirty="0"/>
              <a:t> =&gt; navigate directly to s200SelectItem</a:t>
            </a:r>
          </a:p>
          <a:p>
            <a:r>
              <a:rPr lang="en-GB" dirty="0"/>
              <a:t>Add:</a:t>
            </a:r>
          </a:p>
          <a:p>
            <a:r>
              <a:rPr lang="en-GB" dirty="0"/>
              <a:t>final </a:t>
            </a:r>
            <a:r>
              <a:rPr lang="en-GB" dirty="0" err="1"/>
              <a:t>BusyService</a:t>
            </a:r>
            <a:r>
              <a:rPr lang="en-GB" dirty="0"/>
              <a:t> _</a:t>
            </a:r>
            <a:r>
              <a:rPr lang="en-GB" dirty="0" err="1"/>
              <a:t>busyService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_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busyService</a:t>
            </a:r>
            <a:r>
              <a:rPr lang="en-GB" dirty="0" err="1"/>
              <a:t>.protect</a:t>
            </a:r>
            <a:r>
              <a:rPr lang="en-GB" dirty="0"/>
              <a:t>(() =&gt;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en-GB" dirty="0"/>
              <a:t>&lt;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GB" dirty="0"/>
              <a:t>&gt;.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GB" dirty="0"/>
              <a:t>(seconds: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GB" dirty="0"/>
              <a:t>)))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app is protected against taps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1AB961-67ED-E245-A365-D0D5DA59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2905EB-5ABD-ED47-BE95-CD5CF2C14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146A40-ED62-EB4E-8C6E-18FA0B8D19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61E8916-899F-2C4E-B3DB-6197920B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8086414" cy="1325563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15E84-1B3C-2148-9FDA-D296475C2C6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39999" y="1773238"/>
            <a:ext cx="8086415" cy="1655762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details in te vullen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72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97535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1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80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75" y="2503487"/>
            <a:ext cx="8816197" cy="10064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97535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797535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01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50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8086415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2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3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7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800000"/>
            <a:ext cx="79753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60F1-9357-6A49-A3C5-6555A61C5208}" type="datetimeFigureOut">
              <a:rPr lang="nl-NL" smtClean="0"/>
              <a:t>14-04-2021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07F3-4736-F946-BBEE-0C45EFDC008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itel 7">
            <a:extLst>
              <a:ext uri="{FF2B5EF4-FFF2-40B4-BE49-F238E27FC236}">
                <a16:creationId xmlns:a16="http://schemas.microsoft.com/office/drawing/2014/main" id="{B6150D22-A8AB-304D-BE9A-6408B11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6F1A935-4EBB-9443-9E3A-D49768366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hyperlink" Target="https://www.linkedin.com/in/sanderro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sroest" TargetMode="External"/><Relationship Id="rId5" Type="http://schemas.openxmlformats.org/officeDocument/2006/relationships/hyperlink" Target="https://twitter.com/jsroest" TargetMode="External"/><Relationship Id="rId4" Type="http://schemas.openxmlformats.org/officeDocument/2006/relationships/hyperlink" Target="https://yapb.dev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3AFFA52-8F14-914C-8C4F-0E783026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165690"/>
            <a:ext cx="1219200" cy="12192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2FD5ABEF-A80B-3D4E-925E-475B1D8A9DDA}"/>
              </a:ext>
            </a:extLst>
          </p:cNvPr>
          <p:cNvSpPr txBox="1"/>
          <p:nvPr/>
        </p:nvSpPr>
        <p:spPr>
          <a:xfrm>
            <a:off x="0" y="5473005"/>
            <a:ext cx="48656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https://yapb.dev/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https://twitter.com/jsroest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jsroest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sanderroest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0254466-637E-284A-9E21-CBC575F8C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Separating concerns with RubigoNavigator</a:t>
            </a:r>
          </a:p>
        </p:txBody>
      </p:sp>
      <p:sp>
        <p:nvSpPr>
          <p:cNvPr id="10" name="Ondertitel 9">
            <a:extLst>
              <a:ext uri="{FF2B5EF4-FFF2-40B4-BE49-F238E27FC236}">
                <a16:creationId xmlns:a16="http://schemas.microsoft.com/office/drawing/2014/main" id="{86098C24-A3ED-5C4A-A448-0B29A4772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implementation using Flutter's Navigator 2.0</a:t>
            </a:r>
          </a:p>
        </p:txBody>
      </p:sp>
    </p:spTree>
    <p:extLst>
      <p:ext uri="{BB962C8B-B14F-4D97-AF65-F5344CB8AC3E}">
        <p14:creationId xmlns:p14="http://schemas.microsoft.com/office/powerpoint/2010/main" val="119127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39D4A0-F4B5-6C4E-9C6C-9D7236E8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2.0 and RubigoNavigator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85F578A-C500-7741-ACCF-0A6A4C28BA5B}"/>
              </a:ext>
            </a:extLst>
          </p:cNvPr>
          <p:cNvSpPr/>
          <p:nvPr/>
        </p:nvSpPr>
        <p:spPr>
          <a:xfrm>
            <a:off x="6726381" y="1916848"/>
            <a:ext cx="2100747" cy="205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Navigator 2.0</a:t>
            </a:r>
          </a:p>
          <a:p>
            <a:r>
              <a:rPr lang="en-US" sz="1350" dirty="0"/>
              <a:t>List of Pages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S100MainMenuPage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S200SelectItemPage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S210PerformCheckPage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B61D4FD-5946-874B-894A-13249DE68549}"/>
              </a:ext>
            </a:extLst>
          </p:cNvPr>
          <p:cNvSpPr/>
          <p:nvPr/>
        </p:nvSpPr>
        <p:spPr>
          <a:xfrm>
            <a:off x="3526330" y="1916848"/>
            <a:ext cx="2583872" cy="205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Rubigo Navigator</a:t>
            </a:r>
          </a:p>
          <a:p>
            <a:r>
              <a:rPr lang="en-US" sz="1350" dirty="0"/>
              <a:t>Stack of controllers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S100MainMenuController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S200SelectItemController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S210PerformCheckController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ED41D39-6472-A541-8F34-11B2FCA569ED}"/>
              </a:ext>
            </a:extLst>
          </p:cNvPr>
          <p:cNvSpPr/>
          <p:nvPr/>
        </p:nvSpPr>
        <p:spPr>
          <a:xfrm>
            <a:off x="381002" y="1906182"/>
            <a:ext cx="2529147" cy="205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Rubigo Navigator</a:t>
            </a:r>
          </a:p>
          <a:p>
            <a:r>
              <a:rPr lang="en-US" sz="1350" dirty="0"/>
              <a:t>List of all available controllers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S100MainMenuController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S200SelectItemController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S210PerformCheckController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S220AllRowsDoneController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S230NoRowsFoundController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S900SettingsController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7" name="Pijl links 6">
            <a:extLst>
              <a:ext uri="{FF2B5EF4-FFF2-40B4-BE49-F238E27FC236}">
                <a16:creationId xmlns:a16="http://schemas.microsoft.com/office/drawing/2014/main" id="{D72A0608-A5DC-FB4B-A027-7C628A0C0DB9}"/>
              </a:ext>
            </a:extLst>
          </p:cNvPr>
          <p:cNvSpPr/>
          <p:nvPr/>
        </p:nvSpPr>
        <p:spPr>
          <a:xfrm>
            <a:off x="2910146" y="2737179"/>
            <a:ext cx="6161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ijl links 7">
            <a:extLst>
              <a:ext uri="{FF2B5EF4-FFF2-40B4-BE49-F238E27FC236}">
                <a16:creationId xmlns:a16="http://schemas.microsoft.com/office/drawing/2014/main" id="{8229FE85-9831-EA4B-A973-516D6E90BA8C}"/>
              </a:ext>
            </a:extLst>
          </p:cNvPr>
          <p:cNvSpPr/>
          <p:nvPr/>
        </p:nvSpPr>
        <p:spPr>
          <a:xfrm>
            <a:off x="6110200" y="2732887"/>
            <a:ext cx="6161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BA4C8A4-2433-3F46-8880-0B84D3EBB0CE}"/>
              </a:ext>
            </a:extLst>
          </p:cNvPr>
          <p:cNvSpPr/>
          <p:nvPr/>
        </p:nvSpPr>
        <p:spPr>
          <a:xfrm>
            <a:off x="3526332" y="4299830"/>
            <a:ext cx="962545" cy="147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Methods</a:t>
            </a:r>
          </a:p>
          <a:p>
            <a:endParaRPr lang="en-US" sz="1350" dirty="0"/>
          </a:p>
          <a:p>
            <a:r>
              <a:rPr lang="en-US" sz="1350" dirty="0"/>
              <a:t>Push</a:t>
            </a:r>
          </a:p>
          <a:p>
            <a:r>
              <a:rPr lang="en-US" sz="1350" dirty="0"/>
              <a:t>Pop</a:t>
            </a:r>
          </a:p>
          <a:p>
            <a:r>
              <a:rPr lang="en-US" sz="1350" dirty="0" err="1"/>
              <a:t>PopTo</a:t>
            </a:r>
            <a:endParaRPr lang="en-US" sz="1350" dirty="0"/>
          </a:p>
          <a:p>
            <a:r>
              <a:rPr lang="en-US" sz="1350" dirty="0"/>
              <a:t>Remove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DF85D4F-6445-3C4A-8D5F-4603A4FFC014}"/>
              </a:ext>
            </a:extLst>
          </p:cNvPr>
          <p:cNvSpPr/>
          <p:nvPr/>
        </p:nvSpPr>
        <p:spPr>
          <a:xfrm>
            <a:off x="5147658" y="4299831"/>
            <a:ext cx="962545" cy="147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Events</a:t>
            </a:r>
          </a:p>
          <a:p>
            <a:endParaRPr lang="en-US" sz="1350" dirty="0"/>
          </a:p>
          <a:p>
            <a:r>
              <a:rPr lang="en-US" sz="1350" dirty="0" err="1"/>
              <a:t>onTop</a:t>
            </a:r>
            <a:endParaRPr lang="en-US" sz="1350" dirty="0"/>
          </a:p>
          <a:p>
            <a:r>
              <a:rPr lang="en-US" sz="1350" dirty="0" err="1"/>
              <a:t>willShow</a:t>
            </a:r>
            <a:endParaRPr lang="en-US" sz="1350" dirty="0"/>
          </a:p>
          <a:p>
            <a:r>
              <a:rPr lang="en-US" sz="1350" dirty="0" err="1"/>
              <a:t>mayPop</a:t>
            </a:r>
            <a:endParaRPr lang="en-US" sz="1350" dirty="0"/>
          </a:p>
        </p:txBody>
      </p:sp>
      <p:sp>
        <p:nvSpPr>
          <p:cNvPr id="11" name="Pijl links 10">
            <a:extLst>
              <a:ext uri="{FF2B5EF4-FFF2-40B4-BE49-F238E27FC236}">
                <a16:creationId xmlns:a16="http://schemas.microsoft.com/office/drawing/2014/main" id="{9647D060-77B8-CD4F-934C-476A31B207C6}"/>
              </a:ext>
            </a:extLst>
          </p:cNvPr>
          <p:cNvSpPr/>
          <p:nvPr/>
        </p:nvSpPr>
        <p:spPr>
          <a:xfrm rot="5400000">
            <a:off x="3845814" y="3982042"/>
            <a:ext cx="323575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ijl links 11">
            <a:extLst>
              <a:ext uri="{FF2B5EF4-FFF2-40B4-BE49-F238E27FC236}">
                <a16:creationId xmlns:a16="http://schemas.microsoft.com/office/drawing/2014/main" id="{9340779A-8142-1C47-83BB-6BAAFD43E727}"/>
              </a:ext>
            </a:extLst>
          </p:cNvPr>
          <p:cNvSpPr/>
          <p:nvPr/>
        </p:nvSpPr>
        <p:spPr>
          <a:xfrm>
            <a:off x="4488873" y="4701826"/>
            <a:ext cx="6587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ijl links 12">
            <a:extLst>
              <a:ext uri="{FF2B5EF4-FFF2-40B4-BE49-F238E27FC236}">
                <a16:creationId xmlns:a16="http://schemas.microsoft.com/office/drawing/2014/main" id="{97D41E57-86F1-0640-B70E-DBBEC0FBD784}"/>
              </a:ext>
            </a:extLst>
          </p:cNvPr>
          <p:cNvSpPr/>
          <p:nvPr/>
        </p:nvSpPr>
        <p:spPr>
          <a:xfrm rot="10800000">
            <a:off x="4488873" y="5080987"/>
            <a:ext cx="658782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ijl links 13">
            <a:extLst>
              <a:ext uri="{FF2B5EF4-FFF2-40B4-BE49-F238E27FC236}">
                <a16:creationId xmlns:a16="http://schemas.microsoft.com/office/drawing/2014/main" id="{69C4C009-865F-7F4E-9CCC-CD49793F4880}"/>
              </a:ext>
            </a:extLst>
          </p:cNvPr>
          <p:cNvSpPr/>
          <p:nvPr/>
        </p:nvSpPr>
        <p:spPr>
          <a:xfrm rot="16200000">
            <a:off x="5467143" y="3982042"/>
            <a:ext cx="323575" cy="3120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B005046-857B-4149-8A03-A99204B08138}"/>
              </a:ext>
            </a:extLst>
          </p:cNvPr>
          <p:cNvSpPr txBox="1"/>
          <p:nvPr/>
        </p:nvSpPr>
        <p:spPr>
          <a:xfrm>
            <a:off x="2910150" y="3044889"/>
            <a:ext cx="616181" cy="900246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App starts with page of first controller  in list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529233E-1431-F743-8116-619AB042BC0C}"/>
              </a:ext>
            </a:extLst>
          </p:cNvPr>
          <p:cNvSpPr txBox="1"/>
          <p:nvPr/>
        </p:nvSpPr>
        <p:spPr>
          <a:xfrm>
            <a:off x="6110203" y="3050889"/>
            <a:ext cx="616181" cy="415498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When stable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4BAD4CE-8BAB-1F46-A245-4AF6E7C62821}"/>
              </a:ext>
            </a:extLst>
          </p:cNvPr>
          <p:cNvSpPr txBox="1"/>
          <p:nvPr/>
        </p:nvSpPr>
        <p:spPr>
          <a:xfrm>
            <a:off x="4488872" y="5337403"/>
            <a:ext cx="658782" cy="253916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onTop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29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295C5E-B33B-A34E-8A2A-DA03517E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ABA265B0-C696-9042-A4FD-3F869BB579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3479482"/>
          </a:xfrm>
        </p:spPr>
        <p:txBody>
          <a:bodyPr/>
          <a:lstStyle/>
          <a:p>
            <a:r>
              <a:rPr lang="en-US" b="1" dirty="0"/>
              <a:t>Classes: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 err="1"/>
              <a:t>RubigoApp</a:t>
            </a:r>
            <a:br>
              <a:rPr lang="en-US" b="1" dirty="0"/>
            </a:br>
            <a:r>
              <a:rPr lang="en-US" dirty="0"/>
              <a:t>Convenience widget for easy initial app setup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/>
              <a:t>RubigoNavigator&lt;Pages&gt;</a:t>
            </a:r>
            <a:br>
              <a:rPr lang="en-US" b="1" dirty="0"/>
            </a:br>
            <a:r>
              <a:rPr lang="en-US" dirty="0"/>
              <a:t>Navigator of type Pages. Strongly typed navigation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 err="1"/>
              <a:t>RubigoController</a:t>
            </a:r>
            <a:br>
              <a:rPr lang="en-US" b="1" dirty="0"/>
            </a:br>
            <a:r>
              <a:rPr lang="en-US" dirty="0"/>
              <a:t>Business logic and state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b="1" dirty="0" err="1"/>
              <a:t>RubigoPage</a:t>
            </a:r>
            <a:br>
              <a:rPr lang="en-US" b="1" dirty="0"/>
            </a:br>
            <a:r>
              <a:rPr lang="en-US" dirty="0"/>
              <a:t>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74E538-9944-BC44-B2C6-61788311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RubigoNavigator&lt;Pages&gt;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F8CA4E4C-8CF4-6849-B6B0-6844406B8FC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3255962"/>
          </a:xfrm>
        </p:spPr>
        <p:txBody>
          <a:bodyPr/>
          <a:lstStyle/>
          <a:p>
            <a:r>
              <a:rPr lang="en-US" dirty="0"/>
              <a:t>Methods: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pop()</a:t>
            </a:r>
            <a:br>
              <a:rPr lang="en-US" b="1" dirty="0"/>
            </a:br>
            <a:r>
              <a:rPr lang="en-US" dirty="0"/>
              <a:t>Pops the current page of the stack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push(</a:t>
            </a:r>
            <a:r>
              <a:rPr lang="en-US" b="1" dirty="0" err="1"/>
              <a:t>enum</a:t>
            </a:r>
            <a:r>
              <a:rPr lang="en-US" b="1" dirty="0"/>
              <a:t> id)</a:t>
            </a:r>
            <a:br>
              <a:rPr lang="en-US" b="1" dirty="0"/>
            </a:br>
            <a:r>
              <a:rPr lang="en-US" dirty="0"/>
              <a:t>Pushes the page with id on the stack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popTo</a:t>
            </a:r>
            <a:r>
              <a:rPr lang="en-US" b="1" dirty="0"/>
              <a:t>(</a:t>
            </a:r>
            <a:r>
              <a:rPr lang="en-US" b="1" dirty="0" err="1"/>
              <a:t>enum</a:t>
            </a:r>
            <a:r>
              <a:rPr lang="en-US" b="1" dirty="0"/>
              <a:t> id)</a:t>
            </a:r>
            <a:br>
              <a:rPr lang="en-US" b="1" dirty="0"/>
            </a:br>
            <a:r>
              <a:rPr lang="en-US" dirty="0"/>
              <a:t>Pops directly to the specific page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remove(</a:t>
            </a:r>
            <a:r>
              <a:rPr lang="en-US" b="1" dirty="0" err="1"/>
              <a:t>enum</a:t>
            </a:r>
            <a:r>
              <a:rPr lang="en-US" b="1" dirty="0"/>
              <a:t> id)</a:t>
            </a:r>
            <a:br>
              <a:rPr lang="en-US" b="1" dirty="0"/>
            </a:br>
            <a:r>
              <a:rPr lang="en-US" dirty="0"/>
              <a:t>Removes page with id unconditionally from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9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651013-D7E3-7E40-A681-66BA222D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RubigoController</a:t>
            </a:r>
            <a:r>
              <a:rPr lang="en-US" dirty="0"/>
              <a:t> (base class)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1E40EDF-583E-9E4A-8AAB-D64582A36E0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4444682"/>
          </a:xfrm>
        </p:spPr>
        <p:txBody>
          <a:bodyPr/>
          <a:lstStyle/>
          <a:p>
            <a:r>
              <a:rPr lang="en-US" dirty="0"/>
              <a:t>Properties: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rubigoNavigator</a:t>
            </a:r>
            <a:br>
              <a:rPr lang="en-US" b="1" dirty="0"/>
            </a:br>
            <a:r>
              <a:rPr lang="en-US" dirty="0"/>
              <a:t>Allows easy access to navigation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Events: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onTop</a:t>
            </a:r>
            <a:r>
              <a:rPr lang="en-US" b="1" dirty="0"/>
              <a:t>(</a:t>
            </a:r>
            <a:r>
              <a:rPr lang="en-US" b="1" dirty="0" err="1"/>
              <a:t>stackChange</a:t>
            </a:r>
            <a:r>
              <a:rPr lang="en-US" b="1" dirty="0"/>
              <a:t>, </a:t>
            </a:r>
            <a:r>
              <a:rPr lang="en-US" b="1" dirty="0" err="1"/>
              <a:t>previousPage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In this event the navigation can be continued (push/pop/</a:t>
            </a:r>
            <a:r>
              <a:rPr lang="en-US" dirty="0" err="1"/>
              <a:t>popTo</a:t>
            </a:r>
            <a:r>
              <a:rPr lang="en-US" dirty="0"/>
              <a:t>)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willShow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dirty="0"/>
              <a:t>This event can be used to get data (also from async sources) for the page to display. The page transition will take place, right after this event.</a:t>
            </a:r>
            <a:endParaRPr lang="en-US" b="1" dirty="0"/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/>
              <a:t>bool </a:t>
            </a:r>
            <a:r>
              <a:rPr lang="en-US" b="1" dirty="0" err="1"/>
              <a:t>mayPop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dirty="0"/>
              <a:t>This function can be used to block a pop().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113121-5614-D24A-BF58-9982FDE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RubigoPage</a:t>
            </a:r>
            <a:r>
              <a:rPr lang="en-US" dirty="0"/>
              <a:t> (base class)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6F6DF03-1F1A-E94B-B692-73C7399FC1E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Properties: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b="1" dirty="0" err="1"/>
              <a:t>controllerProvider</a:t>
            </a:r>
            <a:br>
              <a:rPr lang="en-US" b="1" dirty="0"/>
            </a:br>
            <a:r>
              <a:rPr lang="en-US" dirty="0"/>
              <a:t>Allows easy access the corresponding Controller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456E23-B586-4D44-B1B0-48B06B57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Mason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6FA32EF-5C61-0449-BAD9-B95237FC1DF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466109"/>
          </a:xfrm>
        </p:spPr>
        <p:txBody>
          <a:bodyPr/>
          <a:lstStyle/>
          <a:p>
            <a:r>
              <a:rPr lang="en-US" dirty="0"/>
              <a:t>Use 'mason' to generate pairs of pages and controllers.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FA59DB-AA63-754B-803E-95E0598F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51" y="3875704"/>
            <a:ext cx="2266950" cy="14859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606A430-0BF6-9043-BFF1-7C2B9ECD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51" y="5365005"/>
            <a:ext cx="2266950" cy="811859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713C3A3-5771-3C4E-BDD5-F3524C112A88}"/>
              </a:ext>
            </a:extLst>
          </p:cNvPr>
          <p:cNvSpPr txBox="1"/>
          <p:nvPr/>
        </p:nvSpPr>
        <p:spPr>
          <a:xfrm>
            <a:off x="539999" y="2414071"/>
            <a:ext cx="5915608" cy="37627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prompt&gt; mason make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rubigo_page</a:t>
            </a:r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page_id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: s300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item_search</a:t>
            </a:r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✓ Made brick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rubigo_page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 (5.6ms)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✓ Generated 2 file(s):</a:t>
            </a:r>
          </a:p>
          <a:p>
            <a:endParaRPr lang="en-US" sz="1200" dirty="0">
              <a:solidFill>
                <a:schemeClr val="bg1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pages/s300_item_search/s300_item_search_controller.dart (new)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urier New" panose="02070309020205020404" pitchFamily="49" charset="0"/>
              </a:rPr>
              <a:t>pages/s300_item_search/s300_item_search_page.dart (new)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6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F4329D-395D-0D49-8A5C-82D4648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coding</a:t>
            </a:r>
            <a:br>
              <a:rPr lang="en-US" dirty="0"/>
            </a:br>
            <a:r>
              <a:rPr lang="en-US" sz="1800" dirty="0"/>
              <a:t>What can go wrong?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713B3-19F1-4C42-BCE1-54479BB7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685563"/>
            <a:ext cx="5080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9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93FBA4-E44B-7D49-A4F0-5E5B96A1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1" name="Ondertitel 10">
            <a:extLst>
              <a:ext uri="{FF2B5EF4-FFF2-40B4-BE49-F238E27FC236}">
                <a16:creationId xmlns:a16="http://schemas.microsoft.com/office/drawing/2014/main" id="{CBA6D8FB-0269-0A42-A7BC-FE6E1FC9C09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2473642"/>
          </a:xfrm>
        </p:spPr>
        <p:txBody>
          <a:bodyPr/>
          <a:lstStyle/>
          <a:p>
            <a:pPr marL="385754" indent="-385754">
              <a:buFont typeface="+mj-lt"/>
              <a:buAutoNum type="arabicPeriod"/>
            </a:pPr>
            <a:r>
              <a:rPr lang="en-US" dirty="0"/>
              <a:t>A sample app, to demonstrate the use case of this navigator.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The problem and a solution.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Navigator 2.0 and RubigoNavigator.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RubigoNavigator overview (classes and events).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Let me see the code…. live demo.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Package 'mason', to generate page/controller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7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A0AA0-ED7A-974A-9B2A-E71780D9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Control app</a:t>
            </a:r>
            <a:br>
              <a:rPr lang="en-US" dirty="0"/>
            </a:br>
            <a:r>
              <a:rPr lang="en-US" sz="1600" dirty="0"/>
              <a:t>According the customer: "A really simple app"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0CE9E060-5ADC-304E-B8BB-E526F7BAD68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3703002"/>
          </a:xfrm>
        </p:spPr>
        <p:txBody>
          <a:bodyPr/>
          <a:lstStyle/>
          <a:p>
            <a:r>
              <a:rPr lang="en-US" dirty="0"/>
              <a:t>Let's find out…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Get a list of 'items to check' from a webservice.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The user chooses an item from the list.</a:t>
            </a:r>
            <a:br>
              <a:rPr lang="en-US" dirty="0"/>
            </a:br>
            <a:r>
              <a:rPr lang="en-US" dirty="0"/>
              <a:t>If just 1 item, continue automatically.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The user checks the item. Result is 'ok' or 'not ok'.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Send the result back via a webservice and remove the item from the list.</a:t>
            </a:r>
          </a:p>
          <a:p>
            <a:pPr marL="385754" indent="-385754">
              <a:buFont typeface="+mj-lt"/>
              <a:buAutoNum type="arabicPeriod"/>
            </a:pPr>
            <a:r>
              <a:rPr lang="en-US" dirty="0"/>
              <a:t>Repeat until all items are checked.</a:t>
            </a:r>
          </a:p>
        </p:txBody>
      </p:sp>
    </p:spTree>
    <p:extLst>
      <p:ext uri="{BB962C8B-B14F-4D97-AF65-F5344CB8AC3E}">
        <p14:creationId xmlns:p14="http://schemas.microsoft.com/office/powerpoint/2010/main" val="412024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42C9AED-39FB-F547-AEAC-E6A2FDE8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1D0D19CF-3C54-F847-9069-6C746799F07C}"/>
              </a:ext>
            </a:extLst>
          </p:cNvPr>
          <p:cNvGrpSpPr/>
          <p:nvPr/>
        </p:nvGrpSpPr>
        <p:grpSpPr>
          <a:xfrm>
            <a:off x="735810" y="1848268"/>
            <a:ext cx="1453213" cy="2436998"/>
            <a:chOff x="981075" y="1321357"/>
            <a:chExt cx="1937617" cy="3249330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19EB39D-2087-E943-9EEA-A2E662C95C54}"/>
                </a:ext>
              </a:extLst>
            </p:cNvPr>
            <p:cNvSpPr txBox="1"/>
            <p:nvPr/>
          </p:nvSpPr>
          <p:spPr>
            <a:xfrm>
              <a:off x="98107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809641E6-B52B-2743-B6EA-B08C554DA157}"/>
                </a:ext>
              </a:extLst>
            </p:cNvPr>
            <p:cNvSpPr txBox="1"/>
            <p:nvPr/>
          </p:nvSpPr>
          <p:spPr>
            <a:xfrm>
              <a:off x="981076" y="1321357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EA4A1A37-FC1C-6B48-9805-FC156C8E83FD}"/>
              </a:ext>
            </a:extLst>
          </p:cNvPr>
          <p:cNvGrpSpPr/>
          <p:nvPr/>
        </p:nvGrpSpPr>
        <p:grpSpPr>
          <a:xfrm>
            <a:off x="2292712" y="1847945"/>
            <a:ext cx="1453212" cy="2437323"/>
            <a:chOff x="3056949" y="1320923"/>
            <a:chExt cx="1937616" cy="3249764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1D1B9BF-AC59-6B49-885F-9BD43B8B2390}"/>
                </a:ext>
              </a:extLst>
            </p:cNvPr>
            <p:cNvSpPr txBox="1"/>
            <p:nvPr/>
          </p:nvSpPr>
          <p:spPr>
            <a:xfrm>
              <a:off x="306156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1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Elect. Assembly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Item: 3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Power cord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068F1660-7831-674E-B522-AD832475AB79}"/>
                </a:ext>
              </a:extLst>
            </p:cNvPr>
            <p:cNvSpPr txBox="1"/>
            <p:nvPr/>
          </p:nvSpPr>
          <p:spPr>
            <a:xfrm>
              <a:off x="3056949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sp>
        <p:nvSpPr>
          <p:cNvPr id="14" name="Pijl links 13">
            <a:extLst>
              <a:ext uri="{FF2B5EF4-FFF2-40B4-BE49-F238E27FC236}">
                <a16:creationId xmlns:a16="http://schemas.microsoft.com/office/drawing/2014/main" id="{3C0D5AE6-577B-1C40-9D23-28633BC306D9}"/>
              </a:ext>
            </a:extLst>
          </p:cNvPr>
          <p:cNvSpPr/>
          <p:nvPr/>
        </p:nvSpPr>
        <p:spPr>
          <a:xfrm>
            <a:off x="2079982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Pijl links 14">
            <a:extLst>
              <a:ext uri="{FF2B5EF4-FFF2-40B4-BE49-F238E27FC236}">
                <a16:creationId xmlns:a16="http://schemas.microsoft.com/office/drawing/2014/main" id="{0B6D5F44-BB2B-8745-8B29-6CF11E05C5F7}"/>
              </a:ext>
            </a:extLst>
          </p:cNvPr>
          <p:cNvSpPr/>
          <p:nvPr/>
        </p:nvSpPr>
        <p:spPr>
          <a:xfrm rot="5400000">
            <a:off x="2256741" y="4381681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9F4B9EE8-184A-664B-A8B5-0D24B99DEB35}"/>
              </a:ext>
            </a:extLst>
          </p:cNvPr>
          <p:cNvGrpSpPr/>
          <p:nvPr/>
        </p:nvGrpSpPr>
        <p:grpSpPr>
          <a:xfrm>
            <a:off x="2292713" y="4274197"/>
            <a:ext cx="1486304" cy="1246345"/>
            <a:chOff x="3056949" y="4555929"/>
            <a:chExt cx="1981740" cy="1661792"/>
          </a:xfrm>
        </p:grpSpPr>
        <p:pic>
          <p:nvPicPr>
            <p:cNvPr id="17" name="Graphic 16" descr="Downloaden uit de cloud met effen opvulling">
              <a:extLst>
                <a:ext uri="{FF2B5EF4-FFF2-40B4-BE49-F238E27FC236}">
                  <a16:creationId xmlns:a16="http://schemas.microsoft.com/office/drawing/2014/main" id="{A87F04B3-2E22-0D48-A0FC-258F5571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1358" y="4933989"/>
              <a:ext cx="914400" cy="914400"/>
            </a:xfrm>
            <a:prstGeom prst="rect">
              <a:avLst/>
            </a:prstGeom>
          </p:spPr>
        </p:pic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D8D9CE5C-90B3-ED43-BEBF-F95FF3FD18AC}"/>
                </a:ext>
              </a:extLst>
            </p:cNvPr>
            <p:cNvSpPr txBox="1"/>
            <p:nvPr/>
          </p:nvSpPr>
          <p:spPr>
            <a:xfrm>
              <a:off x="3056949" y="5663724"/>
              <a:ext cx="1981740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WS01</a:t>
              </a:r>
              <a:b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050" dirty="0" err="1">
                  <a:solidFill>
                    <a:schemeClr val="accent1">
                      <a:lumMod val="50000"/>
                    </a:schemeClr>
                  </a:solidFill>
                </a:rPr>
                <a:t>GetQualityControlItems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Pijl links 18">
              <a:extLst>
                <a:ext uri="{FF2B5EF4-FFF2-40B4-BE49-F238E27FC236}">
                  <a16:creationId xmlns:a16="http://schemas.microsoft.com/office/drawing/2014/main" id="{ADCE2E87-D5BF-384F-BF88-8FD7EDA15B6E}"/>
                </a:ext>
              </a:extLst>
            </p:cNvPr>
            <p:cNvSpPr/>
            <p:nvPr/>
          </p:nvSpPr>
          <p:spPr>
            <a:xfrm rot="16200000">
              <a:off x="3587357" y="4693348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Pijl links 19">
            <a:extLst>
              <a:ext uri="{FF2B5EF4-FFF2-40B4-BE49-F238E27FC236}">
                <a16:creationId xmlns:a16="http://schemas.microsoft.com/office/drawing/2014/main" id="{BA6948F8-5586-F445-831D-3B4D104AD465}"/>
              </a:ext>
            </a:extLst>
          </p:cNvPr>
          <p:cNvSpPr/>
          <p:nvPr/>
        </p:nvSpPr>
        <p:spPr>
          <a:xfrm>
            <a:off x="3641590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283EAF42-D31B-7640-B79B-A3A228D528C1}"/>
              </a:ext>
            </a:extLst>
          </p:cNvPr>
          <p:cNvGrpSpPr/>
          <p:nvPr/>
        </p:nvGrpSpPr>
        <p:grpSpPr>
          <a:xfrm>
            <a:off x="3852200" y="4284943"/>
            <a:ext cx="1410964" cy="1222798"/>
            <a:chOff x="5136264" y="4570255"/>
            <a:chExt cx="1881285" cy="1630396"/>
          </a:xfrm>
        </p:grpSpPr>
        <p:pic>
          <p:nvPicPr>
            <p:cNvPr id="22" name="Graphic 21" descr="Uploaden met effen opvulling">
              <a:extLst>
                <a:ext uri="{FF2B5EF4-FFF2-40B4-BE49-F238E27FC236}">
                  <a16:creationId xmlns:a16="http://schemas.microsoft.com/office/drawing/2014/main" id="{887AE242-AE0F-CB44-8AD3-2E7491B7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6264" y="4877603"/>
              <a:ext cx="914400" cy="914400"/>
            </a:xfrm>
            <a:prstGeom prst="rect">
              <a:avLst/>
            </a:prstGeom>
          </p:spPr>
        </p:pic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4ABF9E6E-CFE2-DE4D-9835-A5EB4DBB88BB}"/>
                </a:ext>
              </a:extLst>
            </p:cNvPr>
            <p:cNvSpPr txBox="1"/>
            <p:nvPr/>
          </p:nvSpPr>
          <p:spPr>
            <a:xfrm>
              <a:off x="5136264" y="5646654"/>
              <a:ext cx="188128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WS02</a:t>
              </a:r>
            </a:p>
            <a:p>
              <a:r>
                <a:rPr lang="en-US" sz="1050" dirty="0" err="1">
                  <a:solidFill>
                    <a:schemeClr val="accent1">
                      <a:lumMod val="50000"/>
                    </a:schemeClr>
                  </a:solidFill>
                </a:rPr>
                <a:t>SetQualityControlItem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Pijl links 23">
              <a:extLst>
                <a:ext uri="{FF2B5EF4-FFF2-40B4-BE49-F238E27FC236}">
                  <a16:creationId xmlns:a16="http://schemas.microsoft.com/office/drawing/2014/main" id="{7BBA229B-0A38-994F-B89A-3C9ED1104AFB}"/>
                </a:ext>
              </a:extLst>
            </p:cNvPr>
            <p:cNvSpPr/>
            <p:nvPr/>
          </p:nvSpPr>
          <p:spPr>
            <a:xfrm rot="5400000">
              <a:off x="5050466" y="4713567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Pijl links 24">
              <a:extLst>
                <a:ext uri="{FF2B5EF4-FFF2-40B4-BE49-F238E27FC236}">
                  <a16:creationId xmlns:a16="http://schemas.microsoft.com/office/drawing/2014/main" id="{3441F172-D176-C645-95A7-3D3D3A73FC74}"/>
                </a:ext>
              </a:extLst>
            </p:cNvPr>
            <p:cNvSpPr/>
            <p:nvPr/>
          </p:nvSpPr>
          <p:spPr>
            <a:xfrm rot="16200000">
              <a:off x="5628839" y="4707674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6" name="Pijl links 25">
            <a:extLst>
              <a:ext uri="{FF2B5EF4-FFF2-40B4-BE49-F238E27FC236}">
                <a16:creationId xmlns:a16="http://schemas.microsoft.com/office/drawing/2014/main" id="{4A8BA04B-9808-874E-9E1F-BFFD6CDE1476}"/>
              </a:ext>
            </a:extLst>
          </p:cNvPr>
          <p:cNvSpPr/>
          <p:nvPr/>
        </p:nvSpPr>
        <p:spPr>
          <a:xfrm rot="10800000">
            <a:off x="3631434" y="3319499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U-vormige pijl 26">
            <a:extLst>
              <a:ext uri="{FF2B5EF4-FFF2-40B4-BE49-F238E27FC236}">
                <a16:creationId xmlns:a16="http://schemas.microsoft.com/office/drawing/2014/main" id="{4443A5AB-61C6-6741-AD01-62534C4E89A3}"/>
              </a:ext>
            </a:extLst>
          </p:cNvPr>
          <p:cNvSpPr/>
          <p:nvPr/>
        </p:nvSpPr>
        <p:spPr>
          <a:xfrm>
            <a:off x="3325095" y="1750871"/>
            <a:ext cx="3179617" cy="37407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U-vormige pijl 27">
            <a:extLst>
              <a:ext uri="{FF2B5EF4-FFF2-40B4-BE49-F238E27FC236}">
                <a16:creationId xmlns:a16="http://schemas.microsoft.com/office/drawing/2014/main" id="{0C108933-2CEB-004D-9120-BC3CBA03D143}"/>
              </a:ext>
            </a:extLst>
          </p:cNvPr>
          <p:cNvSpPr/>
          <p:nvPr/>
        </p:nvSpPr>
        <p:spPr>
          <a:xfrm>
            <a:off x="3074740" y="1467088"/>
            <a:ext cx="5071737" cy="654311"/>
          </a:xfrm>
          <a:prstGeom prst="uturnArrow">
            <a:avLst>
              <a:gd name="adj1" fmla="val 14413"/>
              <a:gd name="adj2" fmla="val 14942"/>
              <a:gd name="adj3" fmla="val 15472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U-vormige pijl 28">
            <a:extLst>
              <a:ext uri="{FF2B5EF4-FFF2-40B4-BE49-F238E27FC236}">
                <a16:creationId xmlns:a16="http://schemas.microsoft.com/office/drawing/2014/main" id="{025A1BB7-BE38-D148-8E33-144B9F582613}"/>
              </a:ext>
            </a:extLst>
          </p:cNvPr>
          <p:cNvSpPr/>
          <p:nvPr/>
        </p:nvSpPr>
        <p:spPr>
          <a:xfrm flipH="1" flipV="1">
            <a:off x="1616747" y="4276174"/>
            <a:ext cx="4818691" cy="1334385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0" name="U-vormige pijl 29">
            <a:extLst>
              <a:ext uri="{FF2B5EF4-FFF2-40B4-BE49-F238E27FC236}">
                <a16:creationId xmlns:a16="http://schemas.microsoft.com/office/drawing/2014/main" id="{A55FAF47-4920-0149-84EE-8B54BF4423DC}"/>
              </a:ext>
            </a:extLst>
          </p:cNvPr>
          <p:cNvSpPr/>
          <p:nvPr/>
        </p:nvSpPr>
        <p:spPr>
          <a:xfrm flipH="1" flipV="1">
            <a:off x="1071539" y="4274198"/>
            <a:ext cx="6901755" cy="1619181"/>
          </a:xfrm>
          <a:prstGeom prst="uturnArrow">
            <a:avLst>
              <a:gd name="adj1" fmla="val 6504"/>
              <a:gd name="adj2" fmla="val 8633"/>
              <a:gd name="adj3" fmla="val 11052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3F89B75D-5CD8-C447-A31E-0862FD88D188}"/>
              </a:ext>
            </a:extLst>
          </p:cNvPr>
          <p:cNvGrpSpPr/>
          <p:nvPr/>
        </p:nvGrpSpPr>
        <p:grpSpPr>
          <a:xfrm>
            <a:off x="5419534" y="1848269"/>
            <a:ext cx="1453212" cy="2436999"/>
            <a:chOff x="7226045" y="1321355"/>
            <a:chExt cx="1937616" cy="3249332"/>
          </a:xfrm>
        </p:grpSpPr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80A4CDE6-2ACD-6842-A409-B4B281EE09B9}"/>
                </a:ext>
              </a:extLst>
            </p:cNvPr>
            <p:cNvSpPr txBox="1"/>
            <p:nvPr/>
          </p:nvSpPr>
          <p:spPr>
            <a:xfrm>
              <a:off x="7232827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Ready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All checks are done…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38C39C05-C967-B844-A38E-8B8EA20C918B}"/>
                </a:ext>
              </a:extLst>
            </p:cNvPr>
            <p:cNvSpPr txBox="1"/>
            <p:nvPr/>
          </p:nvSpPr>
          <p:spPr>
            <a:xfrm>
              <a:off x="7226045" y="1321355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S220</a:t>
              </a:r>
            </a:p>
          </p:txBody>
        </p:sp>
      </p:grpSp>
      <p:grpSp>
        <p:nvGrpSpPr>
          <p:cNvPr id="34" name="Groep 33">
            <a:extLst>
              <a:ext uri="{FF2B5EF4-FFF2-40B4-BE49-F238E27FC236}">
                <a16:creationId xmlns:a16="http://schemas.microsoft.com/office/drawing/2014/main" id="{C7AE34DD-C151-B443-A904-049EDADF6274}"/>
              </a:ext>
            </a:extLst>
          </p:cNvPr>
          <p:cNvGrpSpPr/>
          <p:nvPr/>
        </p:nvGrpSpPr>
        <p:grpSpPr>
          <a:xfrm>
            <a:off x="6980642" y="1847945"/>
            <a:ext cx="1453212" cy="2436999"/>
            <a:chOff x="9307523" y="1320923"/>
            <a:chExt cx="1937616" cy="3249332"/>
          </a:xfrm>
        </p:grpSpPr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03829818-2C93-8A41-A66E-B2CFC68BFD8F}"/>
                </a:ext>
              </a:extLst>
            </p:cNvPr>
            <p:cNvSpPr txBox="1"/>
            <p:nvPr/>
          </p:nvSpPr>
          <p:spPr>
            <a:xfrm>
              <a:off x="9307523" y="1690255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Info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No items to check.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3C146FB5-77EC-4340-8E06-EB6F7A0D3D64}"/>
                </a:ext>
              </a:extLst>
            </p:cNvPr>
            <p:cNvSpPr txBox="1"/>
            <p:nvPr/>
          </p:nvSpPr>
          <p:spPr>
            <a:xfrm>
              <a:off x="9307523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S230</a:t>
              </a:r>
            </a:p>
          </p:txBody>
        </p:sp>
      </p:grpSp>
      <p:grpSp>
        <p:nvGrpSpPr>
          <p:cNvPr id="37" name="Groep 36">
            <a:extLst>
              <a:ext uri="{FF2B5EF4-FFF2-40B4-BE49-F238E27FC236}">
                <a16:creationId xmlns:a16="http://schemas.microsoft.com/office/drawing/2014/main" id="{00DA8D95-E49B-7442-B43A-33A7A73B75B0}"/>
              </a:ext>
            </a:extLst>
          </p:cNvPr>
          <p:cNvGrpSpPr/>
          <p:nvPr/>
        </p:nvGrpSpPr>
        <p:grpSpPr>
          <a:xfrm>
            <a:off x="3859164" y="1858180"/>
            <a:ext cx="1458298" cy="2437550"/>
            <a:chOff x="4666746" y="1320923"/>
            <a:chExt cx="1944397" cy="3250066"/>
          </a:xfrm>
        </p:grpSpPr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D11332F2-A87B-8145-9B37-9C3668251590}"/>
                </a:ext>
              </a:extLst>
            </p:cNvPr>
            <p:cNvSpPr txBox="1"/>
            <p:nvPr/>
          </p:nvSpPr>
          <p:spPr>
            <a:xfrm>
              <a:off x="4666746" y="1690989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Check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7670B88A-F521-3E4E-90CC-8174EBA3985B}"/>
                </a:ext>
              </a:extLst>
            </p:cNvPr>
            <p:cNvSpPr/>
            <p:nvPr/>
          </p:nvSpPr>
          <p:spPr>
            <a:xfrm>
              <a:off x="4761167" y="3606473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OK</a:t>
              </a:r>
            </a:p>
          </p:txBody>
        </p:sp>
        <p:sp>
          <p:nvSpPr>
            <p:cNvPr id="40" name="Afgeronde rechthoek 39">
              <a:extLst>
                <a:ext uri="{FF2B5EF4-FFF2-40B4-BE49-F238E27FC236}">
                  <a16:creationId xmlns:a16="http://schemas.microsoft.com/office/drawing/2014/main" id="{E27B2DAD-EB3F-E348-A0F4-A68E3C3682AA}"/>
                </a:ext>
              </a:extLst>
            </p:cNvPr>
            <p:cNvSpPr/>
            <p:nvPr/>
          </p:nvSpPr>
          <p:spPr>
            <a:xfrm>
              <a:off x="4761167" y="4075476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NOT OK</a:t>
              </a:r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151AA789-8E04-9A4F-B743-DB870D11E2D2}"/>
                </a:ext>
              </a:extLst>
            </p:cNvPr>
            <p:cNvSpPr txBox="1"/>
            <p:nvPr/>
          </p:nvSpPr>
          <p:spPr>
            <a:xfrm>
              <a:off x="4673527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2FD2181-71ED-6D4B-B877-AF21502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quality check items found</a:t>
            </a:r>
          </a:p>
        </p:txBody>
      </p:sp>
      <p:grpSp>
        <p:nvGrpSpPr>
          <p:cNvPr id="4" name="S02">
            <a:extLst>
              <a:ext uri="{FF2B5EF4-FFF2-40B4-BE49-F238E27FC236}">
                <a16:creationId xmlns:a16="http://schemas.microsoft.com/office/drawing/2014/main" id="{094FFBB9-D255-C349-A265-3AF81CF07C9F}"/>
              </a:ext>
            </a:extLst>
          </p:cNvPr>
          <p:cNvGrpSpPr/>
          <p:nvPr/>
        </p:nvGrpSpPr>
        <p:grpSpPr>
          <a:xfrm>
            <a:off x="2283216" y="1847945"/>
            <a:ext cx="1453212" cy="2437323"/>
            <a:chOff x="3056949" y="1320923"/>
            <a:chExt cx="1937616" cy="3249764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64AF1869-F788-264C-836A-16184F3A266D}"/>
                </a:ext>
              </a:extLst>
            </p:cNvPr>
            <p:cNvSpPr txBox="1"/>
            <p:nvPr/>
          </p:nvSpPr>
          <p:spPr>
            <a:xfrm>
              <a:off x="306156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40DDD9A0-864A-C14C-850B-0BB3E2321156}"/>
                </a:ext>
              </a:extLst>
            </p:cNvPr>
            <p:cNvSpPr txBox="1"/>
            <p:nvPr/>
          </p:nvSpPr>
          <p:spPr>
            <a:xfrm>
              <a:off x="3056949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sp>
        <p:nvSpPr>
          <p:cNvPr id="7" name="Arrow to S02">
            <a:extLst>
              <a:ext uri="{FF2B5EF4-FFF2-40B4-BE49-F238E27FC236}">
                <a16:creationId xmlns:a16="http://schemas.microsoft.com/office/drawing/2014/main" id="{421BD535-77AA-ED4E-A999-B35745E09D5F}"/>
              </a:ext>
            </a:extLst>
          </p:cNvPr>
          <p:cNvSpPr/>
          <p:nvPr/>
        </p:nvSpPr>
        <p:spPr>
          <a:xfrm>
            <a:off x="2079982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WS01-1">
            <a:extLst>
              <a:ext uri="{FF2B5EF4-FFF2-40B4-BE49-F238E27FC236}">
                <a16:creationId xmlns:a16="http://schemas.microsoft.com/office/drawing/2014/main" id="{C194F62D-DE06-6548-B170-D7478397933C}"/>
              </a:ext>
            </a:extLst>
          </p:cNvPr>
          <p:cNvGrpSpPr/>
          <p:nvPr/>
        </p:nvGrpSpPr>
        <p:grpSpPr>
          <a:xfrm>
            <a:off x="2292713" y="4274197"/>
            <a:ext cx="1486304" cy="1246345"/>
            <a:chOff x="3056949" y="4555929"/>
            <a:chExt cx="1981740" cy="1661792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0A64CD59-FA6F-2F4E-A3C9-F4E85E772744}"/>
                </a:ext>
              </a:extLst>
            </p:cNvPr>
            <p:cNvSpPr txBox="1"/>
            <p:nvPr/>
          </p:nvSpPr>
          <p:spPr>
            <a:xfrm>
              <a:off x="3056949" y="5663724"/>
              <a:ext cx="1981740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WS01</a:t>
              </a:r>
            </a:p>
            <a:p>
              <a:r>
                <a:rPr lang="en-US" sz="1050" dirty="0" err="1">
                  <a:solidFill>
                    <a:schemeClr val="accent1">
                      <a:lumMod val="50000"/>
                    </a:schemeClr>
                  </a:solidFill>
                </a:rPr>
                <a:t>GetQualityControlItems</a:t>
              </a: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0" name="Graphic 9" descr="Downloaden uit de cloud met effen opvulling">
              <a:extLst>
                <a:ext uri="{FF2B5EF4-FFF2-40B4-BE49-F238E27FC236}">
                  <a16:creationId xmlns:a16="http://schemas.microsoft.com/office/drawing/2014/main" id="{9EF89A44-90B4-1644-B151-CF6C642E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1358" y="4933989"/>
              <a:ext cx="914400" cy="914400"/>
            </a:xfrm>
            <a:prstGeom prst="rect">
              <a:avLst/>
            </a:prstGeom>
          </p:spPr>
        </p:pic>
        <p:sp>
          <p:nvSpPr>
            <p:cNvPr id="11" name="Pijl links 10">
              <a:extLst>
                <a:ext uri="{FF2B5EF4-FFF2-40B4-BE49-F238E27FC236}">
                  <a16:creationId xmlns:a16="http://schemas.microsoft.com/office/drawing/2014/main" id="{6ADC718A-CF6B-4147-9549-0E81D547DD76}"/>
                </a:ext>
              </a:extLst>
            </p:cNvPr>
            <p:cNvSpPr/>
            <p:nvPr/>
          </p:nvSpPr>
          <p:spPr>
            <a:xfrm rot="5400000">
              <a:off x="3008984" y="4699241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Pijl links 11">
              <a:extLst>
                <a:ext uri="{FF2B5EF4-FFF2-40B4-BE49-F238E27FC236}">
                  <a16:creationId xmlns:a16="http://schemas.microsoft.com/office/drawing/2014/main" id="{8A9C383C-BD38-1A49-8CBC-B490389E7F73}"/>
                </a:ext>
              </a:extLst>
            </p:cNvPr>
            <p:cNvSpPr/>
            <p:nvPr/>
          </p:nvSpPr>
          <p:spPr>
            <a:xfrm rot="16200000">
              <a:off x="3587357" y="4693348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Long arrow from S05 to S01">
            <a:extLst>
              <a:ext uri="{FF2B5EF4-FFF2-40B4-BE49-F238E27FC236}">
                <a16:creationId xmlns:a16="http://schemas.microsoft.com/office/drawing/2014/main" id="{CE1690C9-14D6-0546-A872-8170AB514004}"/>
              </a:ext>
            </a:extLst>
          </p:cNvPr>
          <p:cNvSpPr/>
          <p:nvPr/>
        </p:nvSpPr>
        <p:spPr>
          <a:xfrm flipH="1" flipV="1">
            <a:off x="1616744" y="4276174"/>
            <a:ext cx="2955256" cy="1345313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14" name="S01">
            <a:extLst>
              <a:ext uri="{FF2B5EF4-FFF2-40B4-BE49-F238E27FC236}">
                <a16:creationId xmlns:a16="http://schemas.microsoft.com/office/drawing/2014/main" id="{492E9998-EF0C-3147-84BF-8F722399C957}"/>
              </a:ext>
            </a:extLst>
          </p:cNvPr>
          <p:cNvGrpSpPr/>
          <p:nvPr/>
        </p:nvGrpSpPr>
        <p:grpSpPr>
          <a:xfrm>
            <a:off x="735810" y="1848268"/>
            <a:ext cx="1453213" cy="2436998"/>
            <a:chOff x="981075" y="1321357"/>
            <a:chExt cx="1937617" cy="3249330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CB04B96-42A1-2F4F-AA52-8B5ABFAEAA87}"/>
                </a:ext>
              </a:extLst>
            </p:cNvPr>
            <p:cNvSpPr txBox="1"/>
            <p:nvPr/>
          </p:nvSpPr>
          <p:spPr>
            <a:xfrm>
              <a:off x="98107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FCDB82C-304A-AD45-B65A-1127194836B8}"/>
                </a:ext>
              </a:extLst>
            </p:cNvPr>
            <p:cNvSpPr txBox="1"/>
            <p:nvPr/>
          </p:nvSpPr>
          <p:spPr>
            <a:xfrm>
              <a:off x="981076" y="1321357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sp>
        <p:nvSpPr>
          <p:cNvPr id="17" name="Arrow to S05">
            <a:extLst>
              <a:ext uri="{FF2B5EF4-FFF2-40B4-BE49-F238E27FC236}">
                <a16:creationId xmlns:a16="http://schemas.microsoft.com/office/drawing/2014/main" id="{2F3A3D63-9B5A-B542-8AEC-CC9068A61158}"/>
              </a:ext>
            </a:extLst>
          </p:cNvPr>
          <p:cNvSpPr/>
          <p:nvPr/>
        </p:nvSpPr>
        <p:spPr>
          <a:xfrm>
            <a:off x="3641590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0CE9999B-F690-2040-9C01-ADA4B2F6252A}"/>
              </a:ext>
            </a:extLst>
          </p:cNvPr>
          <p:cNvGrpSpPr/>
          <p:nvPr/>
        </p:nvGrpSpPr>
        <p:grpSpPr>
          <a:xfrm>
            <a:off x="3850587" y="1837199"/>
            <a:ext cx="1453212" cy="2436999"/>
            <a:chOff x="9307523" y="1320923"/>
            <a:chExt cx="1937616" cy="3249332"/>
          </a:xfrm>
        </p:grpSpPr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5C051E58-0F98-1D4C-8C96-4E3FE93D8A59}"/>
                </a:ext>
              </a:extLst>
            </p:cNvPr>
            <p:cNvSpPr txBox="1"/>
            <p:nvPr/>
          </p:nvSpPr>
          <p:spPr>
            <a:xfrm>
              <a:off x="9307523" y="1690255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Info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No items to check.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3B61DA4D-EC9B-934D-A22A-B7736A980E32}"/>
                </a:ext>
              </a:extLst>
            </p:cNvPr>
            <p:cNvSpPr txBox="1"/>
            <p:nvPr/>
          </p:nvSpPr>
          <p:spPr>
            <a:xfrm>
              <a:off x="9307523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S230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0A8D61F3-193D-234D-B07C-49F5D87DDDAD}"/>
              </a:ext>
            </a:extLst>
          </p:cNvPr>
          <p:cNvSpPr txBox="1"/>
          <p:nvPr/>
        </p:nvSpPr>
        <p:spPr>
          <a:xfrm>
            <a:off x="6480000" y="1800000"/>
            <a:ext cx="2664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Tap 'Quality Control'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Execute WS01,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S200 to S230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Wait 2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S230 to S100</a:t>
            </a:r>
          </a:p>
          <a:p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Combine step 2 and 4</a:t>
            </a:r>
            <a:br>
              <a:rPr lang="en-US" sz="13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directly to S230</a:t>
            </a:r>
          </a:p>
        </p:txBody>
      </p:sp>
    </p:spTree>
    <p:extLst>
      <p:ext uri="{BB962C8B-B14F-4D97-AF65-F5344CB8AC3E}">
        <p14:creationId xmlns:p14="http://schemas.microsoft.com/office/powerpoint/2010/main" val="149675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26C7E9-04DE-CA4F-B450-A3E7607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one item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E975A67-C2D1-F545-97C7-32B6B9E4288E}"/>
              </a:ext>
            </a:extLst>
          </p:cNvPr>
          <p:cNvGrpSpPr/>
          <p:nvPr/>
        </p:nvGrpSpPr>
        <p:grpSpPr>
          <a:xfrm>
            <a:off x="382530" y="1848268"/>
            <a:ext cx="1453213" cy="2436998"/>
            <a:chOff x="510035" y="1321357"/>
            <a:chExt cx="1937617" cy="324933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2974A3DA-38D9-F74F-8E24-820DFEC46090}"/>
                </a:ext>
              </a:extLst>
            </p:cNvPr>
            <p:cNvSpPr txBox="1"/>
            <p:nvPr/>
          </p:nvSpPr>
          <p:spPr>
            <a:xfrm>
              <a:off x="51003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F77D5A38-EBD9-F642-B298-A5BCD70AE138}"/>
                </a:ext>
              </a:extLst>
            </p:cNvPr>
            <p:cNvSpPr txBox="1"/>
            <p:nvPr/>
          </p:nvSpPr>
          <p:spPr>
            <a:xfrm>
              <a:off x="510036" y="1321357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8E92CABA-58E1-834C-B19B-CBFA7C91D300}"/>
              </a:ext>
            </a:extLst>
          </p:cNvPr>
          <p:cNvGrpSpPr/>
          <p:nvPr/>
        </p:nvGrpSpPr>
        <p:grpSpPr>
          <a:xfrm>
            <a:off x="1939432" y="1847945"/>
            <a:ext cx="1453212" cy="2437323"/>
            <a:chOff x="2585909" y="1320923"/>
            <a:chExt cx="1937616" cy="3249764"/>
          </a:xfrm>
        </p:grpSpPr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29B0CFE-841E-754D-8FCC-9711F4F12AA8}"/>
                </a:ext>
              </a:extLst>
            </p:cNvPr>
            <p:cNvSpPr txBox="1"/>
            <p:nvPr/>
          </p:nvSpPr>
          <p:spPr>
            <a:xfrm>
              <a:off x="259052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659CF84A-35B2-344F-B636-26906CBA52BF}"/>
                </a:ext>
              </a:extLst>
            </p:cNvPr>
            <p:cNvSpPr txBox="1"/>
            <p:nvPr/>
          </p:nvSpPr>
          <p:spPr>
            <a:xfrm>
              <a:off x="2585909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3B7F6817-00AF-A84D-9FB4-793D9A67BA89}"/>
              </a:ext>
            </a:extLst>
          </p:cNvPr>
          <p:cNvGrpSpPr/>
          <p:nvPr/>
        </p:nvGrpSpPr>
        <p:grpSpPr>
          <a:xfrm>
            <a:off x="3500061" y="1847943"/>
            <a:ext cx="1458298" cy="2437550"/>
            <a:chOff x="4666746" y="1320923"/>
            <a:chExt cx="1944397" cy="3250066"/>
          </a:xfrm>
        </p:grpSpPr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96825412-E92F-4440-9254-A728F97C3F5F}"/>
                </a:ext>
              </a:extLst>
            </p:cNvPr>
            <p:cNvSpPr txBox="1"/>
            <p:nvPr/>
          </p:nvSpPr>
          <p:spPr>
            <a:xfrm>
              <a:off x="4666746" y="1690989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Check item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sz="1350" dirty="0">
                  <a:solidFill>
                    <a:schemeClr val="bg1"/>
                  </a:solidFill>
                </a:rPr>
                <a:t>Steel case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" name="Afgeronde rechthoek 11">
              <a:extLst>
                <a:ext uri="{FF2B5EF4-FFF2-40B4-BE49-F238E27FC236}">
                  <a16:creationId xmlns:a16="http://schemas.microsoft.com/office/drawing/2014/main" id="{A5EE1060-57AE-9E4F-B52C-2E2473D899A7}"/>
                </a:ext>
              </a:extLst>
            </p:cNvPr>
            <p:cNvSpPr/>
            <p:nvPr/>
          </p:nvSpPr>
          <p:spPr>
            <a:xfrm>
              <a:off x="4761167" y="3595074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OK</a:t>
              </a:r>
            </a:p>
          </p:txBody>
        </p:sp>
        <p:sp>
          <p:nvSpPr>
            <p:cNvPr id="13" name="Afgeronde rechthoek 12">
              <a:extLst>
                <a:ext uri="{FF2B5EF4-FFF2-40B4-BE49-F238E27FC236}">
                  <a16:creationId xmlns:a16="http://schemas.microsoft.com/office/drawing/2014/main" id="{082EDAA0-C9ED-D043-8B66-F45C7448012C}"/>
                </a:ext>
              </a:extLst>
            </p:cNvPr>
            <p:cNvSpPr/>
            <p:nvPr/>
          </p:nvSpPr>
          <p:spPr>
            <a:xfrm>
              <a:off x="4761167" y="4075476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NOT OK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D45C433B-80C7-7D43-BA8D-B5412C331481}"/>
                </a:ext>
              </a:extLst>
            </p:cNvPr>
            <p:cNvSpPr txBox="1"/>
            <p:nvPr/>
          </p:nvSpPr>
          <p:spPr>
            <a:xfrm>
              <a:off x="4673527" y="1320923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S210</a:t>
              </a:r>
            </a:p>
          </p:txBody>
        </p:sp>
      </p:grpSp>
      <p:pic>
        <p:nvPicPr>
          <p:cNvPr id="15" name="Graphic 14" descr="Downloaden uit de cloud met effen opvulling">
            <a:extLst>
              <a:ext uri="{FF2B5EF4-FFF2-40B4-BE49-F238E27FC236}">
                <a16:creationId xmlns:a16="http://schemas.microsoft.com/office/drawing/2014/main" id="{C01CB0F0-5B5C-584C-A40A-33E60EC7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239" y="4557742"/>
            <a:ext cx="685800" cy="685800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565658DD-B345-B147-84E0-676874772BC2}"/>
              </a:ext>
            </a:extLst>
          </p:cNvPr>
          <p:cNvSpPr txBox="1"/>
          <p:nvPr/>
        </p:nvSpPr>
        <p:spPr>
          <a:xfrm>
            <a:off x="1939433" y="5105042"/>
            <a:ext cx="14863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WS01</a:t>
            </a:r>
          </a:p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GetQualityControlItems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Graphic 16" descr="Uploaden met effen opvulling">
            <a:extLst>
              <a:ext uri="{FF2B5EF4-FFF2-40B4-BE49-F238E27FC236}">
                <a16:creationId xmlns:a16="http://schemas.microsoft.com/office/drawing/2014/main" id="{FABDFF4D-1890-8C44-B018-5C1C055FB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8918" y="4515452"/>
            <a:ext cx="685800" cy="6858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150D2900-CC04-2A45-BCDC-58BA6588E6E2}"/>
              </a:ext>
            </a:extLst>
          </p:cNvPr>
          <p:cNvSpPr txBox="1"/>
          <p:nvPr/>
        </p:nvSpPr>
        <p:spPr>
          <a:xfrm>
            <a:off x="3498919" y="5092240"/>
            <a:ext cx="14109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WS02</a:t>
            </a:r>
          </a:p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SetQualityControlItem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Pijl links 18">
            <a:extLst>
              <a:ext uri="{FF2B5EF4-FFF2-40B4-BE49-F238E27FC236}">
                <a16:creationId xmlns:a16="http://schemas.microsoft.com/office/drawing/2014/main" id="{04B496F2-B72E-F449-A0FE-70A076CA7B03}"/>
              </a:ext>
            </a:extLst>
          </p:cNvPr>
          <p:cNvSpPr/>
          <p:nvPr/>
        </p:nvSpPr>
        <p:spPr>
          <a:xfrm>
            <a:off x="1726702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Pijl links 19">
            <a:extLst>
              <a:ext uri="{FF2B5EF4-FFF2-40B4-BE49-F238E27FC236}">
                <a16:creationId xmlns:a16="http://schemas.microsoft.com/office/drawing/2014/main" id="{D5D11994-5CE6-C64D-A522-890AEAB68F20}"/>
              </a:ext>
            </a:extLst>
          </p:cNvPr>
          <p:cNvSpPr/>
          <p:nvPr/>
        </p:nvSpPr>
        <p:spPr>
          <a:xfrm rot="5400000">
            <a:off x="1903461" y="4381681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Pijl links 20">
            <a:extLst>
              <a:ext uri="{FF2B5EF4-FFF2-40B4-BE49-F238E27FC236}">
                <a16:creationId xmlns:a16="http://schemas.microsoft.com/office/drawing/2014/main" id="{47FD51F9-BB3A-2E4A-8D56-7758BCFAD2FF}"/>
              </a:ext>
            </a:extLst>
          </p:cNvPr>
          <p:cNvSpPr/>
          <p:nvPr/>
        </p:nvSpPr>
        <p:spPr>
          <a:xfrm rot="16200000">
            <a:off x="2337241" y="4377261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jl links 21">
            <a:extLst>
              <a:ext uri="{FF2B5EF4-FFF2-40B4-BE49-F238E27FC236}">
                <a16:creationId xmlns:a16="http://schemas.microsoft.com/office/drawing/2014/main" id="{E91FBC72-0520-A544-BD99-D68219D2850E}"/>
              </a:ext>
            </a:extLst>
          </p:cNvPr>
          <p:cNvSpPr/>
          <p:nvPr/>
        </p:nvSpPr>
        <p:spPr>
          <a:xfrm>
            <a:off x="3288310" y="3099575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Pijl links 22">
            <a:extLst>
              <a:ext uri="{FF2B5EF4-FFF2-40B4-BE49-F238E27FC236}">
                <a16:creationId xmlns:a16="http://schemas.microsoft.com/office/drawing/2014/main" id="{382BF12D-80E6-844B-A8EE-C9FCBD84C8DE}"/>
              </a:ext>
            </a:extLst>
          </p:cNvPr>
          <p:cNvSpPr/>
          <p:nvPr/>
        </p:nvSpPr>
        <p:spPr>
          <a:xfrm rot="5400000">
            <a:off x="3434572" y="4392425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Pijl links 23">
            <a:extLst>
              <a:ext uri="{FF2B5EF4-FFF2-40B4-BE49-F238E27FC236}">
                <a16:creationId xmlns:a16="http://schemas.microsoft.com/office/drawing/2014/main" id="{7A134B96-E1B0-134B-A4B9-87CF837C2D52}"/>
              </a:ext>
            </a:extLst>
          </p:cNvPr>
          <p:cNvSpPr/>
          <p:nvPr/>
        </p:nvSpPr>
        <p:spPr>
          <a:xfrm rot="16200000">
            <a:off x="3868352" y="4388006"/>
            <a:ext cx="367853" cy="161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jl links 24">
            <a:extLst>
              <a:ext uri="{FF2B5EF4-FFF2-40B4-BE49-F238E27FC236}">
                <a16:creationId xmlns:a16="http://schemas.microsoft.com/office/drawing/2014/main" id="{AEC9C563-BB7B-864E-A07C-468A1849515B}"/>
              </a:ext>
            </a:extLst>
          </p:cNvPr>
          <p:cNvSpPr/>
          <p:nvPr/>
        </p:nvSpPr>
        <p:spPr>
          <a:xfrm rot="10800000">
            <a:off x="3278154" y="3319499"/>
            <a:ext cx="206906" cy="15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U-vormige pijl 25">
            <a:extLst>
              <a:ext uri="{FF2B5EF4-FFF2-40B4-BE49-F238E27FC236}">
                <a16:creationId xmlns:a16="http://schemas.microsoft.com/office/drawing/2014/main" id="{6DE62059-E729-784E-901E-72448AEE5347}"/>
              </a:ext>
            </a:extLst>
          </p:cNvPr>
          <p:cNvSpPr/>
          <p:nvPr/>
        </p:nvSpPr>
        <p:spPr>
          <a:xfrm>
            <a:off x="2971815" y="1750871"/>
            <a:ext cx="3179617" cy="37407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U-vormige pijl 26">
            <a:extLst>
              <a:ext uri="{FF2B5EF4-FFF2-40B4-BE49-F238E27FC236}">
                <a16:creationId xmlns:a16="http://schemas.microsoft.com/office/drawing/2014/main" id="{D29F17CE-B536-AF4A-AF8F-0AEA608D2187}"/>
              </a:ext>
            </a:extLst>
          </p:cNvPr>
          <p:cNvSpPr/>
          <p:nvPr/>
        </p:nvSpPr>
        <p:spPr>
          <a:xfrm flipH="1" flipV="1">
            <a:off x="1263467" y="4276174"/>
            <a:ext cx="4818691" cy="1386851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CC7395AA-115A-9440-BB0D-DC458C35748C}"/>
              </a:ext>
            </a:extLst>
          </p:cNvPr>
          <p:cNvGrpSpPr/>
          <p:nvPr/>
        </p:nvGrpSpPr>
        <p:grpSpPr>
          <a:xfrm>
            <a:off x="5066254" y="1848269"/>
            <a:ext cx="1453212" cy="2436999"/>
            <a:chOff x="6755005" y="1321355"/>
            <a:chExt cx="1937616" cy="3249332"/>
          </a:xfrm>
        </p:grpSpPr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7718F88-81DA-584B-A645-A6E547BBA702}"/>
                </a:ext>
              </a:extLst>
            </p:cNvPr>
            <p:cNvSpPr txBox="1"/>
            <p:nvPr/>
          </p:nvSpPr>
          <p:spPr>
            <a:xfrm>
              <a:off x="6761787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Ready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r>
                <a:rPr lang="en-US" sz="1350" dirty="0">
                  <a:solidFill>
                    <a:schemeClr val="bg1"/>
                  </a:solidFill>
                </a:rPr>
                <a:t>All checks are done…</a:t>
              </a:r>
            </a:p>
            <a:p>
              <a:endParaRPr lang="en-US" sz="1350" dirty="0">
                <a:solidFill>
                  <a:schemeClr val="bg1"/>
                </a:solidFill>
              </a:endParaRPr>
            </a:p>
            <a:p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850DA2E0-B21B-5343-B31F-BA7B9F68B6F4}"/>
                </a:ext>
              </a:extLst>
            </p:cNvPr>
            <p:cNvSpPr txBox="1"/>
            <p:nvPr/>
          </p:nvSpPr>
          <p:spPr>
            <a:xfrm>
              <a:off x="6755005" y="1321355"/>
              <a:ext cx="19376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accent1">
                      <a:lumMod val="50000"/>
                    </a:schemeClr>
                  </a:solidFill>
                </a:rPr>
                <a:t>S220</a:t>
              </a:r>
            </a:p>
          </p:txBody>
        </p:sp>
        <p:sp>
          <p:nvSpPr>
            <p:cNvPr id="31" name="Afgeronde rechthoek 30">
              <a:extLst>
                <a:ext uri="{FF2B5EF4-FFF2-40B4-BE49-F238E27FC236}">
                  <a16:creationId xmlns:a16="http://schemas.microsoft.com/office/drawing/2014/main" id="{6ACF7780-6C0E-6546-ACE1-F2603AB1FA24}"/>
                </a:ext>
              </a:extLst>
            </p:cNvPr>
            <p:cNvSpPr/>
            <p:nvPr/>
          </p:nvSpPr>
          <p:spPr>
            <a:xfrm>
              <a:off x="6844368" y="4093878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OK</a:t>
              </a:r>
            </a:p>
          </p:txBody>
        </p:sp>
      </p:grpSp>
      <p:sp>
        <p:nvSpPr>
          <p:cNvPr id="32" name="Tekstvak 31">
            <a:extLst>
              <a:ext uri="{FF2B5EF4-FFF2-40B4-BE49-F238E27FC236}">
                <a16:creationId xmlns:a16="http://schemas.microsoft.com/office/drawing/2014/main" id="{262FEB7D-0CE4-CB4C-AC99-96888047A10E}"/>
              </a:ext>
            </a:extLst>
          </p:cNvPr>
          <p:cNvSpPr txBox="1"/>
          <p:nvPr/>
        </p:nvSpPr>
        <p:spPr>
          <a:xfrm>
            <a:off x="6480000" y="1800000"/>
            <a:ext cx="2664000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Tap 'Quality Control'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Execute WS01,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S200 to S210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Tap 'OK'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Execute WS02,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S210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S200 to S220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Wait 2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Animates from S220 to S100</a:t>
            </a:r>
          </a:p>
          <a:p>
            <a:pPr marL="257168" indent="-257168">
              <a:buFont typeface="+mj-lt"/>
              <a:buAutoNum type="arabicPeriod"/>
            </a:pPr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Combine step 2 and step 4:</a:t>
            </a: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 from S100 directly to S210</a:t>
            </a:r>
          </a:p>
          <a:p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Combine step 7 and step 8</a:t>
            </a:r>
          </a:p>
          <a:p>
            <a:r>
              <a:rPr lang="en-US" sz="1350" dirty="0">
                <a:solidFill>
                  <a:schemeClr val="accent1">
                    <a:lumMod val="50000"/>
                  </a:schemeClr>
                </a:solidFill>
              </a:rPr>
              <a:t>Animates from S210 directly to S220</a:t>
            </a:r>
          </a:p>
        </p:txBody>
      </p:sp>
    </p:spTree>
    <p:extLst>
      <p:ext uri="{BB962C8B-B14F-4D97-AF65-F5344CB8AC3E}">
        <p14:creationId xmlns:p14="http://schemas.microsoft.com/office/powerpoint/2010/main" val="101052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067538D-6585-AB45-A401-BBF11E08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CB3CC9A3-17BA-A542-B070-E30D73640B0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If we want to separate concerns, we might have an issue with pages that animate quickly after each other.</a:t>
            </a:r>
          </a:p>
          <a:p>
            <a:endParaRPr lang="en-US" dirty="0"/>
          </a:p>
          <a:p>
            <a:r>
              <a:rPr lang="en-US" dirty="0"/>
              <a:t>If we want to solve that with Navigator 1.0, code becomes complicated and/or spaghetti and violates separation of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ED48EB-D12A-4445-B7BE-F74EF7DD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009AD98-75F0-7841-98B2-A4954DBB378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999" y="1773238"/>
            <a:ext cx="8086415" cy="2930842"/>
          </a:xfrm>
        </p:spPr>
        <p:txBody>
          <a:bodyPr/>
          <a:lstStyle/>
          <a:p>
            <a:r>
              <a:rPr lang="en-US" b="1" dirty="0"/>
              <a:t>RubigoNavigator</a:t>
            </a:r>
          </a:p>
          <a:p>
            <a:endParaRPr lang="en-US" dirty="0"/>
          </a:p>
          <a:p>
            <a:r>
              <a:rPr lang="en-US" dirty="0"/>
              <a:t>A navigator, that informs Flutter's standard navigator about page changes when navigation is completed.</a:t>
            </a:r>
          </a:p>
          <a:p>
            <a:endParaRPr lang="en-US" dirty="0"/>
          </a:p>
          <a:p>
            <a:r>
              <a:rPr lang="en-US" dirty="0"/>
              <a:t>Made possible by Flutter's Navigator 2.0</a:t>
            </a:r>
          </a:p>
        </p:txBody>
      </p:sp>
    </p:spTree>
    <p:extLst>
      <p:ext uri="{BB962C8B-B14F-4D97-AF65-F5344CB8AC3E}">
        <p14:creationId xmlns:p14="http://schemas.microsoft.com/office/powerpoint/2010/main" val="253486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A7F021-9CBF-D64A-9A57-F8771CD6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2.0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0611FB4-AADB-CD4F-A9EC-A3E8488514AE}"/>
              </a:ext>
            </a:extLst>
          </p:cNvPr>
          <p:cNvSpPr/>
          <p:nvPr/>
        </p:nvSpPr>
        <p:spPr>
          <a:xfrm>
            <a:off x="381001" y="4286253"/>
            <a:ext cx="3611078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dirty="0"/>
              <a:t>List of Pages</a:t>
            </a:r>
          </a:p>
          <a:p>
            <a:pPr algn="ctr"/>
            <a:endParaRPr lang="en-U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Page(child: S100MainMenuPage());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Page(child: S200SelectItemPage());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350" dirty="0"/>
              <a:t>Page(child: S210PerformCheckPage());</a:t>
            </a:r>
          </a:p>
          <a:p>
            <a:pPr marL="1242982" lvl="3" indent="-214308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502512A-C503-7F4E-B4A5-D2E738E4DF4A}"/>
              </a:ext>
            </a:extLst>
          </p:cNvPr>
          <p:cNvSpPr/>
          <p:nvPr/>
        </p:nvSpPr>
        <p:spPr>
          <a:xfrm>
            <a:off x="4104572" y="1723527"/>
            <a:ext cx="496242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75" dirty="0" err="1">
                <a:solidFill>
                  <a:srgbClr val="2196F3"/>
                </a:solidFill>
              </a:rPr>
              <a:t>MaterialApp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</a:t>
            </a:r>
            <a:r>
              <a:rPr lang="nl-NL" sz="1275" dirty="0" err="1"/>
              <a:t>navigatorKey</a:t>
            </a:r>
            <a:r>
              <a:rPr lang="nl-NL" sz="1275" dirty="0"/>
              <a:t>: </a:t>
            </a:r>
            <a:r>
              <a:rPr lang="nl-NL" sz="1275" b="1" dirty="0">
                <a:solidFill>
                  <a:srgbClr val="660E7A"/>
                </a:solidFill>
              </a:rPr>
              <a:t>_</a:t>
            </a:r>
            <a:r>
              <a:rPr lang="nl-NL" sz="1275" b="1" dirty="0" err="1">
                <a:solidFill>
                  <a:srgbClr val="660E7A"/>
                </a:solidFill>
              </a:rPr>
              <a:t>navigatorKey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</a:t>
            </a:r>
            <a:r>
              <a:rPr lang="nl-NL" sz="1275" dirty="0" err="1"/>
              <a:t>onGenerateRoute</a:t>
            </a:r>
            <a:r>
              <a:rPr lang="nl-NL" sz="1275" dirty="0"/>
              <a:t>: (_) =&gt; </a:t>
            </a:r>
            <a:r>
              <a:rPr lang="nl-NL" sz="1275" b="1" dirty="0" err="1">
                <a:solidFill>
                  <a:srgbClr val="000080"/>
                </a:solidFill>
              </a:rPr>
              <a:t>null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</a:t>
            </a:r>
            <a:r>
              <a:rPr lang="nl-NL" sz="1275" dirty="0" err="1"/>
              <a:t>title</a:t>
            </a:r>
            <a:r>
              <a:rPr lang="nl-NL" sz="1275" dirty="0"/>
              <a:t>: </a:t>
            </a:r>
            <a:r>
              <a:rPr lang="nl-NL" sz="1275" b="1" dirty="0">
                <a:solidFill>
                  <a:srgbClr val="008000"/>
                </a:solidFill>
              </a:rPr>
              <a:t>'Flutter Navigator Demo'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builder: (context, _) {</a:t>
            </a:r>
            <a:br>
              <a:rPr lang="nl-NL" sz="1275" dirty="0"/>
            </a:br>
            <a:r>
              <a:rPr lang="nl-NL" sz="1275" dirty="0"/>
              <a:t>    </a:t>
            </a:r>
            <a:r>
              <a:rPr lang="nl-NL" sz="1275" b="1" dirty="0">
                <a:solidFill>
                  <a:srgbClr val="000080"/>
                </a:solidFill>
              </a:rPr>
              <a:t>return </a:t>
            </a:r>
            <a:r>
              <a:rPr lang="nl-NL" sz="1275" dirty="0">
                <a:solidFill>
                  <a:srgbClr val="2196F3"/>
                </a:solidFill>
              </a:rPr>
              <a:t>Consumer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    builder: (context, </a:t>
            </a:r>
            <a:r>
              <a:rPr lang="nl-NL" sz="1275" dirty="0" err="1"/>
              <a:t>watch</a:t>
            </a:r>
            <a:r>
              <a:rPr lang="nl-NL" sz="1275" dirty="0"/>
              <a:t>, </a:t>
            </a:r>
            <a:r>
              <a:rPr lang="nl-NL" sz="1275" dirty="0" err="1"/>
              <a:t>child</a:t>
            </a:r>
            <a:r>
              <a:rPr lang="nl-NL" sz="1275" dirty="0"/>
              <a:t>) {</a:t>
            </a:r>
            <a:br>
              <a:rPr lang="nl-NL" sz="1275" dirty="0"/>
            </a:br>
            <a:r>
              <a:rPr lang="nl-NL" sz="1275" dirty="0"/>
              <a:t>        </a:t>
            </a:r>
            <a:r>
              <a:rPr lang="nl-NL" sz="1275" b="1" dirty="0">
                <a:solidFill>
                  <a:srgbClr val="000080"/>
                </a:solidFill>
              </a:rPr>
              <a:t>return </a:t>
            </a:r>
            <a:r>
              <a:rPr lang="nl-NL" sz="1275" dirty="0">
                <a:solidFill>
                  <a:srgbClr val="2196F3"/>
                </a:solidFill>
              </a:rPr>
              <a:t>Busy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        </a:t>
            </a:r>
            <a:r>
              <a:rPr lang="nl-NL" sz="1275" dirty="0" err="1"/>
              <a:t>child</a:t>
            </a:r>
            <a:r>
              <a:rPr lang="nl-NL" sz="1275" dirty="0"/>
              <a:t>: </a:t>
            </a:r>
            <a:r>
              <a:rPr lang="nl-NL" sz="1275" dirty="0">
                <a:solidFill>
                  <a:srgbClr val="2196F3"/>
                </a:solidFill>
              </a:rPr>
              <a:t>Navigator</a:t>
            </a:r>
            <a:r>
              <a:rPr lang="nl-NL" sz="1275" dirty="0"/>
              <a:t>(</a:t>
            </a:r>
            <a:br>
              <a:rPr lang="nl-NL" sz="1275" dirty="0"/>
            </a:br>
            <a:r>
              <a:rPr lang="nl-NL" sz="1275" dirty="0"/>
              <a:t>            </a:t>
            </a:r>
            <a:r>
              <a:rPr lang="nl-NL" sz="1275" dirty="0" err="1"/>
              <a:t>key</a:t>
            </a:r>
            <a:r>
              <a:rPr lang="nl-NL" sz="1275" dirty="0"/>
              <a:t>: </a:t>
            </a:r>
            <a:r>
              <a:rPr lang="nl-NL" sz="1275" b="1" dirty="0">
                <a:solidFill>
                  <a:srgbClr val="660E7A"/>
                </a:solidFill>
              </a:rPr>
              <a:t>_</a:t>
            </a:r>
            <a:r>
              <a:rPr lang="nl-NL" sz="1275" b="1" dirty="0" err="1">
                <a:solidFill>
                  <a:srgbClr val="660E7A"/>
                </a:solidFill>
              </a:rPr>
              <a:t>navigatorKey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          pages: </a:t>
            </a:r>
            <a:r>
              <a:rPr lang="nl-NL" sz="1275" dirty="0" err="1"/>
              <a:t>watch</a:t>
            </a:r>
            <a:r>
              <a:rPr lang="nl-NL" sz="1275" dirty="0"/>
              <a:t>(</a:t>
            </a:r>
            <a:r>
              <a:rPr lang="nl-NL" sz="1275" b="1" dirty="0" err="1">
                <a:solidFill>
                  <a:srgbClr val="660E7A"/>
                </a:solidFill>
              </a:rPr>
              <a:t>widget</a:t>
            </a:r>
            <a:r>
              <a:rPr lang="nl-NL" sz="1275" dirty="0" err="1"/>
              <a:t>.</a:t>
            </a:r>
            <a:r>
              <a:rPr lang="nl-NL" sz="1275" b="1" dirty="0" err="1">
                <a:solidFill>
                  <a:srgbClr val="660E7A"/>
                </a:solidFill>
              </a:rPr>
              <a:t>navigatorProvider</a:t>
            </a:r>
            <a:r>
              <a:rPr lang="nl-NL" sz="1275" dirty="0"/>
              <a:t>).</a:t>
            </a:r>
            <a:r>
              <a:rPr lang="nl-NL" sz="1275" b="1" dirty="0">
                <a:solidFill>
                  <a:srgbClr val="660E7A"/>
                </a:solidFill>
              </a:rPr>
              <a:t>pages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          </a:t>
            </a:r>
            <a:r>
              <a:rPr lang="nl-NL" sz="1275" dirty="0" err="1"/>
              <a:t>onPopPage</a:t>
            </a:r>
            <a:r>
              <a:rPr lang="nl-NL" sz="1275" dirty="0"/>
              <a:t>: </a:t>
            </a:r>
            <a:r>
              <a:rPr lang="nl-NL" sz="1275" dirty="0" err="1"/>
              <a:t>context.read</a:t>
            </a:r>
            <a:r>
              <a:rPr lang="nl-NL" sz="1275" dirty="0"/>
              <a:t>(</a:t>
            </a:r>
            <a:r>
              <a:rPr lang="nl-NL" sz="1275" b="1" dirty="0" err="1">
                <a:solidFill>
                  <a:srgbClr val="660E7A"/>
                </a:solidFill>
              </a:rPr>
              <a:t>widget</a:t>
            </a:r>
            <a:r>
              <a:rPr lang="nl-NL" sz="1275" dirty="0" err="1"/>
              <a:t>.</a:t>
            </a:r>
            <a:r>
              <a:rPr lang="nl-NL" sz="1275" b="1" dirty="0" err="1">
                <a:solidFill>
                  <a:srgbClr val="660E7A"/>
                </a:solidFill>
              </a:rPr>
              <a:t>navigatorProvider</a:t>
            </a:r>
            <a:r>
              <a:rPr lang="nl-NL" sz="1275" dirty="0"/>
              <a:t>).</a:t>
            </a:r>
            <a:r>
              <a:rPr lang="nl-NL" sz="1275" dirty="0" err="1"/>
              <a:t>onPopPage</a:t>
            </a:r>
            <a:r>
              <a:rPr lang="nl-NL" sz="1275" dirty="0"/>
              <a:t>,</a:t>
            </a:r>
            <a:br>
              <a:rPr lang="nl-NL" sz="1275" dirty="0"/>
            </a:br>
            <a:r>
              <a:rPr lang="nl-NL" sz="1275" dirty="0"/>
              <a:t>          ),</a:t>
            </a:r>
            <a:br>
              <a:rPr lang="nl-NL" sz="1275" dirty="0"/>
            </a:br>
            <a:r>
              <a:rPr lang="nl-NL" sz="1275" dirty="0"/>
              <a:t>        );</a:t>
            </a:r>
            <a:br>
              <a:rPr lang="nl-NL" sz="1275" dirty="0"/>
            </a:br>
            <a:r>
              <a:rPr lang="nl-NL" sz="1275" dirty="0"/>
              <a:t>      },</a:t>
            </a:r>
            <a:br>
              <a:rPr lang="nl-NL" sz="1275" dirty="0"/>
            </a:br>
            <a:r>
              <a:rPr lang="nl-NL" sz="1275" dirty="0"/>
              <a:t>    );</a:t>
            </a:r>
            <a:br>
              <a:rPr lang="nl-NL" sz="1275" dirty="0"/>
            </a:br>
            <a:r>
              <a:rPr lang="nl-NL" sz="1275" dirty="0"/>
              <a:t>  },</a:t>
            </a:r>
            <a:br>
              <a:rPr lang="nl-NL" sz="1275" dirty="0"/>
            </a:br>
            <a:r>
              <a:rPr lang="nl-NL" sz="1275" dirty="0"/>
              <a:t>)</a:t>
            </a:r>
            <a:endParaRPr lang="en-US" sz="1275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D24F733-58A3-7D44-97B2-AD9A2574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44"/>
          <a:stretch/>
        </p:blipFill>
        <p:spPr>
          <a:xfrm>
            <a:off x="381001" y="1723523"/>
            <a:ext cx="3611078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59709DFD-F705-5942-AA2F-B3F71E32C0B6}"/>
              </a:ext>
            </a:extLst>
          </p:cNvPr>
          <p:cNvCxnSpPr>
            <a:cxnSpLocks/>
          </p:cNvCxnSpPr>
          <p:nvPr/>
        </p:nvCxnSpPr>
        <p:spPr>
          <a:xfrm>
            <a:off x="4104572" y="3825550"/>
            <a:ext cx="46742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79494"/>
      </p:ext>
    </p:extLst>
  </p:cSld>
  <p:clrMapOvr>
    <a:masterClrMapping/>
  </p:clrMapOvr>
</p:sld>
</file>

<file path=ppt/theme/theme1.xml><?xml version="1.0" encoding="utf-8"?>
<a:theme xmlns:a="http://schemas.openxmlformats.org/drawingml/2006/main" name="Rubigo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9606</TotalTime>
  <Words>1479</Words>
  <Application>Microsoft Macintosh PowerPoint</Application>
  <PresentationFormat>On-screen Show (4:3)</PresentationFormat>
  <Paragraphs>295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Rubigo</vt:lpstr>
      <vt:lpstr>Separating concerns with RubigoNavigator</vt:lpstr>
      <vt:lpstr>Table of contents</vt:lpstr>
      <vt:lpstr>Quality Control app According the customer: "A really simple app"</vt:lpstr>
      <vt:lpstr>Design</vt:lpstr>
      <vt:lpstr>No quality check items found</vt:lpstr>
      <vt:lpstr>Only one item</vt:lpstr>
      <vt:lpstr>Problem</vt:lpstr>
      <vt:lpstr>Solution</vt:lpstr>
      <vt:lpstr>Navigator 2.0</vt:lpstr>
      <vt:lpstr>Navigator 2.0 and RubigoNavigator</vt:lpstr>
      <vt:lpstr>Implementation</vt:lpstr>
      <vt:lpstr>RubigoNavigator&lt;Pages&gt;</vt:lpstr>
      <vt:lpstr>RubigoController (base class)</vt:lpstr>
      <vt:lpstr>RubigoPage (base class)</vt:lpstr>
      <vt:lpstr>Mason</vt:lpstr>
      <vt:lpstr>Live coding What can go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Sander Roest</dc:creator>
  <cp:lastModifiedBy>Sander Roest</cp:lastModifiedBy>
  <cp:revision>96</cp:revision>
  <dcterms:created xsi:type="dcterms:W3CDTF">2021-02-06T13:55:50Z</dcterms:created>
  <dcterms:modified xsi:type="dcterms:W3CDTF">2021-04-14T12:43:58Z</dcterms:modified>
</cp:coreProperties>
</file>