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58" r:id="rId5"/>
    <p:sldId id="263" r:id="rId6"/>
    <p:sldId id="261" r:id="rId7"/>
    <p:sldId id="262" r:id="rId8"/>
    <p:sldId id="260" r:id="rId9"/>
    <p:sldId id="264" r:id="rId10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F350F-E890-4EE9-9AB1-5E1DE57FD185}" type="datetimeFigureOut">
              <a:rPr lang="es-ES" smtClean="0"/>
              <a:t>18/04/2016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47D02-566B-45CC-AF08-B3E02B24F57A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F350F-E890-4EE9-9AB1-5E1DE57FD185}" type="datetimeFigureOut">
              <a:rPr lang="es-ES" smtClean="0"/>
              <a:t>18/04/2016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47D02-566B-45CC-AF08-B3E02B24F57A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F350F-E890-4EE9-9AB1-5E1DE57FD185}" type="datetimeFigureOut">
              <a:rPr lang="es-ES" smtClean="0"/>
              <a:t>18/04/2016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47D02-566B-45CC-AF08-B3E02B24F57A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F350F-E890-4EE9-9AB1-5E1DE57FD185}" type="datetimeFigureOut">
              <a:rPr lang="es-ES" smtClean="0"/>
              <a:t>18/04/2016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47D02-566B-45CC-AF08-B3E02B24F57A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F350F-E890-4EE9-9AB1-5E1DE57FD185}" type="datetimeFigureOut">
              <a:rPr lang="es-ES" smtClean="0"/>
              <a:t>18/04/2016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47D02-566B-45CC-AF08-B3E02B24F57A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F350F-E890-4EE9-9AB1-5E1DE57FD185}" type="datetimeFigureOut">
              <a:rPr lang="es-ES" smtClean="0"/>
              <a:t>18/04/2016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47D02-566B-45CC-AF08-B3E02B24F57A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F350F-E890-4EE9-9AB1-5E1DE57FD185}" type="datetimeFigureOut">
              <a:rPr lang="es-ES" smtClean="0"/>
              <a:t>18/04/2016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47D02-566B-45CC-AF08-B3E02B24F57A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F350F-E890-4EE9-9AB1-5E1DE57FD185}" type="datetimeFigureOut">
              <a:rPr lang="es-ES" smtClean="0"/>
              <a:t>18/04/2016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47D02-566B-45CC-AF08-B3E02B24F57A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F350F-E890-4EE9-9AB1-5E1DE57FD185}" type="datetimeFigureOut">
              <a:rPr lang="es-ES" smtClean="0"/>
              <a:t>18/04/2016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47D02-566B-45CC-AF08-B3E02B24F57A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F350F-E890-4EE9-9AB1-5E1DE57FD185}" type="datetimeFigureOut">
              <a:rPr lang="es-ES" smtClean="0"/>
              <a:t>18/04/2016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447D02-566B-45CC-AF08-B3E02B24F57A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F350F-E890-4EE9-9AB1-5E1DE57FD185}" type="datetimeFigureOut">
              <a:rPr lang="es-ES" smtClean="0"/>
              <a:t>18/04/2016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47D02-566B-45CC-AF08-B3E02B24F57A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B4EF350F-E890-4EE9-9AB1-5E1DE57FD185}" type="datetimeFigureOut">
              <a:rPr lang="es-ES" smtClean="0"/>
              <a:t>18/04/2016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0C447D02-566B-45CC-AF08-B3E02B24F57A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png"/><Relationship Id="rId4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67" y="161950"/>
            <a:ext cx="2676525" cy="146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ES" sz="1300" dirty="0" smtClean="0"/>
              <a:t>       “2016 - Año del Bicentenario de la Declaración de la Independencia Nacional”</a:t>
            </a:r>
            <a:r>
              <a:rPr lang="es-ES_tradnl" dirty="0" smtClean="0"/>
              <a:t> 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sz="1600" dirty="0"/>
              <a:t>Sistema Federal de Medios y Contenidos Públicos</a:t>
            </a:r>
            <a:r>
              <a:rPr lang="es-ES" dirty="0"/>
              <a:t/>
            </a:r>
            <a:br>
              <a:rPr lang="es-ES" dirty="0"/>
            </a:br>
            <a:endParaRPr lang="es-ES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s-ES" sz="2400" dirty="0" smtClean="0"/>
          </a:p>
          <a:p>
            <a:pPr marL="0" indent="0">
              <a:buNone/>
            </a:pPr>
            <a:endParaRPr lang="es-ES" sz="2400" dirty="0"/>
          </a:p>
          <a:p>
            <a:pPr marL="0" indent="0" algn="ctr">
              <a:buNone/>
            </a:pPr>
            <a:endParaRPr lang="es-ES" sz="2400" dirty="0" smtClean="0"/>
          </a:p>
          <a:p>
            <a:pPr marL="0" indent="0" algn="ctr">
              <a:buNone/>
            </a:pPr>
            <a:r>
              <a:rPr lang="es-ES" sz="2800" dirty="0" smtClean="0"/>
              <a:t>CAPACITACION INTERNA - CTO</a:t>
            </a:r>
          </a:p>
          <a:p>
            <a:pPr marL="0" indent="0" algn="ctr">
              <a:buNone/>
            </a:pPr>
            <a:r>
              <a:rPr lang="es-ES" sz="2400" dirty="0" smtClean="0"/>
              <a:t>“Planificando un Sistema de Gestión de Calidad”</a:t>
            </a:r>
          </a:p>
          <a:p>
            <a:pPr marL="0" indent="0" algn="ctr">
              <a:buNone/>
            </a:pPr>
            <a:r>
              <a:rPr lang="es-ES" sz="2400" i="1" dirty="0" smtClean="0"/>
              <a:t>Introducción a las Normas ISO9001</a:t>
            </a:r>
            <a:endParaRPr lang="es-ES" sz="2400" i="1" dirty="0"/>
          </a:p>
        </p:txBody>
      </p:sp>
      <p:sp>
        <p:nvSpPr>
          <p:cNvPr id="3" name="2 CuadroTexto"/>
          <p:cNvSpPr txBox="1"/>
          <p:nvPr/>
        </p:nvSpPr>
        <p:spPr>
          <a:xfrm>
            <a:off x="6876256" y="6309320"/>
            <a:ext cx="1452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18/04/2016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51392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944" y="314350"/>
            <a:ext cx="2676525" cy="146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3 Título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300" dirty="0" smtClean="0"/>
              <a:t>       “2016 - Año del Bicentenario de la Declaración de la Independencia Nacional”</a:t>
            </a:r>
            <a:r>
              <a:rPr lang="es-ES_tradnl" dirty="0" smtClean="0"/>
              <a:t> 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sz="1600" b="1" dirty="0" smtClean="0"/>
              <a:t>Sistema Federal de Medios y Contenidos Públicos</a:t>
            </a:r>
            <a:r>
              <a:rPr lang="es-ES" dirty="0" smtClean="0"/>
              <a:t/>
            </a:r>
            <a:br>
              <a:rPr lang="es-ES" dirty="0" smtClean="0"/>
            </a:br>
            <a:endParaRPr lang="es-E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2070" y="2780928"/>
            <a:ext cx="1836434" cy="153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6 CuadroTexto"/>
          <p:cNvSpPr txBox="1"/>
          <p:nvPr/>
        </p:nvSpPr>
        <p:spPr>
          <a:xfrm>
            <a:off x="539552" y="2060848"/>
            <a:ext cx="8431613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Norma ISO9001</a:t>
            </a:r>
            <a:r>
              <a:rPr lang="es-ES" dirty="0" smtClean="0"/>
              <a:t>: </a:t>
            </a:r>
          </a:p>
          <a:p>
            <a:r>
              <a:rPr lang="es-ES" dirty="0" smtClean="0"/>
              <a:t>Consenso </a:t>
            </a:r>
            <a:r>
              <a:rPr lang="es-ES" dirty="0"/>
              <a:t>internacional sobre buenas prácticas de gestión </a:t>
            </a:r>
            <a:r>
              <a:rPr lang="es-ES" dirty="0" smtClean="0"/>
              <a:t>para cumplir con</a:t>
            </a:r>
          </a:p>
          <a:p>
            <a:r>
              <a:rPr lang="es-ES" dirty="0"/>
              <a:t>l</a:t>
            </a:r>
            <a:r>
              <a:rPr lang="es-ES" dirty="0" smtClean="0"/>
              <a:t>os objetivos propuestos, a través de la administración eficaz </a:t>
            </a:r>
            <a:r>
              <a:rPr lang="es-ES" dirty="0"/>
              <a:t>de </a:t>
            </a:r>
            <a:r>
              <a:rPr lang="es-ES" dirty="0" smtClean="0"/>
              <a:t>los </a:t>
            </a:r>
            <a:r>
              <a:rPr lang="es-ES" b="1" dirty="0" smtClean="0"/>
              <a:t>procesos</a:t>
            </a:r>
            <a:r>
              <a:rPr lang="es-ES" dirty="0" smtClean="0"/>
              <a:t>.</a:t>
            </a:r>
          </a:p>
          <a:p>
            <a:endParaRPr lang="es-ES" dirty="0"/>
          </a:p>
          <a:p>
            <a:r>
              <a:rPr lang="es-ES" dirty="0" smtClean="0"/>
              <a:t>Pensar </a:t>
            </a:r>
            <a:r>
              <a:rPr lang="es-ES" dirty="0" smtClean="0"/>
              <a:t>en términos de procesos implica asumir que siempre habrá  </a:t>
            </a:r>
          </a:p>
          <a:p>
            <a:r>
              <a:rPr lang="es-ES" dirty="0" smtClean="0"/>
              <a:t>elementos de entrada y de salida en todo lo que hacemos. </a:t>
            </a:r>
          </a:p>
          <a:p>
            <a:endParaRPr lang="es-ES" dirty="0"/>
          </a:p>
          <a:p>
            <a:pPr algn="just"/>
            <a:r>
              <a:rPr lang="es-ES" sz="1400" i="1" dirty="0" smtClean="0"/>
              <a:t>Ejemplo: Un documento, una orden, un resultado o una decisión será el in-</a:t>
            </a:r>
            <a:r>
              <a:rPr lang="es-ES" sz="1400" i="1" dirty="0" err="1" smtClean="0"/>
              <a:t>put</a:t>
            </a:r>
            <a:r>
              <a:rPr lang="es-ES" sz="1400" i="1" dirty="0" smtClean="0"/>
              <a:t> para otro proceso </a:t>
            </a:r>
          </a:p>
          <a:p>
            <a:pPr algn="just"/>
            <a:r>
              <a:rPr lang="es-ES" sz="1400" i="1" dirty="0" smtClean="0"/>
              <a:t>y habrá sido seguramente el resultado de uno anterior.  </a:t>
            </a:r>
          </a:p>
          <a:p>
            <a:endParaRPr lang="es-ES" dirty="0"/>
          </a:p>
        </p:txBody>
      </p:sp>
      <p:sp>
        <p:nvSpPr>
          <p:cNvPr id="8" name="7 CuadroTexto"/>
          <p:cNvSpPr txBox="1"/>
          <p:nvPr/>
        </p:nvSpPr>
        <p:spPr>
          <a:xfrm>
            <a:off x="6876256" y="6309320"/>
            <a:ext cx="1452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18/04/2016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28545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944" y="314350"/>
            <a:ext cx="2676525" cy="146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3 Título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300" dirty="0" smtClean="0"/>
              <a:t>       “2016 - Año del Bicentenario de la Declaración de la Independencia Nacional”</a:t>
            </a:r>
            <a:r>
              <a:rPr lang="es-ES_tradnl" dirty="0" smtClean="0"/>
              <a:t> 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sz="1600" b="1" dirty="0" smtClean="0"/>
              <a:t>Sistema Federal de Medios y Contenidos Públicos</a:t>
            </a:r>
            <a:r>
              <a:rPr lang="es-ES" dirty="0" smtClean="0"/>
              <a:t/>
            </a:r>
            <a:br>
              <a:rPr lang="es-ES" dirty="0" smtClean="0"/>
            </a:br>
            <a:endParaRPr lang="es-ES" dirty="0"/>
          </a:p>
        </p:txBody>
      </p:sp>
      <p:sp>
        <p:nvSpPr>
          <p:cNvPr id="12" name="11 CuadroTexto"/>
          <p:cNvSpPr txBox="1"/>
          <p:nvPr/>
        </p:nvSpPr>
        <p:spPr>
          <a:xfrm>
            <a:off x="323529" y="1781200"/>
            <a:ext cx="85156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smtClean="0"/>
              <a:t>Control y Planificación – </a:t>
            </a:r>
            <a:r>
              <a:rPr lang="es-AR" b="1" dirty="0" smtClean="0"/>
              <a:t>(Función principal del Área):</a:t>
            </a:r>
            <a:endParaRPr lang="es-AR" b="1" dirty="0" smtClean="0"/>
          </a:p>
          <a:p>
            <a:endParaRPr lang="es-AR" sz="1400" dirty="0"/>
          </a:p>
          <a:p>
            <a:r>
              <a:rPr lang="es-AR" sz="1400" dirty="0" smtClean="0"/>
              <a:t>¿Cuál es? – Se trata de dar </a:t>
            </a:r>
            <a:r>
              <a:rPr lang="es-AR" sz="1400" u="sng" dirty="0" smtClean="0"/>
              <a:t>formato uniforme</a:t>
            </a:r>
            <a:r>
              <a:rPr lang="es-AR" sz="1400" dirty="0" smtClean="0"/>
              <a:t> a los </a:t>
            </a:r>
            <a:r>
              <a:rPr lang="es-AR" sz="1400" b="1" dirty="0" smtClean="0">
                <a:solidFill>
                  <a:schemeClr val="accent2">
                    <a:lumMod val="75000"/>
                  </a:schemeClr>
                </a:solidFill>
              </a:rPr>
              <a:t>Procesos</a:t>
            </a:r>
            <a:r>
              <a:rPr lang="es-AR" sz="14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s-AR" sz="1400" b="1" dirty="0" smtClean="0">
                <a:solidFill>
                  <a:schemeClr val="accent2">
                    <a:lumMod val="75000"/>
                  </a:schemeClr>
                </a:solidFill>
              </a:rPr>
              <a:t>y Flujos de información</a:t>
            </a:r>
            <a:r>
              <a:rPr lang="es-AR" sz="1400" dirty="0" smtClean="0"/>
              <a:t>. </a:t>
            </a:r>
          </a:p>
          <a:p>
            <a:endParaRPr lang="es-AR" sz="1400" dirty="0" smtClean="0"/>
          </a:p>
          <a:p>
            <a:r>
              <a:rPr lang="es-AR" sz="1400" dirty="0" smtClean="0"/>
              <a:t>¿Para qué? – Para </a:t>
            </a:r>
            <a:r>
              <a:rPr lang="es-AR" sz="1400" u="sng" dirty="0" smtClean="0"/>
              <a:t>estandarizar</a:t>
            </a:r>
            <a:r>
              <a:rPr lang="es-AR" sz="1400" dirty="0" smtClean="0"/>
              <a:t> los </a:t>
            </a:r>
            <a:r>
              <a:rPr lang="es-AR" sz="1400" b="1" dirty="0" smtClean="0">
                <a:solidFill>
                  <a:schemeClr val="accent2">
                    <a:lumMod val="75000"/>
                  </a:schemeClr>
                </a:solidFill>
              </a:rPr>
              <a:t>Indicadores de Gestión y Control</a:t>
            </a:r>
            <a:r>
              <a:rPr lang="es-AR" sz="1400" dirty="0" smtClean="0"/>
              <a:t> de modo tal que </a:t>
            </a:r>
          </a:p>
          <a:p>
            <a:r>
              <a:rPr lang="es-AR" sz="1400" dirty="0" smtClean="0"/>
              <a:t>permitan analizar y tomar decisiones estratégicas sobre reportes objetivos.</a:t>
            </a:r>
          </a:p>
          <a:p>
            <a:endParaRPr lang="es-AR" sz="1400" dirty="0" smtClean="0"/>
          </a:p>
          <a:p>
            <a:r>
              <a:rPr lang="es-AR" sz="1400" dirty="0" smtClean="0"/>
              <a:t>¿Por qué? – El propósito es </a:t>
            </a:r>
            <a:r>
              <a:rPr lang="es-AR" sz="1400" u="sng" dirty="0" smtClean="0"/>
              <a:t>asegurar</a:t>
            </a:r>
            <a:r>
              <a:rPr lang="es-AR" sz="1400" dirty="0" smtClean="0"/>
              <a:t> el </a:t>
            </a:r>
            <a:r>
              <a:rPr lang="es-AR" sz="1400" b="1" dirty="0" smtClean="0">
                <a:solidFill>
                  <a:schemeClr val="accent2">
                    <a:lumMod val="75000"/>
                  </a:schemeClr>
                </a:solidFill>
              </a:rPr>
              <a:t>Funcionamiento Eficaz</a:t>
            </a:r>
            <a:r>
              <a:rPr lang="es-AR" sz="1400" dirty="0" smtClean="0"/>
              <a:t>  del CCK sobre la base de la mejora continua.</a:t>
            </a:r>
          </a:p>
          <a:p>
            <a:endParaRPr lang="es-AR" sz="1400" dirty="0" smtClean="0"/>
          </a:p>
          <a:p>
            <a:r>
              <a:rPr lang="es-AR" sz="1400" dirty="0" smtClean="0"/>
              <a:t>¿Cómo? – A través de 2 ejes:</a:t>
            </a:r>
          </a:p>
          <a:p>
            <a:pPr lvl="1"/>
            <a:r>
              <a:rPr lang="es-AR" sz="1400" dirty="0" smtClean="0"/>
              <a:t>La definición y mantenimiento de un </a:t>
            </a:r>
            <a:r>
              <a:rPr lang="es-AR" sz="1400" b="1" dirty="0" smtClean="0">
                <a:solidFill>
                  <a:schemeClr val="accent2">
                    <a:lumMod val="75000"/>
                  </a:schemeClr>
                </a:solidFill>
              </a:rPr>
              <a:t>Sistema Gestión de Calidad </a:t>
            </a:r>
          </a:p>
          <a:p>
            <a:pPr lvl="1"/>
            <a:r>
              <a:rPr lang="es-AR" sz="1400" dirty="0" smtClean="0"/>
              <a:t>(basado en normas de calidad ISO9001) y todos los procesos vinculados a su área de control.</a:t>
            </a:r>
          </a:p>
          <a:p>
            <a:pPr lvl="1"/>
            <a:r>
              <a:rPr lang="es-AR" sz="1400" dirty="0" smtClean="0"/>
              <a:t>La </a:t>
            </a:r>
            <a:r>
              <a:rPr lang="es-AR" sz="1400" b="1" dirty="0" smtClean="0">
                <a:solidFill>
                  <a:schemeClr val="accent2">
                    <a:lumMod val="75000"/>
                  </a:schemeClr>
                </a:solidFill>
              </a:rPr>
              <a:t>Sistematización de Flujos de Información</a:t>
            </a:r>
            <a:r>
              <a:rPr lang="es-AR" sz="1400" dirty="0" smtClean="0"/>
              <a:t> para el análisis de datos, la emisión de reportes y </a:t>
            </a:r>
          </a:p>
          <a:p>
            <a:pPr lvl="1"/>
            <a:r>
              <a:rPr lang="es-AR" sz="1400" dirty="0" smtClean="0"/>
              <a:t>el control de sistemas de infraestructura.</a:t>
            </a:r>
            <a:endParaRPr lang="es-AR" sz="1400" dirty="0"/>
          </a:p>
        </p:txBody>
      </p:sp>
      <p:sp>
        <p:nvSpPr>
          <p:cNvPr id="6" name="5 CuadroTexto"/>
          <p:cNvSpPr txBox="1"/>
          <p:nvPr/>
        </p:nvSpPr>
        <p:spPr>
          <a:xfrm>
            <a:off x="6876256" y="6309320"/>
            <a:ext cx="1452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18/04/2016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1007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s-ES" dirty="0" smtClean="0"/>
          </a:p>
          <a:p>
            <a:endParaRPr lang="es-ES" dirty="0"/>
          </a:p>
          <a:p>
            <a:r>
              <a:rPr lang="es-ES" sz="1800" u="sng" dirty="0" smtClean="0"/>
              <a:t>Objetivos </a:t>
            </a:r>
            <a:r>
              <a:rPr lang="es-ES" sz="1800" u="sng" dirty="0" smtClean="0"/>
              <a:t> de esta  reunión:</a:t>
            </a:r>
            <a:endParaRPr lang="es-ES" sz="1800" u="sng" dirty="0" smtClean="0"/>
          </a:p>
          <a:p>
            <a:endParaRPr lang="es-ES" sz="1800" b="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s-ES" sz="1800" b="0" dirty="0" smtClean="0"/>
              <a:t>Concientizar a todos sobre el rumbo a seguir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ES" sz="1800" b="0" dirty="0" smtClean="0"/>
              <a:t>Formalizar el inicio del </a:t>
            </a:r>
            <a:r>
              <a:rPr lang="es-ES" sz="1800" b="0" dirty="0" smtClean="0"/>
              <a:t>relevamiento interno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ES" sz="1800" b="0" dirty="0" smtClean="0"/>
              <a:t>Identificar </a:t>
            </a:r>
            <a:r>
              <a:rPr lang="es-ES" sz="1800" b="0" dirty="0" smtClean="0"/>
              <a:t>interlocutores</a:t>
            </a:r>
            <a:endParaRPr lang="es-ES" sz="1800" b="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s-ES" sz="1800" b="0" dirty="0" smtClean="0"/>
              <a:t>Definir los </a:t>
            </a:r>
            <a:r>
              <a:rPr lang="es-ES" sz="1800" b="0" dirty="0"/>
              <a:t>p</a:t>
            </a:r>
            <a:r>
              <a:rPr lang="es-ES" sz="1800" b="0" dirty="0" smtClean="0"/>
              <a:t>rocesos claves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ES" sz="1800" b="0" dirty="0" smtClean="0"/>
              <a:t>Detectar necesidades </a:t>
            </a:r>
            <a:r>
              <a:rPr lang="es-ES" sz="1800" b="0" dirty="0"/>
              <a:t>e</a:t>
            </a:r>
            <a:r>
              <a:rPr lang="es-ES" sz="1800" b="0" dirty="0" smtClean="0"/>
              <a:t>specificas </a:t>
            </a:r>
            <a:r>
              <a:rPr lang="es-ES" sz="1800" b="0" dirty="0"/>
              <a:t>d</a:t>
            </a:r>
            <a:r>
              <a:rPr lang="es-ES" sz="1800" b="0" dirty="0" smtClean="0"/>
              <a:t>e capacitación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ES" sz="1800" b="0" dirty="0" smtClean="0"/>
              <a:t>Pensar en la Mejora Continua </a:t>
            </a:r>
            <a:endParaRPr lang="es-ES" sz="1800" b="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944" y="314350"/>
            <a:ext cx="2676525" cy="146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3 Título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300" dirty="0" smtClean="0"/>
              <a:t>       “2016 - Año del Bicentenario de la Declaración de la Independencia Nacional”</a:t>
            </a:r>
            <a:r>
              <a:rPr lang="es-ES_tradnl" dirty="0" smtClean="0"/>
              <a:t> 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sz="1600" b="1" dirty="0" smtClean="0"/>
              <a:t>Sistema Federal de Medios y Contenidos Públicos</a:t>
            </a:r>
            <a:r>
              <a:rPr lang="es-ES" dirty="0" smtClean="0"/>
              <a:t/>
            </a:r>
            <a:br>
              <a:rPr lang="es-ES" dirty="0" smtClean="0"/>
            </a:br>
            <a:endParaRPr lang="es-E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4872" y="3645024"/>
            <a:ext cx="1389616" cy="1296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6 CuadroTexto"/>
          <p:cNvSpPr txBox="1"/>
          <p:nvPr/>
        </p:nvSpPr>
        <p:spPr>
          <a:xfrm>
            <a:off x="6876256" y="6309320"/>
            <a:ext cx="1452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18/04/2016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23887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r>
              <a:rPr lang="es-ES" sz="1800" dirty="0" smtClean="0"/>
              <a:t>Ejemplos de Procesos Claves:</a:t>
            </a:r>
            <a:endParaRPr lang="es-ES" sz="24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944" y="314350"/>
            <a:ext cx="2676525" cy="146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3 Título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300" dirty="0" smtClean="0"/>
              <a:t>       “2016 - </a:t>
            </a:r>
            <a:r>
              <a:rPr lang="es-ES" sz="1300" dirty="0" smtClean="0"/>
              <a:t>Año del Bicentenario de la Declaración de la Independencia Nacional</a:t>
            </a:r>
            <a:r>
              <a:rPr lang="es-ES" sz="1300" dirty="0" smtClean="0"/>
              <a:t>”</a:t>
            </a:r>
            <a:r>
              <a:rPr lang="es-ES_tradnl" dirty="0" smtClean="0"/>
              <a:t> 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sz="1600" b="1" dirty="0" smtClean="0"/>
              <a:t>Sistema Federal de Medios y Contenidos Públicos</a:t>
            </a:r>
            <a:r>
              <a:rPr lang="es-ES" dirty="0" smtClean="0"/>
              <a:t/>
            </a:r>
            <a:br>
              <a:rPr lang="es-ES" dirty="0" smtClean="0"/>
            </a:br>
            <a:endParaRPr lang="es-E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110086"/>
            <a:ext cx="6624736" cy="1831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6 CuadroTexto"/>
          <p:cNvSpPr txBox="1"/>
          <p:nvPr/>
        </p:nvSpPr>
        <p:spPr>
          <a:xfrm>
            <a:off x="6876256" y="6309320"/>
            <a:ext cx="1452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18/04/2016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92850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944" y="314350"/>
            <a:ext cx="2676525" cy="146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3 Título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300" dirty="0" smtClean="0"/>
              <a:t>       “2016 - </a:t>
            </a:r>
            <a:r>
              <a:rPr lang="es-ES" sz="1300" dirty="0" smtClean="0"/>
              <a:t>Año del Bicentenario de la Declaración de la Independencia Nacional</a:t>
            </a:r>
            <a:r>
              <a:rPr lang="es-ES" sz="1300" dirty="0" smtClean="0"/>
              <a:t>”</a:t>
            </a:r>
            <a:r>
              <a:rPr lang="es-ES_tradnl" dirty="0" smtClean="0"/>
              <a:t> 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sz="1600" b="1" dirty="0" smtClean="0"/>
              <a:t>Sistema Federal de Medios y Contenidos Públicos</a:t>
            </a:r>
            <a:r>
              <a:rPr lang="es-ES" dirty="0" smtClean="0"/>
              <a:t/>
            </a:r>
            <a:br>
              <a:rPr lang="es-ES" dirty="0" smtClean="0"/>
            </a:br>
            <a:endParaRPr lang="es-ES" dirty="0"/>
          </a:p>
        </p:txBody>
      </p:sp>
      <p:pic>
        <p:nvPicPr>
          <p:cNvPr id="40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8206" y="1433364"/>
            <a:ext cx="5638130" cy="3579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8 CuadroTexto"/>
          <p:cNvSpPr txBox="1"/>
          <p:nvPr/>
        </p:nvSpPr>
        <p:spPr>
          <a:xfrm>
            <a:off x="6876256" y="6309320"/>
            <a:ext cx="1452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18/04/2016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21859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3756777"/>
              </p:ext>
            </p:extLst>
          </p:nvPr>
        </p:nvGraphicFramePr>
        <p:xfrm>
          <a:off x="1844080" y="1570038"/>
          <a:ext cx="5760640" cy="35199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Hoja de cálculo" r:id="rId3" imgW="4476699" imgH="3914847" progId="Excel.Sheet.12">
                  <p:embed/>
                </p:oleObj>
              </mc:Choice>
              <mc:Fallback>
                <p:oleObj name="Hoja de cálculo" r:id="rId3" imgW="4476699" imgH="3914847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44080" y="1570038"/>
                        <a:ext cx="5760640" cy="35199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944" y="314350"/>
            <a:ext cx="2676525" cy="1255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3 Título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300" dirty="0" smtClean="0"/>
              <a:t>       “2016 - </a:t>
            </a:r>
            <a:r>
              <a:rPr lang="es-ES" sz="1300" dirty="0" smtClean="0"/>
              <a:t>Año del Bicentenario de la Declaración de la Independencia Nacional</a:t>
            </a:r>
            <a:r>
              <a:rPr lang="es-ES" sz="1300" dirty="0" smtClean="0"/>
              <a:t>”</a:t>
            </a:r>
            <a:r>
              <a:rPr lang="es-ES_tradnl" dirty="0" smtClean="0"/>
              <a:t> 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sz="1600" b="1" dirty="0" smtClean="0"/>
              <a:t>Sistema Federal de Medios y Contenidos Públicos</a:t>
            </a:r>
            <a:r>
              <a:rPr lang="es-ES" dirty="0" smtClean="0"/>
              <a:t/>
            </a:r>
            <a:br>
              <a:rPr lang="es-ES" dirty="0" smtClean="0"/>
            </a:br>
            <a:endParaRPr lang="es-ES" dirty="0"/>
          </a:p>
        </p:txBody>
      </p:sp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0493169"/>
              </p:ext>
            </p:extLst>
          </p:nvPr>
        </p:nvGraphicFramePr>
        <p:xfrm>
          <a:off x="1835696" y="1404392"/>
          <a:ext cx="5760640" cy="152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78313"/>
                <a:gridCol w="4582327"/>
              </a:tblGrid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s-ES" sz="800" u="none" strike="noStrike">
                          <a:effectLst/>
                        </a:rPr>
                        <a:t>AREA</a:t>
                      </a:r>
                      <a:endParaRPr lang="es-E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800" u="none" strike="noStrike" dirty="0">
                          <a:effectLst/>
                        </a:rPr>
                        <a:t>TITULO DEL PROCESO</a:t>
                      </a:r>
                      <a:endParaRPr lang="es-E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539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944" y="314350"/>
            <a:ext cx="2676525" cy="146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3 Título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300" dirty="0" smtClean="0"/>
              <a:t>       “2016 - Año del Bicentenario de la Declaración de la Independencia Nacional”</a:t>
            </a:r>
            <a:r>
              <a:rPr lang="es-ES_tradnl" dirty="0" smtClean="0"/>
              <a:t> 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sz="1600" b="1" dirty="0" smtClean="0"/>
              <a:t>Sistema Federal de Medios y Contenidos Públicos</a:t>
            </a:r>
            <a:r>
              <a:rPr lang="es-ES" dirty="0" smtClean="0"/>
              <a:t/>
            </a:r>
            <a:br>
              <a:rPr lang="es-ES" dirty="0" smtClean="0"/>
            </a:br>
            <a:endParaRPr lang="es-ES" dirty="0"/>
          </a:p>
        </p:txBody>
      </p:sp>
      <p:sp>
        <p:nvSpPr>
          <p:cNvPr id="2" name="1 CuadroTexto"/>
          <p:cNvSpPr txBox="1"/>
          <p:nvPr/>
        </p:nvSpPr>
        <p:spPr>
          <a:xfrm>
            <a:off x="1259632" y="2708920"/>
            <a:ext cx="6408712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/>
              <a:t>Espacios para </a:t>
            </a:r>
          </a:p>
          <a:p>
            <a:r>
              <a:rPr lang="es-ES" sz="2000" b="1" dirty="0" smtClean="0"/>
              <a:t>Consultas ….</a:t>
            </a:r>
          </a:p>
          <a:p>
            <a:endParaRPr lang="es-ES" sz="2000" b="1" dirty="0" smtClean="0"/>
          </a:p>
          <a:p>
            <a:endParaRPr lang="es-ES" sz="2000" b="1" dirty="0"/>
          </a:p>
          <a:p>
            <a:endParaRPr lang="es-ES" sz="2000" b="1" dirty="0" smtClean="0"/>
          </a:p>
          <a:p>
            <a:pPr algn="r"/>
            <a:r>
              <a:rPr lang="es-ES" sz="2000" b="1" dirty="0" smtClean="0"/>
              <a:t>Y aclaraciones.</a:t>
            </a:r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4738" y="2233613"/>
            <a:ext cx="1914525" cy="239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7 CuadroTexto"/>
          <p:cNvSpPr txBox="1"/>
          <p:nvPr/>
        </p:nvSpPr>
        <p:spPr>
          <a:xfrm>
            <a:off x="6876256" y="6309320"/>
            <a:ext cx="1452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18/04/2016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30947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944" y="314350"/>
            <a:ext cx="2676525" cy="146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3 Título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300" dirty="0" smtClean="0"/>
              <a:t>       “2016 - Año del Bicentenario de la Declaración de la Independencia Nacional”</a:t>
            </a:r>
            <a:r>
              <a:rPr lang="es-ES_tradnl" dirty="0" smtClean="0"/>
              <a:t> 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sz="1600" b="1" dirty="0" smtClean="0"/>
              <a:t>Sistema Federal de Medios y Contenidos Públicos</a:t>
            </a:r>
            <a:r>
              <a:rPr lang="es-ES" dirty="0" smtClean="0"/>
              <a:t/>
            </a:r>
            <a:br>
              <a:rPr lang="es-ES" dirty="0" smtClean="0"/>
            </a:br>
            <a:endParaRPr lang="es-ES" dirty="0"/>
          </a:p>
        </p:txBody>
      </p:sp>
      <p:sp>
        <p:nvSpPr>
          <p:cNvPr id="2" name="1 CuadroTexto"/>
          <p:cNvSpPr txBox="1"/>
          <p:nvPr/>
        </p:nvSpPr>
        <p:spPr>
          <a:xfrm>
            <a:off x="1367644" y="2708920"/>
            <a:ext cx="6408712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/>
              <a:t>¡ Gracias …</a:t>
            </a:r>
          </a:p>
          <a:p>
            <a:endParaRPr lang="es-ES" sz="2000" b="1" dirty="0" smtClean="0"/>
          </a:p>
          <a:p>
            <a:endParaRPr lang="es-ES" sz="2000" b="1" dirty="0"/>
          </a:p>
          <a:p>
            <a:endParaRPr lang="es-ES" sz="2000" b="1" dirty="0" smtClean="0"/>
          </a:p>
          <a:p>
            <a:pPr algn="r"/>
            <a:r>
              <a:rPr lang="es-ES" sz="2000" b="1" dirty="0"/>
              <a:t>p</a:t>
            </a:r>
            <a:r>
              <a:rPr lang="es-ES" sz="2000" b="1" dirty="0" smtClean="0"/>
              <a:t>or participar !</a:t>
            </a:r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1388" y="2381250"/>
            <a:ext cx="2181225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7 CuadroTexto"/>
          <p:cNvSpPr txBox="1"/>
          <p:nvPr/>
        </p:nvSpPr>
        <p:spPr>
          <a:xfrm>
            <a:off x="6876256" y="6309320"/>
            <a:ext cx="1452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18/04/2016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22300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Ángulos">
  <a:themeElements>
    <a:clrScheme name="Ángulo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Ángulo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Ángulo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122</TotalTime>
  <Words>437</Words>
  <Application>Microsoft Office PowerPoint</Application>
  <PresentationFormat>Presentación en pantalla (4:3)</PresentationFormat>
  <Paragraphs>80</Paragraphs>
  <Slides>9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1" baseType="lpstr">
      <vt:lpstr>Ángulos</vt:lpstr>
      <vt:lpstr>Microsoft Excel Worksheet</vt:lpstr>
      <vt:lpstr>       “2016 - Año del Bicentenario de la Declaración de la Independencia Nacional”  Sistema Federal de Medios y Contenidos Públicos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“2016 - Año del Bicentenario de la Declaración de la Independencia Nacional”  Sistema Federal de Medios y Contenidos Públicos </dc:title>
  <dc:creator>Usuario</dc:creator>
  <cp:lastModifiedBy>Usuario</cp:lastModifiedBy>
  <cp:revision>13</cp:revision>
  <dcterms:created xsi:type="dcterms:W3CDTF">2016-04-15T15:56:43Z</dcterms:created>
  <dcterms:modified xsi:type="dcterms:W3CDTF">2016-04-18T12:10:57Z</dcterms:modified>
</cp:coreProperties>
</file>