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  <p:sldMasterId id="2147483684" r:id="rId2"/>
  </p:sldMasterIdLst>
  <p:notesMasterIdLst>
    <p:notesMasterId r:id="rId17"/>
  </p:notesMasterIdLst>
  <p:handoutMasterIdLst>
    <p:handoutMasterId r:id="rId18"/>
  </p:handoutMasterIdLst>
  <p:sldIdLst>
    <p:sldId id="470" r:id="rId3"/>
    <p:sldId id="475" r:id="rId4"/>
    <p:sldId id="496" r:id="rId5"/>
    <p:sldId id="497" r:id="rId6"/>
    <p:sldId id="504" r:id="rId7"/>
    <p:sldId id="498" r:id="rId8"/>
    <p:sldId id="485" r:id="rId9"/>
    <p:sldId id="499" r:id="rId10"/>
    <p:sldId id="492" r:id="rId11"/>
    <p:sldId id="493" r:id="rId12"/>
    <p:sldId id="494" r:id="rId13"/>
    <p:sldId id="500" r:id="rId14"/>
    <p:sldId id="502" r:id="rId15"/>
    <p:sldId id="503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523B"/>
    <a:srgbClr val="FF6600"/>
    <a:srgbClr val="FF0000"/>
    <a:srgbClr val="FF00FF"/>
    <a:srgbClr val="CC0000"/>
    <a:srgbClr val="CC0099"/>
    <a:srgbClr val="FF99FF"/>
    <a:srgbClr val="333399"/>
    <a:srgbClr val="6600CC"/>
    <a:srgbClr val="FF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634" autoAdjust="0"/>
    <p:restoredTop sz="94576" autoAdjust="0"/>
  </p:normalViewPr>
  <p:slideViewPr>
    <p:cSldViewPr>
      <p:cViewPr>
        <p:scale>
          <a:sx n="75" d="100"/>
          <a:sy n="75" d="100"/>
        </p:scale>
        <p:origin x="-2358" y="-858"/>
      </p:cViewPr>
      <p:guideLst>
        <p:guide orient="horz" pos="2886"/>
        <p:guide orient="horz" pos="3475"/>
        <p:guide orient="horz" pos="3884"/>
        <p:guide orient="horz" pos="2160"/>
        <p:guide pos="2880"/>
        <p:guide pos="5511"/>
        <p:guide pos="249"/>
        <p:guide pos="521"/>
        <p:guide pos="5239"/>
        <p:guide pos="31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17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/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087" y="2928934"/>
            <a:ext cx="7489825" cy="1000131"/>
          </a:xfrm>
        </p:spPr>
        <p:txBody>
          <a:bodyPr>
            <a:noAutofit/>
          </a:bodyPr>
          <a:lstStyle>
            <a:lvl1pPr>
              <a:defRPr sz="4000" b="1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5569" y="4295773"/>
            <a:ext cx="7501344" cy="571504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30/05/2014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30/05/2014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30/05/2014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86E5-36B4-4750-9BD9-353AA4FBC1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9792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15816" y="620688"/>
            <a:ext cx="5770984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small" baseline="0">
                <a:solidFill>
                  <a:srgbClr val="1D26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2915816" y="3076"/>
            <a:ext cx="5770984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4622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ontent Placeholder 2"/>
          <p:cNvSpPr>
            <a:spLocks noGrp="1"/>
          </p:cNvSpPr>
          <p:nvPr>
            <p:ph idx="1"/>
          </p:nvPr>
        </p:nvSpPr>
        <p:spPr>
          <a:xfrm>
            <a:off x="1714480" y="1700213"/>
            <a:ext cx="6602434" cy="4321175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1714480" y="857232"/>
            <a:ext cx="6602432" cy="857232"/>
          </a:xfrm>
        </p:spPr>
        <p:txBody>
          <a:bodyPr>
            <a:normAutofit/>
          </a:bodyPr>
          <a:lstStyle>
            <a:lvl1pPr>
              <a:defRPr sz="3600" cap="sm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5" name="Slide Number Placeholder 94"/>
          <p:cNvSpPr>
            <a:spLocks noGrp="1"/>
          </p:cNvSpPr>
          <p:nvPr>
            <p:ph type="sldNum" sz="quarter" idx="11"/>
          </p:nvPr>
        </p:nvSpPr>
        <p:spPr>
          <a:xfrm>
            <a:off x="7759711" y="6356350"/>
            <a:ext cx="1114404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3CD679E-4CBD-4596-90B1-4D57389953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8" name="Footer Placeholder 97"/>
          <p:cNvSpPr>
            <a:spLocks noGrp="1"/>
          </p:cNvSpPr>
          <p:nvPr>
            <p:ph type="ftr" sz="quarter" idx="12"/>
          </p:nvPr>
        </p:nvSpPr>
        <p:spPr>
          <a:xfrm>
            <a:off x="35560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Your Footer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30/05/2014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30/05/2014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30/05/2014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30/05/2014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30/05/2014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30/05/2014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30/05/2014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99209-1D57-4852-A270-9062740836F5}" type="datetimeFigureOut">
              <a:rPr lang="fr-FR" smtClean="0"/>
              <a:pPr/>
              <a:t>30/05/2014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64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Date Here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786E5-36B4-4750-9BD9-353AA4FBC1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xmlns="" val="75492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프로야구 </a:t>
            </a:r>
            <a:r>
              <a:rPr lang="en-US" altLang="ko-KR" dirty="0" smtClean="0">
                <a:latin typeface="+mj-ea"/>
              </a:rPr>
              <a:t>Application</a:t>
            </a:r>
            <a:endParaRPr lang="en-US" dirty="0">
              <a:latin typeface="+mj-ea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</a:rPr>
              <a:t>데이타베이스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Project Fair</a:t>
            </a:r>
            <a:endParaRPr lang="en-US" dirty="0">
              <a:latin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7158" y="5911915"/>
            <a:ext cx="1622554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공팔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포에버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16632"/>
            <a:ext cx="2686050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109692" y="-496"/>
            <a:ext cx="2933700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80" y="2060848"/>
            <a:ext cx="6602434" cy="4320480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Pitcher Forever Point:</a:t>
            </a:r>
          </a:p>
          <a:p>
            <a:pPr>
              <a:spcBef>
                <a:spcPts val="1000"/>
              </a:spcBef>
              <a:buFontTx/>
              <a:buChar char="-"/>
            </a:pP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승리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x100 +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이닝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x12 + </a:t>
            </a:r>
            <a:r>
              <a:rPr lang="ko-KR" altLang="en-US" sz="2000" dirty="0" err="1" smtClean="0">
                <a:latin typeface="+mn-ea"/>
                <a:cs typeface="Verdana" charset="0"/>
                <a:sym typeface="Verdana" charset="0"/>
              </a:rPr>
              <a:t>탈삼진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x10 +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세이브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x50 +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홀드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x40 +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패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x(-30) + </a:t>
            </a:r>
            <a:r>
              <a:rPr lang="ko-KR" altLang="en-US" sz="2000" dirty="0" err="1" smtClean="0">
                <a:latin typeface="+mn-ea"/>
                <a:cs typeface="Verdana" charset="0"/>
                <a:sym typeface="Verdana" charset="0"/>
              </a:rPr>
              <a:t>피안타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x(-7) + </a:t>
            </a:r>
            <a:r>
              <a:rPr lang="ko-KR" altLang="en-US" sz="2000" dirty="0" err="1" smtClean="0">
                <a:latin typeface="+mn-ea"/>
                <a:cs typeface="Verdana" charset="0"/>
                <a:sym typeface="Verdana" charset="0"/>
              </a:rPr>
              <a:t>피홈런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x(-10) +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사사구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x(-5) +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실점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x(-5) +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자책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x(-10) + </a:t>
            </a:r>
            <a:r>
              <a:rPr lang="ko-KR" altLang="en-US" sz="2000" dirty="0" err="1" smtClean="0">
                <a:latin typeface="+mn-ea"/>
                <a:cs typeface="Verdana" charset="0"/>
                <a:sym typeface="Verdana" charset="0"/>
              </a:rPr>
              <a:t>보크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x(-5) +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폭투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x(-5) +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완투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x25 +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완봉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x50 + </a:t>
            </a:r>
            <a:r>
              <a:rPr lang="ko-KR" altLang="en-US" sz="2000" dirty="0" err="1" smtClean="0">
                <a:latin typeface="+mn-ea"/>
                <a:cs typeface="Verdana" charset="0"/>
                <a:sym typeface="Verdana" charset="0"/>
              </a:rPr>
              <a:t>블론세이브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x(-25) + </a:t>
            </a:r>
            <a:r>
              <a:rPr lang="ko-KR" altLang="en-US" sz="2000" dirty="0" err="1" smtClean="0">
                <a:latin typeface="+mn-ea"/>
                <a:cs typeface="Verdana" charset="0"/>
                <a:sym typeface="Verdana" charset="0"/>
              </a:rPr>
              <a:t>퀄리티스타트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x15</a:t>
            </a:r>
          </a:p>
          <a:p>
            <a:pPr>
              <a:spcBef>
                <a:spcPts val="1000"/>
              </a:spcBef>
            </a:pP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Batter Forever Point:</a:t>
            </a:r>
          </a:p>
          <a:p>
            <a:pPr>
              <a:spcBef>
                <a:spcPts val="1000"/>
              </a:spcBef>
              <a:buFontTx/>
              <a:buChar char="-"/>
            </a:pP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타석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x1 +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득점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x5 + 1</a:t>
            </a:r>
            <a:r>
              <a:rPr lang="ko-KR" altLang="en-US" sz="2000" dirty="0" err="1" smtClean="0">
                <a:latin typeface="+mn-ea"/>
                <a:cs typeface="Verdana" charset="0"/>
                <a:sym typeface="Verdana" charset="0"/>
              </a:rPr>
              <a:t>루타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x10 + 2</a:t>
            </a:r>
            <a:r>
              <a:rPr lang="ko-KR" altLang="en-US" sz="2000" dirty="0" err="1" smtClean="0">
                <a:latin typeface="+mn-ea"/>
                <a:cs typeface="Verdana" charset="0"/>
                <a:sym typeface="Verdana" charset="0"/>
              </a:rPr>
              <a:t>루타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x20 + 3</a:t>
            </a:r>
            <a:r>
              <a:rPr lang="ko-KR" altLang="en-US" sz="2000" dirty="0" err="1" smtClean="0">
                <a:latin typeface="+mn-ea"/>
                <a:cs typeface="Verdana" charset="0"/>
                <a:sym typeface="Verdana" charset="0"/>
              </a:rPr>
              <a:t>루타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x30 +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홈런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x60 +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타점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x15 +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도루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x10 +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사사구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x5 +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희생플라이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x5 +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희생번트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x3 +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도루실패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x(-5) +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삼진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x(-10) +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병살타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x(-15) +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실책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x(-10) +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멀티히트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x5</a:t>
            </a:r>
            <a:endParaRPr lang="en-US" sz="2000" dirty="0" smtClean="0">
              <a:latin typeface="+mn-ea"/>
              <a:cs typeface="Verdana" charset="0"/>
              <a:sym typeface="Verdana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n-US" altLang="ko-KR" sz="4000" dirty="0">
                <a:latin typeface="+mj-ea"/>
                <a:cs typeface="Verdana" charset="0"/>
                <a:sym typeface="Verdana" charset="0"/>
              </a:rPr>
              <a:t>Additional Information Extraction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7812360" y="247255"/>
            <a:ext cx="108234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ko-KR" alt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공팔포에</a:t>
            </a:r>
            <a:r>
              <a:rPr lang="ko-KR" altLang="en-US" sz="1400" dirty="0" err="1">
                <a:solidFill>
                  <a:schemeClr val="accent1">
                    <a:lumMod val="75000"/>
                  </a:schemeClr>
                </a:solidFill>
              </a:rPr>
              <a:t>버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4988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80" y="2060848"/>
            <a:ext cx="6602434" cy="4105151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타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자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/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투수 선수 이름으로 검색하여 해당 선수의 모든 기록을 열람</a:t>
            </a:r>
            <a:endParaRPr lang="en-US" altLang="ko-KR" sz="2000" dirty="0" smtClean="0">
              <a:latin typeface="+mn-ea"/>
              <a:cs typeface="Verdana" charset="0"/>
              <a:sym typeface="Verdana" charset="0"/>
            </a:endParaRPr>
          </a:p>
          <a:p>
            <a:pPr>
              <a:spcBef>
                <a:spcPts val="1000"/>
              </a:spcBef>
            </a:pP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최근 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5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경기 동안 누적 시즌 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Stat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들과 최근 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10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경기 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Stat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기록들을 한번에 열람할 수 있는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기능</a:t>
            </a:r>
            <a:endParaRPr lang="en-US" altLang="ko-KR" sz="2000" dirty="0" smtClean="0">
              <a:latin typeface="+mn-ea"/>
              <a:cs typeface="Verdana" charset="0"/>
              <a:sym typeface="Verdana" charset="0"/>
            </a:endParaRPr>
          </a:p>
          <a:p>
            <a:pPr>
              <a:spcBef>
                <a:spcPts val="1000"/>
              </a:spcBef>
            </a:pP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Stat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랭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킹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별 순위를 확인할 수 있는 기능</a:t>
            </a:r>
            <a:endParaRPr lang="en-US" altLang="ko-KR" sz="2000" dirty="0" smtClean="0">
              <a:latin typeface="+mn-ea"/>
              <a:cs typeface="Verdana" charset="0"/>
              <a:sym typeface="Verdana" charset="0"/>
            </a:endParaRPr>
          </a:p>
          <a:p>
            <a:pPr lvl="1">
              <a:spcBef>
                <a:spcPts val="1000"/>
              </a:spcBef>
            </a:pP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랭킹에서 확인할 순위를 지정할 수 있는 기능 추가</a:t>
            </a:r>
            <a:endParaRPr lang="en-US" altLang="ko-KR" sz="1600" dirty="0" smtClean="0">
              <a:latin typeface="+mn-ea"/>
              <a:cs typeface="Verdana" charset="0"/>
              <a:sym typeface="Verdana" charset="0"/>
            </a:endParaRPr>
          </a:p>
          <a:p>
            <a:pPr lvl="1">
              <a:spcBef>
                <a:spcPts val="1000"/>
              </a:spcBef>
            </a:pP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랭킹 순위에 없더라도 검색을 통해 특정 선수들까지 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Stat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까지 한꺼번에 열람할 수 있는 기능</a:t>
            </a:r>
            <a:endParaRPr lang="en-US" altLang="ko-KR" sz="1600" dirty="0" smtClean="0">
              <a:latin typeface="+mn-ea"/>
              <a:cs typeface="Verdana" charset="0"/>
              <a:sym typeface="Verdana" charset="0"/>
            </a:endParaRPr>
          </a:p>
          <a:p>
            <a:pPr lvl="1">
              <a:spcBef>
                <a:spcPts val="1000"/>
              </a:spcBef>
            </a:pP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모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든 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Stat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에 대해서 순위 정렬 기능</a:t>
            </a:r>
            <a:endParaRPr lang="en-US" sz="2000" dirty="0" smtClean="0">
              <a:latin typeface="+mn-ea"/>
              <a:cs typeface="Verdana" charset="0"/>
              <a:sym typeface="Verdana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n-US" altLang="ko-KR" sz="4000" dirty="0" smtClean="0">
                <a:latin typeface="+mj-ea"/>
                <a:cs typeface="Verdana" charset="0"/>
                <a:sym typeface="Verdana" charset="0"/>
              </a:rPr>
              <a:t>Player Information Retrieve</a:t>
            </a:r>
            <a:endParaRPr lang="en-US" altLang="ko-KR" sz="4000" dirty="0">
              <a:latin typeface="+mj-ea"/>
              <a:cs typeface="Verdana" charset="0"/>
              <a:sym typeface="Verdana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2360" y="247255"/>
            <a:ext cx="108234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ko-KR" alt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공팔포에</a:t>
            </a:r>
            <a:r>
              <a:rPr lang="ko-KR" altLang="en-US" sz="1400" dirty="0" err="1">
                <a:solidFill>
                  <a:schemeClr val="accent1">
                    <a:lumMod val="75000"/>
                  </a:schemeClr>
                </a:solidFill>
              </a:rPr>
              <a:t>버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4988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8794" y="2214554"/>
            <a:ext cx="6602434" cy="4105151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타자와 투수의 이름을 입력하면 승부를 예측해주는 시스템</a:t>
            </a:r>
            <a:endParaRPr lang="en-US" altLang="ko-KR" sz="2000" dirty="0" smtClean="0">
              <a:latin typeface="+mn-ea"/>
              <a:cs typeface="Verdana" charset="0"/>
              <a:sym typeface="Verdana" charset="0"/>
            </a:endParaRPr>
          </a:p>
          <a:p>
            <a:pPr>
              <a:spcBef>
                <a:spcPts val="1000"/>
              </a:spcBef>
            </a:pP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시즌 개막 이후 모든 게임 정보로부터 타자와 투수의 승부를 추출</a:t>
            </a:r>
            <a:endParaRPr lang="en-US" altLang="ko-KR" sz="2000" dirty="0" smtClean="0">
              <a:latin typeface="+mn-ea"/>
              <a:cs typeface="Verdana" charset="0"/>
              <a:sym typeface="Verdana" charset="0"/>
            </a:endParaRPr>
          </a:p>
          <a:p>
            <a:pPr>
              <a:spcBef>
                <a:spcPts val="1000"/>
              </a:spcBef>
            </a:pP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5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월 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29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일 기준으로 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16505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개의 데이터</a:t>
            </a:r>
            <a:endParaRPr lang="en-US" altLang="ko-KR" sz="2000" dirty="0" smtClean="0">
              <a:latin typeface="+mn-ea"/>
              <a:cs typeface="Verdana" charset="0"/>
              <a:sym typeface="Verdana" charset="0"/>
            </a:endParaRPr>
          </a:p>
          <a:p>
            <a:pPr>
              <a:spcBef>
                <a:spcPts val="1000"/>
              </a:spcBef>
            </a:pP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6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개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의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기계학습 모델을 통해 학습</a:t>
            </a:r>
            <a:endParaRPr lang="en-US" altLang="ko-KR" sz="1600" dirty="0" smtClean="0">
              <a:latin typeface="+mn-ea"/>
              <a:cs typeface="Verdana" charset="0"/>
              <a:sym typeface="Verdana" charset="0"/>
            </a:endParaRPr>
          </a:p>
          <a:p>
            <a:pPr>
              <a:spcBef>
                <a:spcPts val="1000"/>
              </a:spcBef>
            </a:pP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타자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와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투수의 최근까지의 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Stat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을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계산 후 이를 모델에 넣어 예측</a:t>
            </a:r>
            <a:endParaRPr lang="en-US" altLang="ko-KR" sz="2000" dirty="0" smtClean="0">
              <a:latin typeface="+mn-ea"/>
              <a:cs typeface="Verdana" charset="0"/>
              <a:sym typeface="Verdana" charset="0"/>
            </a:endParaRPr>
          </a:p>
          <a:p>
            <a:pPr>
              <a:spcBef>
                <a:spcPts val="1000"/>
              </a:spcBef>
            </a:pP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각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모델의 예측 값에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가중치를 두어 결과 해석</a:t>
            </a:r>
            <a:endParaRPr lang="en-US" sz="2000" dirty="0" smtClean="0">
              <a:latin typeface="+mn-ea"/>
              <a:cs typeface="Verdana" charset="0"/>
              <a:sym typeface="Verdana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n-US" altLang="ko-KR" sz="4000" dirty="0" smtClean="0">
                <a:latin typeface="+mj-ea"/>
                <a:cs typeface="Verdana" charset="0"/>
                <a:sym typeface="Verdana" charset="0"/>
              </a:rPr>
              <a:t>Batter VS Pitcher Simulation</a:t>
            </a:r>
            <a:endParaRPr lang="en-US" altLang="ko-KR" sz="4000" dirty="0">
              <a:latin typeface="+mj-ea"/>
              <a:cs typeface="Verdana" charset="0"/>
              <a:sym typeface="Verdana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2360" y="247255"/>
            <a:ext cx="108234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ko-KR" alt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공팔포에</a:t>
            </a:r>
            <a:r>
              <a:rPr lang="ko-KR" altLang="en-US" sz="1400" dirty="0" err="1">
                <a:solidFill>
                  <a:schemeClr val="accent1">
                    <a:lumMod val="75000"/>
                  </a:schemeClr>
                </a:solidFill>
              </a:rPr>
              <a:t>버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7956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57356" y="2071678"/>
            <a:ext cx="6602434" cy="4321175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>
                <a:latin typeface="+mn-ea"/>
              </a:rPr>
              <a:t>타자와 투수의 대결 결과를 다음과 같이 구분 후 </a:t>
            </a:r>
            <a:r>
              <a:rPr lang="en-US" altLang="ko-KR" dirty="0" smtClean="0">
                <a:latin typeface="+mn-ea"/>
              </a:rPr>
              <a:t>mapping</a:t>
            </a:r>
          </a:p>
          <a:p>
            <a:pPr lvl="1"/>
            <a:r>
              <a:rPr lang="ko-KR" altLang="en-US" dirty="0" smtClean="0">
                <a:latin typeface="+mn-ea"/>
              </a:rPr>
              <a:t>번 </a:t>
            </a:r>
            <a:r>
              <a:rPr lang="en-US" altLang="ko-KR" dirty="0" smtClean="0">
                <a:latin typeface="+mn-ea"/>
              </a:rPr>
              <a:t>: 1, </a:t>
            </a:r>
            <a:r>
              <a:rPr lang="ko-KR" altLang="en-US" dirty="0" err="1" smtClean="0">
                <a:latin typeface="+mn-ea"/>
              </a:rPr>
              <a:t>희번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2, </a:t>
            </a:r>
            <a:r>
              <a:rPr lang="ko-KR" altLang="en-US" dirty="0" smtClean="0">
                <a:latin typeface="+mn-ea"/>
              </a:rPr>
              <a:t>희비 </a:t>
            </a:r>
            <a:r>
              <a:rPr lang="en-US" altLang="ko-KR" dirty="0" smtClean="0">
                <a:latin typeface="+mn-ea"/>
              </a:rPr>
              <a:t>: 3, </a:t>
            </a:r>
            <a:r>
              <a:rPr lang="ko-KR" altLang="en-US" dirty="0" smtClean="0">
                <a:latin typeface="+mn-ea"/>
              </a:rPr>
              <a:t>희실 </a:t>
            </a:r>
            <a:r>
              <a:rPr lang="en-US" altLang="ko-KR" dirty="0" smtClean="0">
                <a:latin typeface="+mn-ea"/>
              </a:rPr>
              <a:t>: 4, </a:t>
            </a:r>
            <a:r>
              <a:rPr lang="ko-KR" altLang="en-US" dirty="0" smtClean="0">
                <a:latin typeface="+mn-ea"/>
              </a:rPr>
              <a:t>희선 </a:t>
            </a:r>
            <a:r>
              <a:rPr lang="en-US" altLang="ko-KR" dirty="0" smtClean="0">
                <a:latin typeface="+mn-ea"/>
              </a:rPr>
              <a:t>: 5, </a:t>
            </a:r>
            <a:r>
              <a:rPr lang="ko-KR" altLang="en-US" dirty="0" smtClean="0">
                <a:latin typeface="+mn-ea"/>
              </a:rPr>
              <a:t>비 </a:t>
            </a:r>
            <a:r>
              <a:rPr lang="en-US" altLang="ko-KR" dirty="0" smtClean="0">
                <a:latin typeface="+mn-ea"/>
              </a:rPr>
              <a:t>: 6, </a:t>
            </a:r>
            <a:r>
              <a:rPr lang="ko-KR" altLang="en-US" dirty="0" smtClean="0">
                <a:latin typeface="+mn-ea"/>
              </a:rPr>
              <a:t>안 </a:t>
            </a:r>
            <a:r>
              <a:rPr lang="en-US" altLang="ko-KR" dirty="0" smtClean="0">
                <a:latin typeface="+mn-ea"/>
              </a:rPr>
              <a:t>: 7, 2 : 8, 3 : 9, </a:t>
            </a:r>
            <a:r>
              <a:rPr lang="ko-KR" altLang="en-US" dirty="0" smtClean="0">
                <a:latin typeface="+mn-ea"/>
              </a:rPr>
              <a:t>홈 </a:t>
            </a:r>
            <a:r>
              <a:rPr lang="en-US" altLang="ko-KR" dirty="0" smtClean="0">
                <a:latin typeface="+mn-ea"/>
              </a:rPr>
              <a:t>: 10, </a:t>
            </a:r>
            <a:r>
              <a:rPr lang="ko-KR" altLang="en-US" dirty="0" smtClean="0">
                <a:latin typeface="+mn-ea"/>
              </a:rPr>
              <a:t>땅 </a:t>
            </a:r>
            <a:r>
              <a:rPr lang="en-US" altLang="ko-KR" dirty="0" smtClean="0">
                <a:latin typeface="+mn-ea"/>
              </a:rPr>
              <a:t>: 11, </a:t>
            </a:r>
            <a:r>
              <a:rPr lang="ko-KR" altLang="en-US" dirty="0" smtClean="0">
                <a:latin typeface="+mn-ea"/>
              </a:rPr>
              <a:t>병 </a:t>
            </a:r>
            <a:r>
              <a:rPr lang="en-US" altLang="ko-KR" dirty="0" smtClean="0">
                <a:latin typeface="+mn-ea"/>
              </a:rPr>
              <a:t>: 12, </a:t>
            </a:r>
            <a:r>
              <a:rPr lang="ko-KR" altLang="en-US" dirty="0" smtClean="0">
                <a:latin typeface="+mn-ea"/>
              </a:rPr>
              <a:t>직 </a:t>
            </a:r>
            <a:r>
              <a:rPr lang="en-US" altLang="ko-KR" dirty="0" smtClean="0">
                <a:latin typeface="+mn-ea"/>
              </a:rPr>
              <a:t>: 13, </a:t>
            </a:r>
            <a:r>
              <a:rPr lang="ko-KR" altLang="en-US" dirty="0" smtClean="0">
                <a:latin typeface="+mn-ea"/>
              </a:rPr>
              <a:t>파 </a:t>
            </a:r>
            <a:r>
              <a:rPr lang="en-US" altLang="ko-KR" dirty="0" smtClean="0">
                <a:latin typeface="+mn-ea"/>
              </a:rPr>
              <a:t>: 14, </a:t>
            </a:r>
            <a:r>
              <a:rPr lang="ko-KR" altLang="en-US" dirty="0" smtClean="0">
                <a:latin typeface="+mn-ea"/>
              </a:rPr>
              <a:t>실 </a:t>
            </a:r>
            <a:r>
              <a:rPr lang="en-US" altLang="ko-KR" dirty="0" smtClean="0">
                <a:latin typeface="+mn-ea"/>
              </a:rPr>
              <a:t>: 15, </a:t>
            </a:r>
            <a:r>
              <a:rPr lang="ko-KR" altLang="en-US" dirty="0" smtClean="0">
                <a:latin typeface="+mn-ea"/>
              </a:rPr>
              <a:t>삼진 </a:t>
            </a:r>
            <a:r>
              <a:rPr lang="en-US" altLang="ko-KR" dirty="0" smtClean="0">
                <a:latin typeface="+mn-ea"/>
              </a:rPr>
              <a:t>: 16, </a:t>
            </a:r>
            <a:r>
              <a:rPr lang="ko-KR" altLang="en-US" dirty="0" err="1" smtClean="0">
                <a:latin typeface="+mn-ea"/>
              </a:rPr>
              <a:t>야선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17, </a:t>
            </a:r>
            <a:r>
              <a:rPr lang="ko-KR" altLang="en-US" dirty="0" smtClean="0">
                <a:latin typeface="+mn-ea"/>
              </a:rPr>
              <a:t>사사구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smtClean="0">
                <a:latin typeface="+mn-ea"/>
              </a:rPr>
              <a:t>18</a:t>
            </a:r>
          </a:p>
          <a:p>
            <a:r>
              <a:rPr lang="ko-KR" altLang="en-US" dirty="0" smtClean="0">
                <a:latin typeface="+mn-ea"/>
              </a:rPr>
              <a:t>결과가 </a:t>
            </a:r>
            <a:r>
              <a:rPr lang="en-US" altLang="ko-KR" dirty="0" smtClean="0">
                <a:latin typeface="+mn-ea"/>
              </a:rPr>
              <a:t>Discrete </a:t>
            </a:r>
            <a:r>
              <a:rPr lang="ko-KR" altLang="en-US" dirty="0" smtClean="0">
                <a:latin typeface="+mn-ea"/>
              </a:rPr>
              <a:t>하</a:t>
            </a:r>
            <a:r>
              <a:rPr lang="ko-KR" altLang="en-US" dirty="0" smtClean="0">
                <a:latin typeface="+mn-ea"/>
              </a:rPr>
              <a:t>기 </a:t>
            </a:r>
            <a:r>
              <a:rPr lang="ko-KR" altLang="en-US" dirty="0" smtClean="0">
                <a:latin typeface="+mn-ea"/>
              </a:rPr>
              <a:t>때문에 </a:t>
            </a:r>
            <a:r>
              <a:rPr lang="en-US" altLang="ko-KR" dirty="0" smtClean="0">
                <a:latin typeface="+mn-ea"/>
              </a:rPr>
              <a:t>Classification </a:t>
            </a:r>
            <a:r>
              <a:rPr lang="ko-KR" altLang="en-US" dirty="0" smtClean="0">
                <a:latin typeface="+mn-ea"/>
              </a:rPr>
              <a:t>학습 모델을 사용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예</a:t>
            </a:r>
            <a:r>
              <a:rPr lang="ko-KR" altLang="en-US" dirty="0" smtClean="0">
                <a:latin typeface="+mn-ea"/>
              </a:rPr>
              <a:t>측 </a:t>
            </a:r>
            <a:r>
              <a:rPr lang="ko-KR" altLang="en-US" dirty="0" smtClean="0">
                <a:latin typeface="+mn-ea"/>
              </a:rPr>
              <a:t>결과값을 다시 사람이 해석할 수 있도록  </a:t>
            </a:r>
            <a:r>
              <a:rPr lang="en-US" altLang="ko-KR" dirty="0" smtClean="0">
                <a:latin typeface="+mn-ea"/>
              </a:rPr>
              <a:t>remapping</a:t>
            </a:r>
          </a:p>
          <a:p>
            <a:r>
              <a:rPr lang="ko-KR" altLang="en-US" dirty="0" smtClean="0">
                <a:latin typeface="+mn-ea"/>
              </a:rPr>
              <a:t>기</a:t>
            </a:r>
            <a:r>
              <a:rPr lang="ko-KR" altLang="en-US" dirty="0" smtClean="0">
                <a:latin typeface="+mn-ea"/>
              </a:rPr>
              <a:t>계 </a:t>
            </a:r>
            <a:r>
              <a:rPr lang="ko-KR" altLang="en-US" dirty="0" smtClean="0">
                <a:latin typeface="+mn-ea"/>
              </a:rPr>
              <a:t>학습 모델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K-</a:t>
            </a:r>
            <a:r>
              <a:rPr lang="en-US" altLang="ko-KR" dirty="0" err="1" smtClean="0">
                <a:latin typeface="+mn-ea"/>
              </a:rPr>
              <a:t>nearnest</a:t>
            </a:r>
            <a:r>
              <a:rPr lang="en-US" altLang="ko-KR" dirty="0" smtClean="0">
                <a:latin typeface="+mn-ea"/>
              </a:rPr>
              <a:t> neighbors</a:t>
            </a:r>
          </a:p>
          <a:p>
            <a:pPr lvl="1"/>
            <a:r>
              <a:rPr lang="en-US" altLang="ko-KR" dirty="0" smtClean="0">
                <a:latin typeface="+mn-ea"/>
              </a:rPr>
              <a:t>Support vector machine</a:t>
            </a:r>
          </a:p>
          <a:p>
            <a:pPr lvl="1"/>
            <a:r>
              <a:rPr lang="en-US" altLang="ko-KR" dirty="0" smtClean="0">
                <a:latin typeface="+mn-ea"/>
              </a:rPr>
              <a:t>Stochastic gradient </a:t>
            </a:r>
            <a:r>
              <a:rPr lang="en-US" altLang="ko-KR" dirty="0" smtClean="0">
                <a:latin typeface="+mn-ea"/>
              </a:rPr>
              <a:t>descent</a:t>
            </a:r>
          </a:p>
          <a:p>
            <a:pPr lvl="1"/>
            <a:r>
              <a:rPr lang="en-US" altLang="ko-KR" dirty="0" smtClean="0">
                <a:latin typeface="+mn-ea"/>
              </a:rPr>
              <a:t>Decision Tree</a:t>
            </a:r>
          </a:p>
          <a:p>
            <a:pPr lvl="1"/>
            <a:r>
              <a:rPr lang="en-US" altLang="ko-KR" dirty="0" smtClean="0">
                <a:latin typeface="+mn-ea"/>
              </a:rPr>
              <a:t>Random Forest Ensemble</a:t>
            </a:r>
          </a:p>
          <a:p>
            <a:pPr lvl="1"/>
            <a:r>
              <a:rPr lang="en-US" altLang="ko-KR" dirty="0" smtClean="0">
                <a:latin typeface="+mn-ea"/>
              </a:rPr>
              <a:t>Naïve </a:t>
            </a:r>
            <a:r>
              <a:rPr lang="en-US" altLang="ko-KR" dirty="0" err="1" smtClean="0">
                <a:latin typeface="+mn-ea"/>
              </a:rPr>
              <a:t>Bayes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+mj-ea"/>
              </a:rPr>
              <a:t>Simulation Process </a:t>
            </a:r>
            <a:endParaRPr lang="ko-KR" altLang="en-US" sz="4000" dirty="0">
              <a:latin typeface="+mj-ea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 smtClean="0">
                <a:latin typeface="+mj-ea"/>
              </a:rPr>
              <a:t>Simulation Classification Precision</a:t>
            </a:r>
            <a:endParaRPr lang="ko-KR" altLang="en-US" sz="4000" dirty="0">
              <a:latin typeface="+mj-ea"/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285992"/>
            <a:ext cx="4980673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38152" y="2276872"/>
            <a:ext cx="6602434" cy="3168352"/>
          </a:xfrm>
        </p:spPr>
        <p:txBody>
          <a:bodyPr>
            <a:noAutofit/>
          </a:bodyPr>
          <a:lstStyle/>
          <a:p>
            <a:pPr algn="just">
              <a:spcBef>
                <a:spcPts val="1000"/>
              </a:spcBef>
              <a:buAutoNum type="arabicPeriod"/>
            </a:pPr>
            <a:r>
              <a:rPr lang="en-US" sz="2000" dirty="0" smtClean="0">
                <a:latin typeface="+mn-ea"/>
                <a:cs typeface="Verdana" charset="0"/>
                <a:sym typeface="Verdana" charset="0"/>
              </a:rPr>
              <a:t>DB Relation Design</a:t>
            </a:r>
          </a:p>
          <a:p>
            <a:pPr>
              <a:spcBef>
                <a:spcPts val="1000"/>
              </a:spcBef>
              <a:buAutoNum type="arabicPeriod"/>
            </a:pPr>
            <a:r>
              <a:rPr lang="en-US" sz="2000" dirty="0" smtClean="0">
                <a:latin typeface="+mn-ea"/>
                <a:cs typeface="Verdana" charset="0"/>
                <a:sym typeface="Verdana" charset="0"/>
              </a:rPr>
              <a:t>Data Crawling / Management</a:t>
            </a:r>
          </a:p>
          <a:p>
            <a:pPr>
              <a:spcBef>
                <a:spcPts val="1000"/>
              </a:spcBef>
              <a:buAutoNum type="arabicPeriod"/>
            </a:pPr>
            <a:r>
              <a:rPr lang="en-US" sz="2000" dirty="0" smtClean="0">
                <a:latin typeface="+mn-ea"/>
                <a:cs typeface="Verdana" charset="0"/>
                <a:sym typeface="Verdana" charset="0"/>
              </a:rPr>
              <a:t>Additional Information Extraction</a:t>
            </a:r>
          </a:p>
          <a:p>
            <a:pPr>
              <a:spcBef>
                <a:spcPts val="1000"/>
              </a:spcBef>
              <a:buAutoNum type="arabicPeriod"/>
            </a:pPr>
            <a:r>
              <a:rPr lang="en-US" sz="2000" dirty="0" smtClean="0">
                <a:latin typeface="+mn-ea"/>
                <a:cs typeface="Verdana" charset="0"/>
                <a:sym typeface="Verdana" charset="0"/>
              </a:rPr>
              <a:t>Web Page Design</a:t>
            </a:r>
          </a:p>
          <a:p>
            <a:pPr>
              <a:spcBef>
                <a:spcPts val="1000"/>
              </a:spcBef>
              <a:buAutoNum type="arabicPeriod"/>
            </a:pPr>
            <a:r>
              <a:rPr lang="en-US" sz="2000" dirty="0" smtClean="0">
                <a:latin typeface="+mn-ea"/>
                <a:cs typeface="Verdana" charset="0"/>
                <a:sym typeface="Verdana" charset="0"/>
              </a:rPr>
              <a:t>Player Information </a:t>
            </a:r>
            <a:r>
              <a:rPr lang="en-US" sz="2000" dirty="0" smtClean="0">
                <a:latin typeface="+mn-ea"/>
                <a:cs typeface="Verdana" charset="0"/>
                <a:sym typeface="Verdana" charset="0"/>
              </a:rPr>
              <a:t>Retrieve</a:t>
            </a:r>
            <a:endParaRPr lang="en-US" sz="2000" dirty="0" smtClean="0">
              <a:latin typeface="+mn-ea"/>
              <a:cs typeface="Verdana" charset="0"/>
              <a:sym typeface="Verdana" charset="0"/>
            </a:endParaRPr>
          </a:p>
          <a:p>
            <a:pPr>
              <a:spcBef>
                <a:spcPts val="1000"/>
              </a:spcBef>
              <a:buAutoNum type="arabicPeriod"/>
            </a:pPr>
            <a:r>
              <a:rPr lang="en-US" sz="2000" dirty="0" smtClean="0">
                <a:latin typeface="+mn-ea"/>
                <a:cs typeface="Verdana" charset="0"/>
                <a:sym typeface="Verdana" charset="0"/>
              </a:rPr>
              <a:t>Batter </a:t>
            </a:r>
            <a:r>
              <a:rPr lang="en-US" sz="2000" dirty="0" err="1" smtClean="0">
                <a:latin typeface="+mn-ea"/>
                <a:cs typeface="Verdana" charset="0"/>
                <a:sym typeface="Verdana" charset="0"/>
              </a:rPr>
              <a:t>vs</a:t>
            </a:r>
            <a:r>
              <a:rPr lang="en-US" sz="2000" dirty="0" smtClean="0">
                <a:latin typeface="+mn-ea"/>
                <a:cs typeface="Verdana" charset="0"/>
                <a:sym typeface="Verdana" charset="0"/>
              </a:rPr>
              <a:t> Pitcher Simulation</a:t>
            </a:r>
            <a:endParaRPr lang="en-US" sz="2000" b="1" dirty="0">
              <a:latin typeface="+mn-ea"/>
              <a:cs typeface="Verdana" charset="0"/>
              <a:sym typeface="Verdana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+mj-ea"/>
              </a:rPr>
              <a:t>Process Sequence</a:t>
            </a:r>
            <a:endParaRPr lang="en-US" sz="4000" dirty="0">
              <a:latin typeface="+mj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2360" y="247255"/>
            <a:ext cx="108234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ko-KR" alt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공팔포에</a:t>
            </a:r>
            <a:r>
              <a:rPr lang="ko-KR" altLang="en-US" sz="1400" dirty="0" err="1">
                <a:solidFill>
                  <a:schemeClr val="accent1">
                    <a:lumMod val="75000"/>
                  </a:schemeClr>
                </a:solidFill>
              </a:rPr>
              <a:t>버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0415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38152" y="1844824"/>
            <a:ext cx="6602434" cy="3600400"/>
          </a:xfrm>
        </p:spPr>
        <p:txBody>
          <a:bodyPr>
            <a:noAutofit/>
          </a:bodyPr>
          <a:lstStyle/>
          <a:p>
            <a:pPr algn="just">
              <a:spcBef>
                <a:spcPts val="1000"/>
              </a:spcBef>
            </a:pP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프로야구 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Application</a:t>
            </a:r>
            <a:endParaRPr lang="en-US" altLang="ko-KR" sz="2000" dirty="0">
              <a:latin typeface="+mn-ea"/>
              <a:cs typeface="Verdana" charset="0"/>
              <a:sym typeface="Verdana" charset="0"/>
            </a:endParaRPr>
          </a:p>
          <a:p>
            <a:pPr algn="just">
              <a:spcBef>
                <a:spcPts val="1000"/>
              </a:spcBef>
            </a:pP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야구는 기록의 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Sports</a:t>
            </a:r>
            <a:endParaRPr lang="en-US" altLang="ko-KR" sz="1600" dirty="0">
              <a:latin typeface="+mn-ea"/>
              <a:cs typeface="Verdana" charset="0"/>
              <a:sym typeface="Verdana" charset="0"/>
            </a:endParaRPr>
          </a:p>
          <a:p>
            <a:pPr lvl="1" algn="just">
              <a:spcBef>
                <a:spcPts val="1000"/>
              </a:spcBef>
            </a:pP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투수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/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타자들의 수많은 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stat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들</a:t>
            </a:r>
            <a:endParaRPr lang="en-US" altLang="ko-KR" sz="1600" dirty="0" smtClean="0">
              <a:latin typeface="+mn-ea"/>
              <a:cs typeface="Verdana" charset="0"/>
              <a:sym typeface="Verdana" charset="0"/>
            </a:endParaRPr>
          </a:p>
          <a:p>
            <a:pPr lvl="1" algn="just">
              <a:spcBef>
                <a:spcPts val="1000"/>
              </a:spcBef>
            </a:pP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다른 어떤 스포츠와 비교해봐도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기록하는 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stat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들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이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특히 많다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.</a:t>
            </a:r>
            <a:endParaRPr lang="en-US" altLang="ko-KR" sz="1600" dirty="0" smtClean="0">
              <a:latin typeface="+mn-ea"/>
              <a:cs typeface="Verdana" charset="0"/>
              <a:sym typeface="Verdana" charset="0"/>
            </a:endParaRPr>
          </a:p>
          <a:p>
            <a:pPr lvl="1" algn="just">
              <a:spcBef>
                <a:spcPts val="1000"/>
              </a:spcBef>
            </a:pP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야구 기록은 전통적인 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stat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들인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타율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,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안타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,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홈런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,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승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,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방어율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,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삼진 등에서부터 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war, ops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+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등의 현대적인 </a:t>
            </a:r>
            <a:r>
              <a:rPr lang="en-US" altLang="ko-KR" sz="1600" u="sng" dirty="0" err="1" smtClean="0">
                <a:latin typeface="+mn-ea"/>
                <a:cs typeface="Verdana" charset="0"/>
                <a:sym typeface="Verdana" charset="0"/>
              </a:rPr>
              <a:t>Sabermetrics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(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실증적인 야구 분석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) stat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들이 만들어지고 발전하고 있다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.</a:t>
            </a:r>
          </a:p>
          <a:p>
            <a:pPr lvl="1" algn="just">
              <a:spcBef>
                <a:spcPts val="1000"/>
              </a:spcBef>
            </a:pP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야구의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기록적인 면에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집중해서 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Application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개발</a:t>
            </a:r>
            <a:endParaRPr lang="en-US" altLang="ko-KR" sz="1600" dirty="0">
              <a:latin typeface="+mn-ea"/>
              <a:cs typeface="Verdana" charset="0"/>
              <a:sym typeface="Verdana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+mj-ea"/>
              </a:rPr>
              <a:t>Description</a:t>
            </a:r>
            <a:endParaRPr lang="en-US" sz="4000" dirty="0">
              <a:latin typeface="+mj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2360" y="247255"/>
            <a:ext cx="108234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ko-KR" alt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공팔포에</a:t>
            </a:r>
            <a:r>
              <a:rPr lang="ko-KR" altLang="en-US" sz="1400" dirty="0" err="1">
                <a:solidFill>
                  <a:schemeClr val="accent1">
                    <a:lumMod val="75000"/>
                  </a:schemeClr>
                </a:solidFill>
              </a:rPr>
              <a:t>버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040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38152" y="1844824"/>
            <a:ext cx="6602434" cy="3600400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000"/>
              </a:spcBef>
              <a:buAutoNum type="arabicPeriod"/>
            </a:pP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기존 프로야구 기록 서비스들에서 제한적인 정보를 제공하기 때문에 </a:t>
            </a:r>
            <a:r>
              <a:rPr lang="ko-KR" altLang="en-US" sz="2000" u="sng" dirty="0" smtClean="0">
                <a:latin typeface="+mn-ea"/>
                <a:cs typeface="Verdana" charset="0"/>
                <a:sym typeface="Verdana" charset="0"/>
              </a:rPr>
              <a:t>보다 더 전문적인 정보들을 추가로 제공</a:t>
            </a:r>
            <a:endParaRPr lang="en-US" altLang="ko-KR" sz="2000" u="sng" dirty="0" smtClean="0">
              <a:latin typeface="+mn-ea"/>
              <a:cs typeface="Verdana" charset="0"/>
              <a:sym typeface="Verdana" charset="0"/>
            </a:endParaRPr>
          </a:p>
          <a:p>
            <a:pPr marL="457200" indent="-457200" algn="just">
              <a:spcBef>
                <a:spcPts val="1000"/>
              </a:spcBef>
              <a:buAutoNum type="arabicPeriod"/>
            </a:pP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원하는 선수의 </a:t>
            </a:r>
            <a:r>
              <a:rPr lang="ko-KR" altLang="en-US" sz="2000" u="sng" dirty="0" smtClean="0">
                <a:latin typeface="+mn-ea"/>
                <a:cs typeface="Verdana" charset="0"/>
                <a:sym typeface="Verdana" charset="0"/>
              </a:rPr>
              <a:t>최근 </a:t>
            </a:r>
            <a:r>
              <a:rPr lang="en-US" altLang="ko-KR" sz="2000" u="sng" dirty="0" smtClean="0">
                <a:latin typeface="+mn-ea"/>
                <a:cs typeface="Verdana" charset="0"/>
                <a:sym typeface="Verdana" charset="0"/>
              </a:rPr>
              <a:t>5</a:t>
            </a:r>
            <a:r>
              <a:rPr lang="ko-KR" altLang="en-US" sz="2000" u="sng" dirty="0" smtClean="0">
                <a:latin typeface="+mn-ea"/>
                <a:cs typeface="Verdana" charset="0"/>
                <a:sym typeface="Verdana" charset="0"/>
              </a:rPr>
              <a:t>경기 동안 </a:t>
            </a:r>
            <a:r>
              <a:rPr lang="ko-KR" altLang="en-US" sz="2000" u="sng" dirty="0" smtClean="0">
                <a:latin typeface="+mn-ea"/>
                <a:cs typeface="Verdana" charset="0"/>
                <a:sym typeface="Verdana" charset="0"/>
              </a:rPr>
              <a:t>누적 시즌 </a:t>
            </a:r>
            <a:r>
              <a:rPr lang="en-US" altLang="ko-KR" sz="2000" u="sng" dirty="0" smtClean="0">
                <a:latin typeface="+mn-ea"/>
                <a:cs typeface="Verdana" charset="0"/>
                <a:sym typeface="Verdana" charset="0"/>
              </a:rPr>
              <a:t>Stat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들과 </a:t>
            </a:r>
            <a:r>
              <a:rPr lang="ko-KR" altLang="en-US" sz="2000" u="sng" dirty="0" smtClean="0">
                <a:latin typeface="+mn-ea"/>
                <a:cs typeface="Verdana" charset="0"/>
                <a:sym typeface="Verdana" charset="0"/>
              </a:rPr>
              <a:t>최근 </a:t>
            </a:r>
            <a:r>
              <a:rPr lang="en-US" altLang="ko-KR" sz="2000" u="sng" dirty="0" smtClean="0">
                <a:latin typeface="+mn-ea"/>
                <a:cs typeface="Verdana" charset="0"/>
                <a:sym typeface="Verdana" charset="0"/>
              </a:rPr>
              <a:t>10</a:t>
            </a:r>
            <a:r>
              <a:rPr lang="ko-KR" altLang="en-US" sz="2000" u="sng" dirty="0" smtClean="0">
                <a:latin typeface="+mn-ea"/>
                <a:cs typeface="Verdana" charset="0"/>
                <a:sym typeface="Verdana" charset="0"/>
              </a:rPr>
              <a:t>경기 </a:t>
            </a:r>
            <a:r>
              <a:rPr lang="en-US" altLang="ko-KR" sz="2000" u="sng" dirty="0" smtClean="0">
                <a:latin typeface="+mn-ea"/>
                <a:cs typeface="Verdana" charset="0"/>
                <a:sym typeface="Verdana" charset="0"/>
              </a:rPr>
              <a:t>Stat </a:t>
            </a:r>
            <a:r>
              <a:rPr lang="ko-KR" altLang="en-US" sz="2000" u="sng" dirty="0" smtClean="0">
                <a:latin typeface="+mn-ea"/>
                <a:cs typeface="Verdana" charset="0"/>
                <a:sym typeface="Verdana" charset="0"/>
              </a:rPr>
              <a:t>기록들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을 한번에 열람할 수 있는 기능</a:t>
            </a:r>
            <a:endParaRPr lang="en-US" altLang="ko-KR" sz="2000" dirty="0" smtClean="0">
              <a:latin typeface="+mn-ea"/>
              <a:cs typeface="Verdana" charset="0"/>
              <a:sym typeface="Verdana" charset="0"/>
            </a:endParaRPr>
          </a:p>
          <a:p>
            <a:pPr marL="457200" indent="-457200" algn="just">
              <a:spcBef>
                <a:spcPts val="1000"/>
              </a:spcBef>
              <a:buAutoNum type="arabicPeriod"/>
            </a:pP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매우 다양한 기준들의 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TOP N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명의 선수 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Stat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들을 확인할 수 있는 기능과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,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이 선수들과 자신이 원하는 선수의 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Stat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을 동시에 확인할 수 있는 기능</a:t>
            </a:r>
            <a:endParaRPr lang="en-US" altLang="ko-KR" sz="2000" strike="sngStrike" dirty="0" smtClean="0">
              <a:latin typeface="+mn-ea"/>
              <a:cs typeface="Verdana" charset="0"/>
              <a:sym typeface="Verdana" charset="0"/>
            </a:endParaRPr>
          </a:p>
          <a:p>
            <a:pPr marL="457200" indent="-457200" algn="just">
              <a:spcBef>
                <a:spcPts val="1000"/>
              </a:spcBef>
              <a:buAutoNum type="arabicPeriod"/>
            </a:pP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타자와 투수의 대결 예측 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Simulation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제공</a:t>
            </a:r>
            <a:endParaRPr lang="en-US" altLang="ko-KR" sz="2000" dirty="0">
              <a:latin typeface="+mn-ea"/>
              <a:cs typeface="Verdana" charset="0"/>
              <a:sym typeface="Verdana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Functionality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7812360" y="247255"/>
            <a:ext cx="108234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ko-KR" alt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공팔포에</a:t>
            </a:r>
            <a:r>
              <a:rPr lang="ko-KR" altLang="en-US" sz="1400" dirty="0" err="1">
                <a:solidFill>
                  <a:schemeClr val="accent1">
                    <a:lumMod val="75000"/>
                  </a:schemeClr>
                </a:solidFill>
              </a:rPr>
              <a:t>버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216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+mj-ea"/>
              </a:rPr>
              <a:t>DB Relation Design</a:t>
            </a:r>
            <a:endParaRPr lang="en-US" sz="4000" dirty="0">
              <a:latin typeface="+mj-ea"/>
            </a:endParaRPr>
          </a:p>
        </p:txBody>
      </p:sp>
      <p:sp>
        <p:nvSpPr>
          <p:cNvPr id="9" name="Rectangle 7"/>
          <p:cNvSpPr/>
          <p:nvPr/>
        </p:nvSpPr>
        <p:spPr>
          <a:xfrm>
            <a:off x="7812360" y="247255"/>
            <a:ext cx="108234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ko-KR" alt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공팔포에</a:t>
            </a:r>
            <a:r>
              <a:rPr lang="ko-KR" altLang="en-US" sz="1400" dirty="0" err="1">
                <a:solidFill>
                  <a:schemeClr val="accent1">
                    <a:lumMod val="75000"/>
                  </a:schemeClr>
                </a:solidFill>
              </a:rPr>
              <a:t>버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472" y="2071678"/>
            <a:ext cx="8369576" cy="4003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5918" y="2643182"/>
            <a:ext cx="6602434" cy="3600400"/>
          </a:xfrm>
        </p:spPr>
        <p:txBody>
          <a:bodyPr>
            <a:noAutofit/>
          </a:bodyPr>
          <a:lstStyle/>
          <a:p>
            <a:pPr algn="just">
              <a:spcBef>
                <a:spcPts val="1000"/>
              </a:spcBef>
            </a:pP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Data</a:t>
            </a:r>
          </a:p>
          <a:p>
            <a:pPr lvl="1" algn="just">
              <a:spcBef>
                <a:spcPts val="1000"/>
              </a:spcBef>
            </a:pP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현재 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KBO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프로야구에서 진행되는 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2014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시즌의 모든 경기 정보와 투수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,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타자의 누적 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Stat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을 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Data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로 사용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.</a:t>
            </a:r>
          </a:p>
          <a:p>
            <a:pPr lvl="1" algn="just">
              <a:spcBef>
                <a:spcPts val="1000"/>
              </a:spcBef>
            </a:pP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KBO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사이트에서 실제 프로야구 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Data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들을 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Crawling</a:t>
            </a:r>
            <a:endParaRPr lang="en-US" altLang="ko-KR" sz="1600" strike="sngStrike" dirty="0" smtClean="0">
              <a:latin typeface="+mn-ea"/>
              <a:cs typeface="Verdana" charset="0"/>
              <a:sym typeface="Verdana" charset="0"/>
            </a:endParaRPr>
          </a:p>
          <a:p>
            <a:pPr algn="just">
              <a:spcBef>
                <a:spcPts val="1000"/>
              </a:spcBef>
            </a:pP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Development Environment</a:t>
            </a:r>
          </a:p>
          <a:p>
            <a:pPr lvl="1" algn="just">
              <a:spcBef>
                <a:spcPts val="1000"/>
              </a:spcBef>
            </a:pP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Python</a:t>
            </a:r>
          </a:p>
          <a:p>
            <a:pPr lvl="1" algn="just">
              <a:spcBef>
                <a:spcPts val="1000"/>
              </a:spcBef>
            </a:pPr>
            <a:r>
              <a:rPr lang="en-US" altLang="ko-KR" sz="1600" dirty="0" err="1" smtClean="0">
                <a:latin typeface="+mn-ea"/>
                <a:cs typeface="Verdana" charset="0"/>
                <a:sym typeface="Verdana" charset="0"/>
              </a:rPr>
              <a:t>MySQL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 Database</a:t>
            </a:r>
          </a:p>
          <a:p>
            <a:pPr lvl="1" algn="just">
              <a:spcBef>
                <a:spcPts val="1000"/>
              </a:spcBef>
            </a:pP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PHP, HTML, CSS</a:t>
            </a:r>
            <a:endParaRPr lang="en-US" altLang="ko-KR" dirty="0">
              <a:latin typeface="+mn-ea"/>
              <a:cs typeface="Verdana" charset="0"/>
              <a:sym typeface="Verdana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+mj-ea"/>
              </a:rPr>
              <a:t>Data</a:t>
            </a:r>
            <a:br>
              <a:rPr lang="en-US" sz="4000" dirty="0" smtClean="0">
                <a:latin typeface="+mj-ea"/>
              </a:rPr>
            </a:br>
            <a:r>
              <a:rPr lang="en-US" sz="4000" dirty="0" smtClean="0">
                <a:latin typeface="+mj-ea"/>
              </a:rPr>
              <a:t>/ Development </a:t>
            </a:r>
            <a:r>
              <a:rPr lang="en-US" sz="4000" dirty="0" smtClean="0">
                <a:latin typeface="+mj-ea"/>
              </a:rPr>
              <a:t>Environment</a:t>
            </a:r>
            <a:endParaRPr lang="en-US" sz="4000" dirty="0">
              <a:latin typeface="+mj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2360" y="247255"/>
            <a:ext cx="108234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ko-KR" alt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공팔포에</a:t>
            </a:r>
            <a:r>
              <a:rPr lang="ko-KR" altLang="en-US" sz="1400" dirty="0" err="1">
                <a:solidFill>
                  <a:schemeClr val="accent1">
                    <a:lumMod val="75000"/>
                  </a:schemeClr>
                </a:solidFill>
              </a:rPr>
              <a:t>버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51483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14480" y="2143116"/>
            <a:ext cx="6602434" cy="4105151"/>
          </a:xfrm>
        </p:spPr>
        <p:txBody>
          <a:bodyPr>
            <a:noAutofit/>
          </a:bodyPr>
          <a:lstStyle/>
          <a:p>
            <a:pPr marL="457200" indent="-457200">
              <a:spcBef>
                <a:spcPts val="1000"/>
              </a:spcBef>
              <a:buAutoNum type="arabicPeriod"/>
            </a:pPr>
            <a:r>
              <a:rPr lang="en-US" sz="2000" dirty="0" smtClean="0">
                <a:latin typeface="+mn-ea"/>
                <a:cs typeface="Verdana" charset="0"/>
                <a:sym typeface="Verdana" charset="0"/>
              </a:rPr>
              <a:t>Crawling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환경 </a:t>
            </a:r>
            <a:r>
              <a:rPr lang="ko-KR" altLang="en-US" sz="2000" dirty="0" err="1" smtClean="0">
                <a:latin typeface="+mn-ea"/>
                <a:cs typeface="Verdana" charset="0"/>
                <a:sym typeface="Verdana" charset="0"/>
              </a:rPr>
              <a:t>세팅</a:t>
            </a:r>
            <a:endParaRPr lang="en-US" altLang="ko-KR" sz="2000" dirty="0" smtClean="0">
              <a:latin typeface="+mn-ea"/>
              <a:cs typeface="Verdana" charset="0"/>
              <a:sym typeface="Verdana" charset="0"/>
            </a:endParaRPr>
          </a:p>
          <a:p>
            <a:pPr marL="685800" lvl="1">
              <a:spcBef>
                <a:spcPts val="1000"/>
              </a:spcBef>
              <a:buFontTx/>
              <a:buChar char="-"/>
            </a:pPr>
            <a:r>
              <a:rPr lang="ko-KR" altLang="en-US" sz="1600" dirty="0" err="1" smtClean="0">
                <a:latin typeface="+mn-ea"/>
                <a:cs typeface="Verdana" charset="0"/>
                <a:sym typeface="Verdana" charset="0"/>
              </a:rPr>
              <a:t>리눅스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 서버에 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putty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를 이용해서 사용</a:t>
            </a:r>
            <a:endParaRPr lang="en-US" altLang="ko-KR" sz="1600" dirty="0" smtClean="0">
              <a:latin typeface="+mn-ea"/>
              <a:cs typeface="Verdana" charset="0"/>
              <a:sym typeface="Verdana" charset="0"/>
            </a:endParaRPr>
          </a:p>
          <a:p>
            <a:pPr marL="685800" lvl="1">
              <a:spcBef>
                <a:spcPts val="1000"/>
              </a:spcBef>
              <a:buNone/>
            </a:pP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(jsryu21.bacchus.snucse.org:2222)</a:t>
            </a:r>
          </a:p>
          <a:p>
            <a:pPr marL="685800" lvl="1">
              <a:spcBef>
                <a:spcPts val="1000"/>
              </a:spcBef>
              <a:buFontTx/>
              <a:buChar char="-"/>
            </a:pPr>
            <a:r>
              <a:rPr lang="en-US" altLang="ko-KR" sz="1600" dirty="0" err="1" smtClean="0">
                <a:latin typeface="+mn-ea"/>
                <a:cs typeface="Verdana" charset="0"/>
                <a:sym typeface="Verdana" charset="0"/>
              </a:rPr>
              <a:t>MySQL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 Database</a:t>
            </a:r>
          </a:p>
          <a:p>
            <a:pPr marL="685800" lvl="1">
              <a:spcBef>
                <a:spcPts val="1000"/>
              </a:spcBef>
              <a:buNone/>
            </a:pP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(http://jsryu21.bacchus.snucse.org:8080/phpmyadmin/)</a:t>
            </a:r>
            <a:endParaRPr lang="en-US" altLang="ko-KR" sz="1600" dirty="0" smtClean="0">
              <a:latin typeface="+mn-ea"/>
              <a:cs typeface="Verdana" charset="0"/>
              <a:sym typeface="Verdana" charset="0"/>
            </a:endParaRPr>
          </a:p>
          <a:p>
            <a:pPr marL="685800" lvl="1">
              <a:spcBef>
                <a:spcPts val="1000"/>
              </a:spcBef>
              <a:buFontTx/>
              <a:buChar char="-"/>
            </a:pP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Python</a:t>
            </a:r>
            <a:endParaRPr lang="en-US" altLang="ko-KR" sz="1600" dirty="0" smtClean="0">
              <a:latin typeface="+mn-ea"/>
              <a:cs typeface="Verdana" charset="0"/>
              <a:sym typeface="Verdana" charset="0"/>
            </a:endParaRPr>
          </a:p>
          <a:p>
            <a:pPr marL="457200" indent="-457200">
              <a:spcBef>
                <a:spcPts val="1000"/>
              </a:spcBef>
              <a:buAutoNum type="arabicPeriod"/>
            </a:pP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Data 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Crawling and Parsing</a:t>
            </a:r>
            <a:endParaRPr lang="en-US" altLang="ko-KR" sz="1600" dirty="0" smtClean="0">
              <a:latin typeface="+mn-ea"/>
              <a:cs typeface="Verdana" charset="0"/>
              <a:sym typeface="Verdana" charset="0"/>
            </a:endParaRPr>
          </a:p>
          <a:p>
            <a:pPr marL="685800" lvl="1">
              <a:spcBef>
                <a:spcPts val="1000"/>
              </a:spcBef>
              <a:buFontTx/>
              <a:buChar char="-"/>
            </a:pP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모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든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선수들의 누적 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Stat,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일일 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Stat,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팀 누적 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Stat,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경기 결과</a:t>
            </a:r>
            <a:endParaRPr lang="en-US" altLang="ko-KR" sz="1600" dirty="0">
              <a:latin typeface="+mn-ea"/>
              <a:cs typeface="Verdana" charset="0"/>
              <a:sym typeface="Verdana" charset="0"/>
            </a:endParaRPr>
          </a:p>
          <a:p>
            <a:pPr marL="457200" indent="-457200">
              <a:spcBef>
                <a:spcPts val="1000"/>
              </a:spcBef>
              <a:buFont typeface="Arial" pitchFamily="34" charset="0"/>
              <a:buAutoNum type="arabicPeriod"/>
            </a:pP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Table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에 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insert, update</a:t>
            </a:r>
            <a:endParaRPr lang="en-US" altLang="ko-KR" sz="2000" dirty="0" smtClean="0">
              <a:latin typeface="+mn-ea"/>
              <a:cs typeface="Verdana" charset="0"/>
              <a:sym typeface="Verdana" charset="0"/>
            </a:endParaRPr>
          </a:p>
          <a:p>
            <a:pPr lvl="1" indent="-342900">
              <a:spcBef>
                <a:spcPts val="1000"/>
              </a:spcBef>
              <a:buFontTx/>
              <a:buChar char="-"/>
            </a:pP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SQL query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를 통해 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table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에 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parsing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한 정보를 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insert, update</a:t>
            </a:r>
            <a:endParaRPr lang="en-US" sz="2000" dirty="0">
              <a:latin typeface="+mn-ea"/>
              <a:cs typeface="Verdana" charset="0"/>
              <a:sym typeface="Verdana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+mj-ea"/>
              </a:rPr>
              <a:t>Data Crawling</a:t>
            </a:r>
            <a:br>
              <a:rPr lang="en-US" sz="4000" dirty="0" smtClean="0">
                <a:latin typeface="+mj-ea"/>
              </a:rPr>
            </a:br>
            <a:r>
              <a:rPr lang="en-US" sz="4000" dirty="0" smtClean="0">
                <a:latin typeface="+mj-ea"/>
              </a:rPr>
              <a:t>/ Management</a:t>
            </a:r>
            <a:endParaRPr lang="en-US" sz="4000" dirty="0">
              <a:latin typeface="+mj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2360" y="247255"/>
            <a:ext cx="108234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ko-KR" alt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공팔포에</a:t>
            </a:r>
            <a:r>
              <a:rPr lang="ko-KR" altLang="en-US" sz="1400" dirty="0" err="1">
                <a:solidFill>
                  <a:schemeClr val="accent1">
                    <a:lumMod val="75000"/>
                  </a:schemeClr>
                </a:solidFill>
              </a:rPr>
              <a:t>버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4253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5918" y="2143116"/>
            <a:ext cx="6602434" cy="4105151"/>
          </a:xfrm>
        </p:spPr>
        <p:txBody>
          <a:bodyPr>
            <a:noAutofit/>
          </a:bodyPr>
          <a:lstStyle/>
          <a:p>
            <a:pPr marL="457200" indent="-457200">
              <a:spcBef>
                <a:spcPts val="1000"/>
              </a:spcBef>
              <a:buFont typeface="+mj-lt"/>
              <a:buAutoNum type="arabicPeriod" startAt="4"/>
            </a:pPr>
            <a:r>
              <a:rPr lang="en-US" sz="2000" dirty="0" smtClean="0">
                <a:latin typeface="+mn-ea"/>
                <a:cs typeface="Verdana" charset="0"/>
                <a:sym typeface="Verdana" charset="0"/>
              </a:rPr>
              <a:t>Management</a:t>
            </a:r>
            <a:endParaRPr lang="en-US" altLang="ko-KR" sz="2000" dirty="0" smtClean="0">
              <a:latin typeface="+mn-ea"/>
              <a:cs typeface="Verdana" charset="0"/>
              <a:sym typeface="Verdana" charset="0"/>
            </a:endParaRPr>
          </a:p>
          <a:p>
            <a:pPr marL="685800" lvl="1">
              <a:spcBef>
                <a:spcPts val="1000"/>
              </a:spcBef>
              <a:buFontTx/>
              <a:buChar char="-"/>
            </a:pP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선수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의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신상정보가 담겨있는 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player table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와 팀의 정보를 담고 있는 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team table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을 제외한 나머지 모든 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table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들은 지속적인 갱신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이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필요</a:t>
            </a:r>
            <a:endParaRPr lang="en-US" altLang="ko-KR" sz="1600" dirty="0" smtClean="0">
              <a:latin typeface="+mn-ea"/>
              <a:cs typeface="Verdana" charset="0"/>
              <a:sym typeface="Verdana" charset="0"/>
            </a:endParaRPr>
          </a:p>
          <a:p>
            <a:pPr marL="685800" lvl="1">
              <a:spcBef>
                <a:spcPts val="1000"/>
              </a:spcBef>
              <a:buFontTx/>
              <a:buChar char="-"/>
            </a:pPr>
            <a:r>
              <a:rPr lang="en-US" altLang="ko-KR" sz="1600" u="sng" dirty="0" err="1" smtClean="0">
                <a:latin typeface="+mn-ea"/>
                <a:cs typeface="Verdana" charset="0"/>
                <a:sym typeface="Verdana" charset="0"/>
              </a:rPr>
              <a:t>Crontab</a:t>
            </a:r>
            <a:r>
              <a:rPr lang="en-US" altLang="ko-KR" sz="1600" u="sng" dirty="0" smtClean="0">
                <a:latin typeface="+mn-ea"/>
                <a:cs typeface="Verdana" charset="0"/>
                <a:sym typeface="Verdana" charset="0"/>
              </a:rPr>
              <a:t> service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를 이용해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매일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새벽 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2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시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,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오전 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10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시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,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오후 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6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시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 </a:t>
            </a:r>
            <a:r>
              <a:rPr lang="ko-KR" altLang="en-US" sz="1600" u="sng" dirty="0" smtClean="0">
                <a:latin typeface="+mn-ea"/>
                <a:cs typeface="Verdana" charset="0"/>
                <a:sym typeface="Verdana" charset="0"/>
              </a:rPr>
              <a:t>하루 </a:t>
            </a:r>
            <a:r>
              <a:rPr lang="en-US" altLang="ko-KR" sz="1600" u="sng" dirty="0" smtClean="0">
                <a:latin typeface="+mn-ea"/>
                <a:cs typeface="Verdana" charset="0"/>
                <a:sym typeface="Verdana" charset="0"/>
              </a:rPr>
              <a:t>3</a:t>
            </a:r>
            <a:r>
              <a:rPr lang="ko-KR" altLang="en-US" sz="1600" u="sng" dirty="0" smtClean="0">
                <a:latin typeface="+mn-ea"/>
                <a:cs typeface="Verdana" charset="0"/>
                <a:sym typeface="Verdana" charset="0"/>
              </a:rPr>
              <a:t>번</a:t>
            </a:r>
            <a:r>
              <a:rPr lang="ko-KR" altLang="en-US" sz="1600" u="sng" dirty="0" smtClean="0">
                <a:latin typeface="+mn-ea"/>
                <a:cs typeface="Verdana" charset="0"/>
                <a:sym typeface="Verdana" charset="0"/>
              </a:rPr>
              <a:t> </a:t>
            </a:r>
            <a:r>
              <a:rPr lang="ko-KR" altLang="en-US" sz="1600" u="sng" dirty="0" err="1" smtClean="0">
                <a:latin typeface="+mn-ea"/>
                <a:cs typeface="Verdana" charset="0"/>
                <a:sym typeface="Verdana" charset="0"/>
              </a:rPr>
              <a:t>크롤러</a:t>
            </a:r>
            <a:r>
              <a:rPr lang="ko-KR" altLang="en-US" sz="1600" dirty="0" err="1" smtClean="0">
                <a:latin typeface="+mn-ea"/>
                <a:cs typeface="Verdana" charset="0"/>
                <a:sym typeface="Verdana" charset="0"/>
              </a:rPr>
              <a:t>를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돌려서 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daily pitcher info, daily batter info,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경기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결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과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,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경기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후의 달라진 누적 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stat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들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,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팀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누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적 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stat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들을 갱신</a:t>
            </a:r>
            <a:endParaRPr lang="en-US" altLang="ko-KR" sz="1600" dirty="0" smtClean="0">
              <a:latin typeface="+mn-ea"/>
              <a:cs typeface="Verdana" charset="0"/>
              <a:sym typeface="Verdana" charset="0"/>
            </a:endParaRPr>
          </a:p>
          <a:p>
            <a:pPr marL="685800" lvl="1">
              <a:spcBef>
                <a:spcPts val="1000"/>
              </a:spcBef>
              <a:buFontTx/>
              <a:buChar char="-"/>
            </a:pP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선수들의 날짜 별 경기 기록을 지울 수 있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는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기능과 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User(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또는 관리자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)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가 </a:t>
            </a:r>
            <a:r>
              <a:rPr lang="ko-KR" altLang="en-US" sz="1600" u="sng" dirty="0" smtClean="0">
                <a:latin typeface="+mn-ea"/>
                <a:cs typeface="Verdana" charset="0"/>
                <a:sym typeface="Verdana" charset="0"/>
              </a:rPr>
              <a:t>원할 때 크롤러를 돌려 데이터를 갱신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할 수 있는 기능을 웹을 통해 제공</a:t>
            </a:r>
            <a:endParaRPr lang="en-US" altLang="ko-KR" sz="1600" dirty="0" smtClean="0">
              <a:latin typeface="+mn-ea"/>
              <a:cs typeface="Verdana" charset="0"/>
              <a:sym typeface="Verdana" charset="0"/>
            </a:endParaRPr>
          </a:p>
          <a:p>
            <a:pPr marL="685800" lvl="1">
              <a:spcBef>
                <a:spcPts val="1000"/>
              </a:spcBef>
              <a:buFontTx/>
              <a:buChar char="-"/>
            </a:pP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Crawling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을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통해 갱신된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정보들을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토대로 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Additional </a:t>
            </a:r>
            <a:r>
              <a:rPr lang="en-US" altLang="ko-KR" sz="1600" dirty="0" smtClean="0">
                <a:latin typeface="+mn-ea"/>
                <a:cs typeface="Verdana" charset="0"/>
                <a:sym typeface="Verdana" charset="0"/>
              </a:rPr>
              <a:t>Information </a:t>
            </a:r>
            <a:r>
              <a:rPr lang="ko-KR" altLang="en-US" sz="1600" dirty="0" smtClean="0">
                <a:latin typeface="+mn-ea"/>
                <a:cs typeface="Verdana" charset="0"/>
                <a:sym typeface="Verdana" charset="0"/>
              </a:rPr>
              <a:t>을 계산</a:t>
            </a:r>
            <a:endParaRPr lang="en-US" sz="2000" dirty="0">
              <a:latin typeface="+mn-ea"/>
              <a:cs typeface="Verdana" charset="0"/>
              <a:sym typeface="Verdana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+mj-ea"/>
              </a:rPr>
              <a:t>Data </a:t>
            </a:r>
            <a:r>
              <a:rPr lang="en-US" sz="4000" dirty="0" smtClean="0">
                <a:latin typeface="+mj-ea"/>
              </a:rPr>
              <a:t>Crawling</a:t>
            </a:r>
            <a:br>
              <a:rPr lang="en-US" sz="4000" dirty="0" smtClean="0">
                <a:latin typeface="+mj-ea"/>
              </a:rPr>
            </a:br>
            <a:r>
              <a:rPr lang="en-US" sz="4000" dirty="0" smtClean="0">
                <a:latin typeface="+mj-ea"/>
              </a:rPr>
              <a:t>/ </a:t>
            </a:r>
            <a:r>
              <a:rPr lang="en-US" sz="4000" dirty="0" smtClean="0">
                <a:latin typeface="+mj-ea"/>
              </a:rPr>
              <a:t>Management</a:t>
            </a:r>
            <a:endParaRPr lang="en-US" sz="4000" dirty="0">
              <a:latin typeface="+mj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2360" y="247255"/>
            <a:ext cx="108234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ko-KR" alt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공팔포에</a:t>
            </a:r>
            <a:r>
              <a:rPr lang="ko-KR" altLang="en-US" sz="1400" dirty="0" err="1">
                <a:solidFill>
                  <a:schemeClr val="accent1">
                    <a:lumMod val="75000"/>
                  </a:schemeClr>
                </a:solidFill>
              </a:rPr>
              <a:t>버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1939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80" y="2060848"/>
            <a:ext cx="6602434" cy="4464496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n-US" sz="2000" dirty="0" smtClean="0">
                <a:latin typeface="+mn-ea"/>
                <a:cs typeface="Verdana" charset="0"/>
                <a:sym typeface="Verdana" charset="0"/>
              </a:rPr>
              <a:t>Crawling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을 통해 얻을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수 있는 기본 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stat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외의 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additional 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information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을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계산</a:t>
            </a:r>
            <a:endParaRPr lang="en-US" altLang="ko-KR" sz="2000" dirty="0" smtClean="0">
              <a:latin typeface="+mn-ea"/>
              <a:cs typeface="Verdana" charset="0"/>
              <a:sym typeface="Verdana" charset="0"/>
            </a:endParaRPr>
          </a:p>
          <a:p>
            <a:pPr>
              <a:spcBef>
                <a:spcPts val="1000"/>
              </a:spcBef>
            </a:pP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Pitcher Additional Information: </a:t>
            </a:r>
            <a:r>
              <a:rPr lang="ko-KR" altLang="en-US" sz="2000" dirty="0" err="1" smtClean="0">
                <a:latin typeface="+mn-ea"/>
                <a:cs typeface="Verdana" charset="0"/>
                <a:sym typeface="Verdana" charset="0"/>
              </a:rPr>
              <a:t>피출루율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,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피장타율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,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이닝당 </a:t>
            </a:r>
            <a:r>
              <a:rPr lang="ko-KR" altLang="en-US" sz="2000" dirty="0" err="1" smtClean="0">
                <a:latin typeface="+mn-ea"/>
                <a:cs typeface="Verdana" charset="0"/>
                <a:sym typeface="Verdana" charset="0"/>
              </a:rPr>
              <a:t>탈삼진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,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이닝당 </a:t>
            </a:r>
            <a:r>
              <a:rPr lang="ko-KR" altLang="en-US" sz="2000" dirty="0" err="1" smtClean="0">
                <a:latin typeface="+mn-ea"/>
                <a:cs typeface="Verdana" charset="0"/>
                <a:sym typeface="Verdana" charset="0"/>
              </a:rPr>
              <a:t>투구수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,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피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1</a:t>
            </a:r>
            <a:r>
              <a:rPr lang="ko-KR" altLang="en-US" sz="2000" dirty="0" err="1" smtClean="0">
                <a:latin typeface="+mn-ea"/>
                <a:cs typeface="Verdana" charset="0"/>
                <a:sym typeface="Verdana" charset="0"/>
              </a:rPr>
              <a:t>루타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 정보</a:t>
            </a:r>
            <a:endParaRPr lang="en-US" altLang="ko-KR" sz="2000" dirty="0" smtClean="0">
              <a:latin typeface="+mn-ea"/>
              <a:cs typeface="Verdana" charset="0"/>
              <a:sym typeface="Verdana" charset="0"/>
            </a:endParaRPr>
          </a:p>
          <a:p>
            <a:pPr>
              <a:spcBef>
                <a:spcPts val="1000"/>
              </a:spcBef>
            </a:pP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Batter Additional Information: </a:t>
            </a:r>
            <a:r>
              <a:rPr lang="ko-KR" altLang="en-US" sz="2000" dirty="0" err="1" smtClean="0">
                <a:latin typeface="+mn-ea"/>
                <a:cs typeface="Verdana" charset="0"/>
                <a:sym typeface="Verdana" charset="0"/>
              </a:rPr>
              <a:t>순수장타율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, </a:t>
            </a:r>
            <a:r>
              <a:rPr lang="ko-KR" altLang="en-US" sz="2000" dirty="0" err="1" smtClean="0">
                <a:latin typeface="+mn-ea"/>
                <a:cs typeface="Verdana" charset="0"/>
                <a:sym typeface="Verdana" charset="0"/>
              </a:rPr>
              <a:t>순수출루율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, 1</a:t>
            </a:r>
            <a:r>
              <a:rPr lang="ko-KR" altLang="en-US" sz="2000" dirty="0" err="1" smtClean="0">
                <a:latin typeface="+mn-ea"/>
                <a:cs typeface="Verdana" charset="0"/>
                <a:sym typeface="Verdana" charset="0"/>
              </a:rPr>
              <a:t>루타</a:t>
            </a:r>
            <a:r>
              <a:rPr lang="en-US" altLang="ko-KR" sz="2000" dirty="0">
                <a:latin typeface="+mn-ea"/>
                <a:cs typeface="Verdana" charset="0"/>
                <a:sym typeface="Verdana" charset="0"/>
              </a:rPr>
              <a:t>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정보</a:t>
            </a:r>
            <a:endParaRPr lang="en-US" altLang="ko-KR" sz="2000" dirty="0" smtClean="0">
              <a:latin typeface="+mn-ea"/>
              <a:cs typeface="Verdana" charset="0"/>
              <a:sym typeface="Verdana" charset="0"/>
            </a:endParaRPr>
          </a:p>
          <a:p>
            <a:pPr>
              <a:spcBef>
                <a:spcPts val="1000"/>
              </a:spcBef>
            </a:pPr>
            <a:r>
              <a:rPr lang="en-US" sz="2000" u="sng" dirty="0" smtClean="0">
                <a:latin typeface="+mn-ea"/>
                <a:cs typeface="Verdana" charset="0"/>
                <a:sym typeface="Verdana" charset="0"/>
              </a:rPr>
              <a:t>Pitcher/Batter Forever Point System</a:t>
            </a:r>
            <a:r>
              <a:rPr lang="en-US" sz="2000" dirty="0" smtClean="0">
                <a:latin typeface="+mn-ea"/>
                <a:cs typeface="Verdana" charset="0"/>
                <a:sym typeface="Verdana" charset="0"/>
              </a:rPr>
              <a:t>: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선수들 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stat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이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워낙 많기에 각각 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stat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들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비교를 통해서는 누가 더 뛰어난 선수인지 파악하기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힘들기 때문에 종합적인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포인트 시스템 도입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.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우리 조의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이름을 따 </a:t>
            </a:r>
            <a:r>
              <a:rPr lang="en-US" altLang="ko-KR" sz="2000" u="sng" dirty="0" smtClean="0">
                <a:latin typeface="+mn-ea"/>
                <a:cs typeface="Verdana" charset="0"/>
                <a:sym typeface="Verdana" charset="0"/>
              </a:rPr>
              <a:t>Forever </a:t>
            </a:r>
            <a:r>
              <a:rPr lang="en-US" altLang="ko-KR" sz="2000" u="sng" dirty="0" smtClean="0">
                <a:latin typeface="+mn-ea"/>
                <a:cs typeface="Verdana" charset="0"/>
                <a:sym typeface="Verdana" charset="0"/>
              </a:rPr>
              <a:t>Point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라고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명명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.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투수</a:t>
            </a:r>
            <a:r>
              <a:rPr lang="en-US" altLang="ko-KR" sz="2000" dirty="0" smtClean="0">
                <a:latin typeface="+mn-ea"/>
                <a:cs typeface="Verdana" charset="0"/>
                <a:sym typeface="Verdana" charset="0"/>
              </a:rPr>
              <a:t>/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타자 별로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리그에서 얼마나 잘하고 </a:t>
            </a:r>
            <a:r>
              <a:rPr lang="ko-KR" altLang="en-US" sz="2000" dirty="0" smtClean="0">
                <a:latin typeface="+mn-ea"/>
                <a:cs typeface="Verdana" charset="0"/>
                <a:sym typeface="Verdana" charset="0"/>
              </a:rPr>
              <a:t>있는지를 판단하기 위한 좋은 지표</a:t>
            </a:r>
            <a:endParaRPr lang="en-US" sz="2000" dirty="0" smtClean="0">
              <a:latin typeface="+mn-ea"/>
              <a:cs typeface="Verdana" charset="0"/>
              <a:sym typeface="Verdana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n-US" altLang="ko-KR" sz="4000" dirty="0">
                <a:latin typeface="+mj-ea"/>
                <a:cs typeface="Verdana" charset="0"/>
                <a:sym typeface="Verdana" charset="0"/>
              </a:rPr>
              <a:t>Additional Information Extraction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7812360" y="247255"/>
            <a:ext cx="108234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ko-KR" alt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공팔포에</a:t>
            </a:r>
            <a:r>
              <a:rPr lang="ko-KR" altLang="en-US" sz="1400" dirty="0" err="1">
                <a:solidFill>
                  <a:schemeClr val="accent1">
                    <a:lumMod val="75000"/>
                  </a:schemeClr>
                </a:solidFill>
              </a:rPr>
              <a:t>버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16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Mosai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47972</TotalTime>
  <Words>857</Words>
  <Application>Microsoft Office PowerPoint</Application>
  <PresentationFormat>화면 슬라이드 쇼(4:3)</PresentationFormat>
  <Paragraphs>96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BlueMosaic template</vt:lpstr>
      <vt:lpstr>Blank</vt:lpstr>
      <vt:lpstr>프로야구 Application</vt:lpstr>
      <vt:lpstr>Process Sequence</vt:lpstr>
      <vt:lpstr>Description</vt:lpstr>
      <vt:lpstr>Functionality</vt:lpstr>
      <vt:lpstr>DB Relation Design</vt:lpstr>
      <vt:lpstr>Data / Development Environment</vt:lpstr>
      <vt:lpstr>Data Crawling / Management</vt:lpstr>
      <vt:lpstr>Data Crawling / Management</vt:lpstr>
      <vt:lpstr>Additional Information Extraction</vt:lpstr>
      <vt:lpstr>Additional Information Extraction</vt:lpstr>
      <vt:lpstr>Player Information Retrieve</vt:lpstr>
      <vt:lpstr>Batter VS Pitcher Simulation</vt:lpstr>
      <vt:lpstr>Simulation Process </vt:lpstr>
      <vt:lpstr>Simulation Classification Precision</vt:lpstr>
    </vt:vector>
  </TitlesOfParts>
  <Company>showeet.com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MosaicTemplate</dc:title>
  <dc:creator>showeet.com</dc:creator>
  <dc:description>© Copyright Showeet.com</dc:description>
  <cp:lastModifiedBy>jsryu21</cp:lastModifiedBy>
  <cp:revision>88</cp:revision>
  <dcterms:created xsi:type="dcterms:W3CDTF">2011-05-09T14:18:21Z</dcterms:created>
  <dcterms:modified xsi:type="dcterms:W3CDTF">2014-05-30T11:00:27Z</dcterms:modified>
  <cp:category>Templates</cp:category>
</cp:coreProperties>
</file>