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sldIdLst>
    <p:sldId id="256" r:id="rId2"/>
    <p:sldId id="258" r:id="rId3"/>
    <p:sldId id="257" r:id="rId4"/>
    <p:sldId id="268" r:id="rId5"/>
    <p:sldId id="259" r:id="rId6"/>
    <p:sldId id="260" r:id="rId7"/>
    <p:sldId id="261" r:id="rId8"/>
    <p:sldId id="267" r:id="rId9"/>
    <p:sldId id="266" r:id="rId10"/>
    <p:sldId id="271" r:id="rId11"/>
    <p:sldId id="274" r:id="rId12"/>
    <p:sldId id="27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561"/>
    <p:restoredTop sz="94643"/>
  </p:normalViewPr>
  <p:slideViewPr>
    <p:cSldViewPr snapToGrid="0" snapToObjects="1">
      <p:cViewPr varScale="1">
        <p:scale>
          <a:sx n="75" d="100"/>
          <a:sy n="75" d="100"/>
        </p:scale>
        <p:origin x="176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7791F-8F1F-BF4F-AC6F-D12F4584C0C4}" type="datetimeFigureOut">
              <a:rPr lang="en-US" smtClean="0"/>
              <a:t>12/9/19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438B3-9FB9-4B42-B281-F81CD131B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12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7791F-8F1F-BF4F-AC6F-D12F4584C0C4}" type="datetimeFigureOut">
              <a:rPr lang="en-US" smtClean="0"/>
              <a:t>12/9/19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438B3-9FB9-4B42-B281-F81CD131B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176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7791F-8F1F-BF4F-AC6F-D12F4584C0C4}" type="datetimeFigureOut">
              <a:rPr lang="en-US" smtClean="0"/>
              <a:t>12/9/19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438B3-9FB9-4B42-B281-F81CD131BECC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366981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7791F-8F1F-BF4F-AC6F-D12F4584C0C4}" type="datetimeFigureOut">
              <a:rPr lang="en-US" smtClean="0"/>
              <a:t>12/9/19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438B3-9FB9-4B42-B281-F81CD131B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9678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7791F-8F1F-BF4F-AC6F-D12F4584C0C4}" type="datetimeFigureOut">
              <a:rPr lang="en-US" smtClean="0"/>
              <a:t>12/9/19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438B3-9FB9-4B42-B281-F81CD131BECC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05634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7791F-8F1F-BF4F-AC6F-D12F4584C0C4}" type="datetimeFigureOut">
              <a:rPr lang="en-US" smtClean="0"/>
              <a:t>12/9/19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438B3-9FB9-4B42-B281-F81CD131B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4946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7791F-8F1F-BF4F-AC6F-D12F4584C0C4}" type="datetimeFigureOut">
              <a:rPr lang="en-US" smtClean="0"/>
              <a:t>12/9/19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438B3-9FB9-4B42-B281-F81CD131B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8008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7791F-8F1F-BF4F-AC6F-D12F4584C0C4}" type="datetimeFigureOut">
              <a:rPr lang="en-US" smtClean="0"/>
              <a:t>12/9/19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438B3-9FB9-4B42-B281-F81CD131B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508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7791F-8F1F-BF4F-AC6F-D12F4584C0C4}" type="datetimeFigureOut">
              <a:rPr lang="en-US" smtClean="0"/>
              <a:t>12/9/19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438B3-9FB9-4B42-B281-F81CD131B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380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7791F-8F1F-BF4F-AC6F-D12F4584C0C4}" type="datetimeFigureOut">
              <a:rPr lang="en-US" smtClean="0"/>
              <a:t>12/9/19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438B3-9FB9-4B42-B281-F81CD131B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937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7791F-8F1F-BF4F-AC6F-D12F4584C0C4}" type="datetimeFigureOut">
              <a:rPr lang="en-US" smtClean="0"/>
              <a:t>12/9/19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438B3-9FB9-4B42-B281-F81CD131B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471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7791F-8F1F-BF4F-AC6F-D12F4584C0C4}" type="datetimeFigureOut">
              <a:rPr lang="en-US" smtClean="0"/>
              <a:t>12/9/19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438B3-9FB9-4B42-B281-F81CD131B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083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7791F-8F1F-BF4F-AC6F-D12F4584C0C4}" type="datetimeFigureOut">
              <a:rPr lang="en-US" smtClean="0"/>
              <a:t>12/9/19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438B3-9FB9-4B42-B281-F81CD131B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216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7791F-8F1F-BF4F-AC6F-D12F4584C0C4}" type="datetimeFigureOut">
              <a:rPr lang="en-US" smtClean="0"/>
              <a:t>12/9/19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438B3-9FB9-4B42-B281-F81CD131B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948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7791F-8F1F-BF4F-AC6F-D12F4584C0C4}" type="datetimeFigureOut">
              <a:rPr lang="en-US" smtClean="0"/>
              <a:t>12/9/19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438B3-9FB9-4B42-B281-F81CD131B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468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7791F-8F1F-BF4F-AC6F-D12F4584C0C4}" type="datetimeFigureOut">
              <a:rPr lang="en-US" smtClean="0"/>
              <a:t>12/9/19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438B3-9FB9-4B42-B281-F81CD131B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643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97791F-8F1F-BF4F-AC6F-D12F4584C0C4}" type="datetimeFigureOut">
              <a:rPr lang="en-US" smtClean="0"/>
              <a:t>12/9/19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1D438B3-9FB9-4B42-B281-F81CD131B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99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zone.com/articles/nyc-taxi-ride-analysis-with-couchbase-and-cloud9-c" TargetMode="External"/><Relationship Id="rId4" Type="http://schemas.openxmlformats.org/officeDocument/2006/relationships/hyperlink" Target="https://www.railjournal.com/regions/north-america/new-york-mta-publishes-us-51-5bn-investment-plan/" TargetMode="External"/><Relationship Id="rId5" Type="http://schemas.openxmlformats.org/officeDocument/2006/relationships/image" Target="../media/image1.jpg"/><Relationship Id="rId6" Type="http://schemas.openxmlformats.org/officeDocument/2006/relationships/image" Target="../media/image2.jpg"/><Relationship Id="rId7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livingnomads.com/2017/03/why-are-taxicabs-of-new-york-city-often-painted-yellow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C7230F4-1350-7046-87B6-D6068C7190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0213" y="546629"/>
            <a:ext cx="7824787" cy="203729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Unveiling Transportation Coverage </a:t>
            </a:r>
            <a:br>
              <a:rPr lang="en-US" b="1" dirty="0">
                <a:solidFill>
                  <a:schemeClr val="tx1"/>
                </a:solidFill>
              </a:rPr>
            </a:br>
            <a:r>
              <a:rPr lang="en-US" b="1" dirty="0">
                <a:solidFill>
                  <a:schemeClr val="tx1"/>
                </a:solidFill>
              </a:rPr>
              <a:t>Maps of New York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AAB2319D-A907-B04A-B439-41CA57FB2B69}"/>
              </a:ext>
            </a:extLst>
          </p:cNvPr>
          <p:cNvSpPr txBox="1">
            <a:spLocks/>
          </p:cNvSpPr>
          <p:nvPr/>
        </p:nvSpPr>
        <p:spPr>
          <a:xfrm>
            <a:off x="938212" y="4345517"/>
            <a:ext cx="9144000" cy="104933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Team 03</a:t>
            </a:r>
          </a:p>
          <a:p>
            <a:r>
              <a:rPr lang="en-US" b="1" dirty="0"/>
              <a:t>DS4A Colombia</a:t>
            </a:r>
          </a:p>
          <a:p>
            <a:r>
              <a:rPr lang="en-US" b="1" dirty="0"/>
              <a:t>2019</a:t>
            </a:r>
          </a:p>
        </p:txBody>
      </p:sp>
    </p:spTree>
    <p:extLst>
      <p:ext uri="{BB962C8B-B14F-4D97-AF65-F5344CB8AC3E}">
        <p14:creationId xmlns:p14="http://schemas.microsoft.com/office/powerpoint/2010/main" val="895385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E131166B-4C10-BC44-9967-4AF22CC16AFD}"/>
              </a:ext>
            </a:extLst>
          </p:cNvPr>
          <p:cNvSpPr/>
          <p:nvPr/>
        </p:nvSpPr>
        <p:spPr>
          <a:xfrm>
            <a:off x="8327230" y="421305"/>
            <a:ext cx="3543300" cy="57242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xmlns="" id="{AAB0CBC3-D15A-994D-9504-599724A96D06}"/>
              </a:ext>
            </a:extLst>
          </p:cNvPr>
          <p:cNvSpPr txBox="1">
            <a:spLocks/>
          </p:cNvSpPr>
          <p:nvPr/>
        </p:nvSpPr>
        <p:spPr>
          <a:xfrm>
            <a:off x="885824" y="-36418"/>
            <a:ext cx="8415339" cy="6715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900" b="1" dirty="0">
                <a:solidFill>
                  <a:schemeClr val="tx1"/>
                </a:solidFill>
              </a:rPr>
              <a:t>Key </a:t>
            </a:r>
            <a:r>
              <a:rPr lang="en-US" sz="4900" b="1" dirty="0" smtClean="0">
                <a:solidFill>
                  <a:schemeClr val="tx1"/>
                </a:solidFill>
              </a:rPr>
              <a:t>Findings</a:t>
            </a:r>
            <a:endParaRPr lang="en-US" sz="4900" b="1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40" y="1474418"/>
            <a:ext cx="5527522" cy="506579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58243" y="839313"/>
            <a:ext cx="1126183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2200" dirty="0" smtClean="0">
                <a:effectLst/>
              </a:rPr>
              <a:t>What are the patterns of the yellow NTAs where public transportation demand is low?</a:t>
            </a:r>
            <a:endParaRPr lang="en-US" sz="2200" dirty="0">
              <a:effectLst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642616" y="1976074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200" dirty="0"/>
              <a:t>Excluding </a:t>
            </a:r>
            <a:r>
              <a:rPr lang="en-US" sz="2200" dirty="0" smtClean="0"/>
              <a:t>incomes &gt; 200.000 USD </a:t>
            </a:r>
            <a:r>
              <a:rPr lang="en-US" sz="2200" dirty="0" smtClean="0">
                <a:sym typeface="Wingdings"/>
              </a:rPr>
              <a:t> </a:t>
            </a:r>
            <a:r>
              <a:rPr lang="en-US" sz="2200" b="1" dirty="0" smtClean="0"/>
              <a:t>most </a:t>
            </a:r>
            <a:r>
              <a:rPr lang="en-US" sz="2200" b="1" dirty="0"/>
              <a:t>of the people </a:t>
            </a:r>
            <a:r>
              <a:rPr lang="en-US" sz="2200" dirty="0"/>
              <a:t>that </a:t>
            </a:r>
            <a:r>
              <a:rPr lang="en-US" sz="2200" b="1" dirty="0"/>
              <a:t>do not </a:t>
            </a:r>
            <a:r>
              <a:rPr lang="en-US" sz="2200" dirty="0"/>
              <a:t>frequently use public transportation, </a:t>
            </a:r>
            <a:r>
              <a:rPr lang="en-US" sz="2200" dirty="0" smtClean="0"/>
              <a:t>correspond </a:t>
            </a:r>
            <a:r>
              <a:rPr lang="en-US" sz="2200" dirty="0"/>
              <a:t>to people with </a:t>
            </a:r>
            <a:r>
              <a:rPr lang="en-US" sz="2200" b="1" dirty="0"/>
              <a:t>high </a:t>
            </a:r>
            <a:r>
              <a:rPr lang="en-US" sz="2200" b="1" dirty="0" smtClean="0"/>
              <a:t>incomes </a:t>
            </a:r>
            <a:r>
              <a:rPr lang="en-US" sz="2200" dirty="0" smtClean="0"/>
              <a:t>(yellow box).</a:t>
            </a:r>
          </a:p>
          <a:p>
            <a:pPr marL="285750" indent="-285750">
              <a:buFontTx/>
              <a:buChar char="-"/>
            </a:pPr>
            <a:endParaRPr lang="en-US" sz="2200" dirty="0" smtClean="0"/>
          </a:p>
          <a:p>
            <a:pPr marL="285750" indent="-285750">
              <a:buFontTx/>
              <a:buChar char="-"/>
            </a:pPr>
            <a:r>
              <a:rPr lang="en-US" sz="2200" dirty="0" smtClean="0"/>
              <a:t>People with the </a:t>
            </a:r>
            <a:r>
              <a:rPr lang="en-US" sz="2200" b="1" dirty="0" smtClean="0"/>
              <a:t>highest rent live</a:t>
            </a:r>
            <a:r>
              <a:rPr lang="en-US" sz="2200" dirty="0" smtClean="0"/>
              <a:t> in Manhattan (outliers of blue box)</a:t>
            </a:r>
            <a:r>
              <a:rPr lang="en-US" sz="2200" dirty="0" smtClean="0">
                <a:sym typeface="Wingdings"/>
              </a:rPr>
              <a:t> </a:t>
            </a:r>
            <a:r>
              <a:rPr lang="en-US" sz="2200" dirty="0">
                <a:sym typeface="Wingdings"/>
              </a:rPr>
              <a:t> </a:t>
            </a:r>
            <a:r>
              <a:rPr lang="en-US" sz="2200" dirty="0" smtClean="0"/>
              <a:t>one of the areas with </a:t>
            </a:r>
            <a:r>
              <a:rPr lang="en-US" sz="2200" b="1" dirty="0" smtClean="0"/>
              <a:t>a good public transportation coverage</a:t>
            </a:r>
            <a:r>
              <a:rPr lang="en-US" sz="2200" dirty="0" smtClean="0"/>
              <a:t>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0697262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E131166B-4C10-BC44-9967-4AF22CC16AFD}"/>
              </a:ext>
            </a:extLst>
          </p:cNvPr>
          <p:cNvSpPr/>
          <p:nvPr/>
        </p:nvSpPr>
        <p:spPr>
          <a:xfrm>
            <a:off x="8384380" y="421305"/>
            <a:ext cx="3543300" cy="57242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xmlns="" id="{AAB0CBC3-D15A-994D-9504-599724A96D06}"/>
              </a:ext>
            </a:extLst>
          </p:cNvPr>
          <p:cNvSpPr txBox="1">
            <a:spLocks/>
          </p:cNvSpPr>
          <p:nvPr/>
        </p:nvSpPr>
        <p:spPr>
          <a:xfrm>
            <a:off x="7066047" y="680858"/>
            <a:ext cx="4461922" cy="98520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  <a:scene3d>
              <a:camera prst="orthographicFront"/>
              <a:lightRig rig="threePt" dir="t"/>
            </a:scene3d>
            <a:sp3d extrusionH="57150">
              <a:bevelT w="82550" h="38100" prst="coolSlant"/>
              <a:bevelB w="82550" h="38100" prst="coolSlant"/>
            </a:sp3d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800" b="1" dirty="0" smtClean="0">
                <a:solidFill>
                  <a:schemeClr val="tx1"/>
                </a:solidFill>
                <a:effectLst>
                  <a:glow rad="317500">
                    <a:schemeClr val="accent1">
                      <a:alpha val="21000"/>
                    </a:schemeClr>
                  </a:glow>
                  <a:outerShdw blurRad="50800" dist="50800" dir="5400000" algn="ctr" rotWithShape="0">
                    <a:srgbClr val="000000"/>
                  </a:outerShdw>
                </a:effectLst>
                <a:latin typeface="+mn-lt"/>
              </a:rPr>
              <a:t>The UNSEEN </a:t>
            </a:r>
            <a:r>
              <a:rPr lang="en-US" sz="2800" b="1" dirty="0">
                <a:solidFill>
                  <a:schemeClr val="tx1"/>
                </a:solidFill>
                <a:effectLst>
                  <a:glow rad="317500">
                    <a:schemeClr val="accent1">
                      <a:alpha val="21000"/>
                    </a:schemeClr>
                  </a:glow>
                  <a:outerShdw blurRad="50800" dist="50800" dir="5400000" algn="ctr" rotWithShape="0">
                    <a:srgbClr val="000000"/>
                  </a:outerShdw>
                </a:effectLst>
                <a:latin typeface="+mn-lt"/>
              </a:rPr>
              <a:t>MAP of </a:t>
            </a:r>
            <a:endParaRPr lang="en-US" sz="2800" b="1" dirty="0" smtClean="0">
              <a:solidFill>
                <a:schemeClr val="tx1"/>
              </a:solidFill>
              <a:effectLst>
                <a:glow rad="317500">
                  <a:schemeClr val="accent1">
                    <a:alpha val="21000"/>
                  </a:schemeClr>
                </a:glow>
                <a:outerShdw blurRad="50800" dist="50800" dir="5400000" algn="ctr" rotWithShape="0">
                  <a:srgbClr val="000000"/>
                </a:outerShdw>
              </a:effectLst>
              <a:latin typeface="+mn-lt"/>
            </a:endParaRPr>
          </a:p>
          <a:p>
            <a:pPr algn="ctr"/>
            <a:r>
              <a:rPr lang="en-US" sz="2800" b="1" dirty="0" smtClean="0">
                <a:solidFill>
                  <a:schemeClr val="tx1"/>
                </a:solidFill>
                <a:effectLst>
                  <a:glow rad="317500">
                    <a:schemeClr val="accent1">
                      <a:alpha val="21000"/>
                    </a:schemeClr>
                  </a:glow>
                  <a:outerShdw blurRad="50800" dist="50800" dir="5400000" algn="ctr" rotWithShape="0">
                    <a:srgbClr val="000000"/>
                  </a:outerShdw>
                </a:effectLst>
                <a:latin typeface="+mn-lt"/>
              </a:rPr>
              <a:t>New York City</a:t>
            </a:r>
            <a:endParaRPr lang="en-US" sz="2600" dirty="0">
              <a:solidFill>
                <a:schemeClr val="tx1"/>
              </a:solidFill>
              <a:effectLst>
                <a:glow rad="317500">
                  <a:schemeClr val="accent1">
                    <a:alpha val="21000"/>
                  </a:schemeClr>
                </a:glow>
                <a:outerShdw blurRad="50800" dist="50800" dir="5400000" algn="ctr" rotWithShape="0">
                  <a:srgbClr val="000000"/>
                </a:outerShdw>
              </a:effectLst>
              <a:latin typeface="+mn-lt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937" y="292981"/>
            <a:ext cx="6698474" cy="6436695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71000"/>
              </a:srgb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  <a:bevelB w="165100" prst="coolSlant"/>
          </a:sp3d>
        </p:spPr>
      </p:pic>
      <p:sp>
        <p:nvSpPr>
          <p:cNvPr id="5" name="Rectangle 4"/>
          <p:cNvSpPr/>
          <p:nvPr/>
        </p:nvSpPr>
        <p:spPr>
          <a:xfrm>
            <a:off x="7066047" y="1925619"/>
            <a:ext cx="5298234" cy="387798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just"/>
            <a:r>
              <a:rPr lang="en-US" sz="2300" b="1" dirty="0" smtClean="0"/>
              <a:t>    The Map reveals:</a:t>
            </a:r>
          </a:p>
          <a:p>
            <a:pPr algn="just"/>
            <a:endParaRPr lang="en-US" sz="2300" dirty="0"/>
          </a:p>
          <a:p>
            <a:r>
              <a:rPr lang="en-US" sz="2000" dirty="0" smtClean="0"/>
              <a:t>People in Yellow areas:</a:t>
            </a:r>
          </a:p>
          <a:p>
            <a:pPr marL="342900" indent="-342900">
              <a:buFontTx/>
              <a:buChar char="-"/>
            </a:pPr>
            <a:r>
              <a:rPr lang="en-US" sz="2000" dirty="0" smtClean="0"/>
              <a:t>They use </a:t>
            </a:r>
            <a:r>
              <a:rPr lang="en-US" sz="2000" dirty="0"/>
              <a:t>other </a:t>
            </a:r>
            <a:r>
              <a:rPr lang="en-US" sz="2000" dirty="0" smtClean="0"/>
              <a:t>transportation </a:t>
            </a:r>
            <a:r>
              <a:rPr lang="en-US" sz="2000" dirty="0"/>
              <a:t>means such as their own car for long distance trips, </a:t>
            </a:r>
            <a:r>
              <a:rPr lang="en-US" sz="2000" dirty="0" smtClean="0"/>
              <a:t>bikes</a:t>
            </a:r>
            <a:r>
              <a:rPr lang="en-US" sz="2000" dirty="0"/>
              <a:t>, scooters, or even walk for short </a:t>
            </a:r>
            <a:r>
              <a:rPr lang="en-US" sz="2000" dirty="0" smtClean="0"/>
              <a:t>distances.</a:t>
            </a:r>
          </a:p>
          <a:p>
            <a:pPr marL="342900" indent="-342900">
              <a:buFontTx/>
              <a:buChar char="-"/>
            </a:pPr>
            <a:endParaRPr lang="en-US" sz="2000" dirty="0" smtClean="0"/>
          </a:p>
          <a:p>
            <a:pPr marL="342900" indent="-342900">
              <a:buFontTx/>
              <a:buChar char="-"/>
            </a:pPr>
            <a:r>
              <a:rPr lang="en-US" sz="2000" dirty="0"/>
              <a:t>Uber is one of the services that is attending the outer NTAs. However, not with a very high demand yet. </a:t>
            </a:r>
          </a:p>
          <a:p>
            <a:pPr marL="342900" indent="-342900">
              <a:buFontTx/>
              <a:buChar char="-"/>
            </a:pPr>
            <a:r>
              <a:rPr lang="en-US" sz="2000" dirty="0" smtClean="0"/>
              <a:t>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61002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E131166B-4C10-BC44-9967-4AF22CC16AFD}"/>
              </a:ext>
            </a:extLst>
          </p:cNvPr>
          <p:cNvSpPr/>
          <p:nvPr/>
        </p:nvSpPr>
        <p:spPr>
          <a:xfrm>
            <a:off x="8384380" y="421305"/>
            <a:ext cx="3543300" cy="57242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937" y="292981"/>
            <a:ext cx="6698474" cy="6436695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71000"/>
              </a:srgb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  <a:bevelB w="165100" prst="coolSlant"/>
          </a:sp3d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xmlns="" id="{AAB0CBC3-D15A-994D-9504-599724A96D06}"/>
              </a:ext>
            </a:extLst>
          </p:cNvPr>
          <p:cNvSpPr txBox="1">
            <a:spLocks/>
          </p:cNvSpPr>
          <p:nvPr/>
        </p:nvSpPr>
        <p:spPr>
          <a:xfrm>
            <a:off x="7066047" y="2437170"/>
            <a:ext cx="4835656" cy="293731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just"/>
            <a:r>
              <a:rPr lang="en-US" sz="2400" dirty="0">
                <a:solidFill>
                  <a:schemeClr val="tx1"/>
                </a:solidFill>
              </a:rPr>
              <a:t>Despite efforts </a:t>
            </a:r>
            <a:r>
              <a:rPr lang="en-US" sz="2400" dirty="0" smtClean="0">
                <a:solidFill>
                  <a:schemeClr val="tx1"/>
                </a:solidFill>
              </a:rPr>
              <a:t>to </a:t>
            </a:r>
            <a:r>
              <a:rPr lang="en-US" sz="2400" dirty="0">
                <a:solidFill>
                  <a:schemeClr val="tx1"/>
                </a:solidFill>
              </a:rPr>
              <a:t>improve public transportation coverage (e.g. including green cabs), </a:t>
            </a:r>
            <a:r>
              <a:rPr lang="en-US" sz="2400" b="1" dirty="0">
                <a:solidFill>
                  <a:schemeClr val="tx1"/>
                </a:solidFill>
              </a:rPr>
              <a:t>outer </a:t>
            </a:r>
            <a:r>
              <a:rPr lang="en-US" sz="2400" b="1" dirty="0" smtClean="0">
                <a:solidFill>
                  <a:schemeClr val="tx1"/>
                </a:solidFill>
              </a:rPr>
              <a:t>areas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are </a:t>
            </a:r>
            <a:r>
              <a:rPr lang="en-US" sz="2400" b="1" dirty="0">
                <a:solidFill>
                  <a:schemeClr val="tx1"/>
                </a:solidFill>
              </a:rPr>
              <a:t>still unattended </a:t>
            </a:r>
            <a:r>
              <a:rPr lang="en-US" sz="2400" dirty="0">
                <a:solidFill>
                  <a:schemeClr val="tx1"/>
                </a:solidFill>
              </a:rPr>
              <a:t>(see map</a:t>
            </a:r>
            <a:r>
              <a:rPr lang="en-US" sz="2400" dirty="0" smtClean="0">
                <a:solidFill>
                  <a:schemeClr val="tx1"/>
                </a:solidFill>
              </a:rPr>
              <a:t>)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xmlns="" id="{AAB0CBC3-D15A-994D-9504-599724A96D06}"/>
              </a:ext>
            </a:extLst>
          </p:cNvPr>
          <p:cNvSpPr txBox="1">
            <a:spLocks/>
          </p:cNvSpPr>
          <p:nvPr/>
        </p:nvSpPr>
        <p:spPr>
          <a:xfrm>
            <a:off x="7066047" y="680858"/>
            <a:ext cx="4461922" cy="98520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  <a:scene3d>
              <a:camera prst="orthographicFront"/>
              <a:lightRig rig="threePt" dir="t"/>
            </a:scene3d>
            <a:sp3d extrusionH="57150">
              <a:bevelT w="82550" h="38100" prst="coolSlant"/>
              <a:bevelB w="82550" h="38100" prst="coolSlant"/>
            </a:sp3d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800" b="1" dirty="0" smtClean="0">
                <a:solidFill>
                  <a:schemeClr val="tx1"/>
                </a:solidFill>
                <a:effectLst>
                  <a:glow rad="317500">
                    <a:schemeClr val="accent1">
                      <a:alpha val="21000"/>
                    </a:schemeClr>
                  </a:glow>
                  <a:outerShdw blurRad="50800" dist="50800" dir="5400000" algn="ctr" rotWithShape="0">
                    <a:srgbClr val="000000"/>
                  </a:outerShdw>
                </a:effectLst>
                <a:latin typeface="+mn-lt"/>
              </a:rPr>
              <a:t>The UNSEEN </a:t>
            </a:r>
            <a:r>
              <a:rPr lang="en-US" sz="2800" b="1" dirty="0">
                <a:solidFill>
                  <a:schemeClr val="tx1"/>
                </a:solidFill>
                <a:effectLst>
                  <a:glow rad="317500">
                    <a:schemeClr val="accent1">
                      <a:alpha val="21000"/>
                    </a:schemeClr>
                  </a:glow>
                  <a:outerShdw blurRad="50800" dist="50800" dir="5400000" algn="ctr" rotWithShape="0">
                    <a:srgbClr val="000000"/>
                  </a:outerShdw>
                </a:effectLst>
                <a:latin typeface="+mn-lt"/>
              </a:rPr>
              <a:t>MAP of </a:t>
            </a:r>
            <a:endParaRPr lang="en-US" sz="2800" b="1" dirty="0" smtClean="0">
              <a:solidFill>
                <a:schemeClr val="tx1"/>
              </a:solidFill>
              <a:effectLst>
                <a:glow rad="317500">
                  <a:schemeClr val="accent1">
                    <a:alpha val="21000"/>
                  </a:schemeClr>
                </a:glow>
                <a:outerShdw blurRad="50800" dist="50800" dir="5400000" algn="ctr" rotWithShape="0">
                  <a:srgbClr val="000000"/>
                </a:outerShdw>
              </a:effectLst>
              <a:latin typeface="+mn-lt"/>
            </a:endParaRPr>
          </a:p>
          <a:p>
            <a:pPr algn="ctr"/>
            <a:r>
              <a:rPr lang="en-US" sz="2800" b="1" dirty="0" smtClean="0">
                <a:solidFill>
                  <a:schemeClr val="tx1"/>
                </a:solidFill>
                <a:effectLst>
                  <a:glow rad="317500">
                    <a:schemeClr val="accent1">
                      <a:alpha val="21000"/>
                    </a:schemeClr>
                  </a:glow>
                  <a:outerShdw blurRad="50800" dist="50800" dir="5400000" algn="ctr" rotWithShape="0">
                    <a:srgbClr val="000000"/>
                  </a:outerShdw>
                </a:effectLst>
                <a:latin typeface="+mn-lt"/>
              </a:rPr>
              <a:t>New York City</a:t>
            </a:r>
            <a:endParaRPr lang="en-US" sz="2600" dirty="0">
              <a:solidFill>
                <a:schemeClr val="tx1"/>
              </a:solidFill>
              <a:effectLst>
                <a:glow rad="317500">
                  <a:schemeClr val="accent1">
                    <a:alpha val="21000"/>
                  </a:schemeClr>
                </a:glow>
                <a:outerShdw blurRad="50800" dist="50800" dir="5400000" algn="ctr" rotWithShape="0">
                  <a:srgbClr val="000000"/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51288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E131166B-4C10-BC44-9967-4AF22CC16AFD}"/>
              </a:ext>
            </a:extLst>
          </p:cNvPr>
          <p:cNvSpPr/>
          <p:nvPr/>
        </p:nvSpPr>
        <p:spPr>
          <a:xfrm>
            <a:off x="8327230" y="421305"/>
            <a:ext cx="3543300" cy="57242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xmlns="" id="{AAB0CBC3-D15A-994D-9504-599724A96D06}"/>
              </a:ext>
            </a:extLst>
          </p:cNvPr>
          <p:cNvSpPr txBox="1">
            <a:spLocks/>
          </p:cNvSpPr>
          <p:nvPr/>
        </p:nvSpPr>
        <p:spPr>
          <a:xfrm>
            <a:off x="885824" y="-36418"/>
            <a:ext cx="7824787" cy="6715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900" b="1" dirty="0">
                <a:solidFill>
                  <a:schemeClr val="tx1"/>
                </a:solidFill>
              </a:rPr>
              <a:t>Background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13C38C5B-CB66-9F40-A17E-20E8B45AC6B0}"/>
              </a:ext>
            </a:extLst>
          </p:cNvPr>
          <p:cNvSpPr txBox="1"/>
          <p:nvPr/>
        </p:nvSpPr>
        <p:spPr>
          <a:xfrm>
            <a:off x="6417470" y="6212673"/>
            <a:ext cx="57745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/>
              <a:t>Images from: </a:t>
            </a:r>
          </a:p>
          <a:p>
            <a:pPr algn="r"/>
            <a:r>
              <a:rPr lang="en-US" sz="900" dirty="0"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https://livingnomads.com/2017/03/why-are-taxicabs-of-new-york-city-often-painted-yellow/</a:t>
            </a:r>
            <a:endParaRPr lang="en-US" sz="900" dirty="0"/>
          </a:p>
          <a:p>
            <a:pPr algn="r"/>
            <a:r>
              <a:rPr lang="en-US" sz="900" dirty="0"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https://dzone.com/articles/nyc-taxi-ride-analysis-with-couchbase-and-cloud9-c</a:t>
            </a:r>
            <a:endParaRPr lang="en-US" sz="900" dirty="0"/>
          </a:p>
          <a:p>
            <a:pPr algn="r"/>
            <a:r>
              <a:rPr lang="en-US" sz="900" dirty="0">
                <a:hlinkClick r:id="rId4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https://www.railjournal.com/regions/north-america/new-york-mta-publishes-us-51-5bn-investment-plan/</a:t>
            </a:r>
            <a:endParaRPr lang="en-US" sz="900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xmlns="" id="{E399A926-42F2-3945-802F-34F7FF5F7955}"/>
              </a:ext>
            </a:extLst>
          </p:cNvPr>
          <p:cNvGrpSpPr/>
          <p:nvPr/>
        </p:nvGrpSpPr>
        <p:grpSpPr>
          <a:xfrm>
            <a:off x="8594988" y="635095"/>
            <a:ext cx="3064933" cy="5114624"/>
            <a:chOff x="5864754" y="1267615"/>
            <a:chExt cx="3064933" cy="5114624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xmlns="" id="{AB8BB0E5-2D4D-5D48-A053-72ACEA51265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12924" t="15549" r="8242" b="16035"/>
            <a:stretch/>
          </p:blipFill>
          <p:spPr>
            <a:xfrm>
              <a:off x="5864754" y="1267615"/>
              <a:ext cx="3064933" cy="1490134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xmlns="" id="{1C8D6CF7-FF4F-5644-B45F-42B436E86E4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864754" y="3035299"/>
              <a:ext cx="3064933" cy="1557589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xmlns="" id="{D588BB44-D96A-6F44-AFEC-35EC0194E44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t="25272" r="15244"/>
            <a:stretch/>
          </p:blipFill>
          <p:spPr>
            <a:xfrm>
              <a:off x="5864754" y="4870438"/>
              <a:ext cx="3064933" cy="1511801"/>
            </a:xfrm>
            <a:prstGeom prst="rect">
              <a:avLst/>
            </a:prstGeom>
          </p:spPr>
        </p:pic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E6D7C460-F53B-C345-BA40-F66CCC496218}"/>
              </a:ext>
            </a:extLst>
          </p:cNvPr>
          <p:cNvSpPr txBox="1"/>
          <p:nvPr/>
        </p:nvSpPr>
        <p:spPr>
          <a:xfrm>
            <a:off x="183355" y="765492"/>
            <a:ext cx="820102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latin typeface="Calibri" charset="0"/>
                <a:ea typeface="Calibri" charset="0"/>
                <a:cs typeface="Calibri" charset="0"/>
              </a:rPr>
              <a:t>Yellow cabs (1907)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200" dirty="0">
                <a:latin typeface="Calibri" charset="0"/>
                <a:ea typeface="Calibri" charset="0"/>
                <a:cs typeface="Calibri" charset="0"/>
              </a:rPr>
              <a:t>Pick up passengers anywhere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200" dirty="0">
                <a:latin typeface="Calibri" charset="0"/>
                <a:ea typeface="Calibri" charset="0"/>
                <a:cs typeface="Calibri" charset="0"/>
              </a:rPr>
              <a:t>Mostly located in Manhattan and airports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200" dirty="0">
                <a:latin typeface="Calibri" charset="0"/>
                <a:ea typeface="Calibri" charset="0"/>
                <a:cs typeface="Calibri" charset="0"/>
              </a:rPr>
              <a:t>Very difficult to get a taxi out of Manhattan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698D5010-7E0C-E84B-B07A-3E92F62581AD}"/>
              </a:ext>
            </a:extLst>
          </p:cNvPr>
          <p:cNvSpPr txBox="1"/>
          <p:nvPr/>
        </p:nvSpPr>
        <p:spPr>
          <a:xfrm>
            <a:off x="183354" y="2278525"/>
            <a:ext cx="788167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latin typeface="Calibri" charset="0"/>
                <a:ea typeface="Calibri" charset="0"/>
                <a:cs typeface="Calibri" charset="0"/>
              </a:rPr>
              <a:t>Green cabs or </a:t>
            </a:r>
            <a:r>
              <a:rPr lang="en-US" sz="2200" b="1" dirty="0" err="1">
                <a:latin typeface="Calibri" charset="0"/>
                <a:ea typeface="Calibri" charset="0"/>
                <a:cs typeface="Calibri" charset="0"/>
              </a:rPr>
              <a:t>Boro</a:t>
            </a:r>
            <a:r>
              <a:rPr lang="en-US" sz="2200" b="1" dirty="0">
                <a:latin typeface="Calibri" charset="0"/>
                <a:ea typeface="Calibri" charset="0"/>
                <a:cs typeface="Calibri" charset="0"/>
              </a:rPr>
              <a:t> Taxi (2013)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200" dirty="0">
                <a:latin typeface="Calibri" charset="0"/>
                <a:ea typeface="Calibri" charset="0"/>
                <a:cs typeface="Calibri" charset="0"/>
              </a:rPr>
              <a:t>Created to standardize street hails in NYC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200" dirty="0">
                <a:latin typeface="Calibri" charset="0"/>
                <a:ea typeface="Calibri" charset="0"/>
                <a:cs typeface="Calibri" charset="0"/>
              </a:rPr>
              <a:t>Operate in: Brooklyn, Queen, The Bronx, upper Manhattan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200" dirty="0">
                <a:latin typeface="Calibri" charset="0"/>
                <a:ea typeface="Calibri" charset="0"/>
                <a:cs typeface="Calibri" charset="0"/>
              </a:rPr>
              <a:t>Rides cheaper than yellow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3E68131B-3447-094F-B54C-43DA273D9A3F}"/>
              </a:ext>
            </a:extLst>
          </p:cNvPr>
          <p:cNvSpPr txBox="1"/>
          <p:nvPr/>
        </p:nvSpPr>
        <p:spPr>
          <a:xfrm>
            <a:off x="183354" y="3973181"/>
            <a:ext cx="773192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latin typeface="Calibri" charset="0"/>
                <a:ea typeface="Calibri" charset="0"/>
                <a:cs typeface="Calibri" charset="0"/>
              </a:rPr>
              <a:t>UBER (2011)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Calibri" charset="0"/>
                <a:ea typeface="Calibri" charset="0"/>
                <a:cs typeface="Calibri" charset="0"/>
              </a:rPr>
              <a:t>Started in Manhattan but expanded at the same time that green taxis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98FBD958-C1BE-FC4E-A917-739F6C70C03A}"/>
              </a:ext>
            </a:extLst>
          </p:cNvPr>
          <p:cNvSpPr txBox="1"/>
          <p:nvPr/>
        </p:nvSpPr>
        <p:spPr>
          <a:xfrm>
            <a:off x="333107" y="5207036"/>
            <a:ext cx="7731921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200" b="1" dirty="0">
                <a:latin typeface="Calibri" charset="0"/>
                <a:ea typeface="Calibri" charset="0"/>
                <a:cs typeface="Calibri" charset="0"/>
              </a:rPr>
              <a:t>MTA (1870)</a:t>
            </a:r>
          </a:p>
        </p:txBody>
      </p:sp>
      <p:sp>
        <p:nvSpPr>
          <p:cNvPr id="2" name="Rectangle 1"/>
          <p:cNvSpPr/>
          <p:nvPr/>
        </p:nvSpPr>
        <p:spPr>
          <a:xfrm>
            <a:off x="370624" y="5625134"/>
            <a:ext cx="7769337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Calibri" charset="0"/>
                <a:ea typeface="Calibri" charset="0"/>
                <a:cs typeface="Calibri" charset="0"/>
              </a:rPr>
              <a:t>The largest and oldest (1904) subway systems in the world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Calibri" charset="0"/>
                <a:ea typeface="Calibri" charset="0"/>
                <a:cs typeface="Calibri" charset="0"/>
              </a:rPr>
              <a:t>MTA has one of the worst commutes in the world (35.6 min)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6040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E131166B-4C10-BC44-9967-4AF22CC16AFD}"/>
              </a:ext>
            </a:extLst>
          </p:cNvPr>
          <p:cNvSpPr/>
          <p:nvPr/>
        </p:nvSpPr>
        <p:spPr>
          <a:xfrm>
            <a:off x="8327230" y="421305"/>
            <a:ext cx="3543300" cy="57242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A7802431-D068-3F47-A98D-FB18984EDCE6}"/>
              </a:ext>
            </a:extLst>
          </p:cNvPr>
          <p:cNvSpPr txBox="1"/>
          <p:nvPr/>
        </p:nvSpPr>
        <p:spPr>
          <a:xfrm>
            <a:off x="614363" y="3064046"/>
            <a:ext cx="10129837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/>
              <a:t>Exploratory questions: </a:t>
            </a:r>
          </a:p>
          <a:p>
            <a:endParaRPr lang="en-US" sz="2500" b="1" dirty="0"/>
          </a:p>
          <a:p>
            <a:pPr marL="342900" indent="-342900">
              <a:buFont typeface="Arial" charset="0"/>
              <a:buChar char="•"/>
            </a:pPr>
            <a:r>
              <a:rPr lang="en-US" sz="2500" dirty="0"/>
              <a:t>Is there a pattern in the areas unattended by public services in New York?</a:t>
            </a:r>
          </a:p>
          <a:p>
            <a:pPr marL="342900" indent="-342900">
              <a:buFont typeface="Arial" charset="0"/>
              <a:buChar char="•"/>
            </a:pPr>
            <a:endParaRPr lang="en-US" sz="2500" dirty="0"/>
          </a:p>
          <a:p>
            <a:pPr marL="342900" indent="-342900">
              <a:buFont typeface="Arial" charset="0"/>
              <a:buChar char="•"/>
            </a:pPr>
            <a:r>
              <a:rPr lang="en-US" sz="2500" dirty="0"/>
              <a:t>Is there are relationship between demographic information and peoples’ choices of public transportation?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xmlns="" id="{AAB0CBC3-D15A-994D-9504-599724A96D06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9437914" cy="6715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900" b="1" dirty="0">
                <a:solidFill>
                  <a:schemeClr val="tx1"/>
                </a:solidFill>
              </a:rPr>
              <a:t>Questions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9549075-C767-DC41-A007-CD236CFF3ACF}"/>
              </a:ext>
            </a:extLst>
          </p:cNvPr>
          <p:cNvSpPr txBox="1"/>
          <p:nvPr/>
        </p:nvSpPr>
        <p:spPr>
          <a:xfrm>
            <a:off x="614363" y="1046886"/>
            <a:ext cx="100155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Is public transportation coverage in New York City equally </a:t>
            </a:r>
            <a:r>
              <a:rPr lang="en-US" sz="3600" b="1" dirty="0"/>
              <a:t>attending all areas</a:t>
            </a:r>
            <a:r>
              <a:rPr lang="en-US" sz="36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876616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E131166B-4C10-BC44-9967-4AF22CC16AFD}"/>
              </a:ext>
            </a:extLst>
          </p:cNvPr>
          <p:cNvSpPr/>
          <p:nvPr/>
        </p:nvSpPr>
        <p:spPr>
          <a:xfrm>
            <a:off x="8327230" y="421306"/>
            <a:ext cx="3543300" cy="61938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xmlns="" id="{AAB0CBC3-D15A-994D-9504-599724A96D06}"/>
              </a:ext>
            </a:extLst>
          </p:cNvPr>
          <p:cNvSpPr txBox="1">
            <a:spLocks/>
          </p:cNvSpPr>
          <p:nvPr/>
        </p:nvSpPr>
        <p:spPr>
          <a:xfrm>
            <a:off x="728662" y="0"/>
            <a:ext cx="7824787" cy="6715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900" b="1" dirty="0">
                <a:solidFill>
                  <a:schemeClr val="tx1"/>
                </a:solidFill>
              </a:rPr>
              <a:t>Explored Data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9549075-C767-DC41-A007-CD236CFF3ACF}"/>
              </a:ext>
            </a:extLst>
          </p:cNvPr>
          <p:cNvSpPr txBox="1"/>
          <p:nvPr/>
        </p:nvSpPr>
        <p:spPr>
          <a:xfrm>
            <a:off x="728662" y="1176227"/>
            <a:ext cx="102441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Trips: </a:t>
            </a:r>
            <a:r>
              <a:rPr lang="en-US" sz="2800" dirty="0"/>
              <a:t># of pick ups or # drop offs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B9549075-C767-DC41-A007-CD236CFF3ACF}"/>
              </a:ext>
            </a:extLst>
          </p:cNvPr>
          <p:cNvSpPr txBox="1"/>
          <p:nvPr/>
        </p:nvSpPr>
        <p:spPr>
          <a:xfrm>
            <a:off x="728662" y="2293355"/>
            <a:ext cx="82010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MTA: </a:t>
            </a:r>
            <a:r>
              <a:rPr lang="en-US" sz="2800" dirty="0"/>
              <a:t># entries and # entries exits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B9549075-C767-DC41-A007-CD236CFF3ACF}"/>
              </a:ext>
            </a:extLst>
          </p:cNvPr>
          <p:cNvSpPr txBox="1"/>
          <p:nvPr/>
        </p:nvSpPr>
        <p:spPr>
          <a:xfrm>
            <a:off x="728662" y="2863701"/>
            <a:ext cx="82010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Demographic: </a:t>
            </a:r>
            <a:r>
              <a:rPr lang="en-US" sz="2800" dirty="0"/>
              <a:t>age and income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B9549075-C767-DC41-A007-CD236CFF3ACF}"/>
              </a:ext>
            </a:extLst>
          </p:cNvPr>
          <p:cNvSpPr txBox="1"/>
          <p:nvPr/>
        </p:nvSpPr>
        <p:spPr>
          <a:xfrm>
            <a:off x="728663" y="1723010"/>
            <a:ext cx="108319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Trip distance: </a:t>
            </a:r>
            <a:r>
              <a:rPr lang="en-US" sz="2800"/>
              <a:t>pick up </a:t>
            </a:r>
            <a:r>
              <a:rPr lang="en-US" sz="2800" dirty="0"/>
              <a:t>location - </a:t>
            </a:r>
            <a:r>
              <a:rPr lang="en-US" sz="2800"/>
              <a:t>drop off location</a:t>
            </a:r>
            <a:endParaRPr lang="en-US" sz="2800" dirty="0"/>
          </a:p>
        </p:txBody>
      </p:sp>
      <p:sp>
        <p:nvSpPr>
          <p:cNvPr id="10" name="Rectangle 9"/>
          <p:cNvSpPr/>
          <p:nvPr/>
        </p:nvSpPr>
        <p:spPr>
          <a:xfrm>
            <a:off x="602112" y="4141842"/>
            <a:ext cx="10958515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 smtClean="0"/>
              <a:t>Explored plots:</a:t>
            </a:r>
          </a:p>
          <a:p>
            <a:pPr marL="457200" indent="-457200">
              <a:buFontTx/>
              <a:buChar char="-"/>
            </a:pPr>
            <a:endParaRPr lang="en-US" sz="2200" dirty="0" smtClean="0"/>
          </a:p>
          <a:p>
            <a:pPr marL="457200" indent="-457200">
              <a:buFontTx/>
              <a:buChar char="-"/>
            </a:pPr>
            <a:r>
              <a:rPr lang="en-US" sz="2200" dirty="0" smtClean="0"/>
              <a:t>Analysis </a:t>
            </a:r>
            <a:r>
              <a:rPr lang="en-US" sz="2200" dirty="0"/>
              <a:t>of number of trips per system: per month, rush/non rush hours, week, hour, borough</a:t>
            </a:r>
          </a:p>
          <a:p>
            <a:pPr marL="457200" indent="-457200">
              <a:buFontTx/>
              <a:buChar char="-"/>
            </a:pPr>
            <a:r>
              <a:rPr lang="en-US" sz="2200" dirty="0"/>
              <a:t>Weather: Average temperature per month, Average snowfall per borough, snowfall per borough monthly, </a:t>
            </a:r>
            <a:r>
              <a:rPr lang="es-ES" sz="2200" dirty="0" err="1"/>
              <a:t>average</a:t>
            </a:r>
            <a:r>
              <a:rPr lang="es-ES" sz="2200" dirty="0"/>
              <a:t> </a:t>
            </a:r>
            <a:r>
              <a:rPr lang="es-ES" sz="2200" dirty="0" err="1" smtClean="0"/>
              <a:t>monthly</a:t>
            </a:r>
            <a:r>
              <a:rPr lang="es-ES" sz="2200" dirty="0" smtClean="0"/>
              <a:t> </a:t>
            </a:r>
            <a:r>
              <a:rPr lang="es-ES" sz="2200" dirty="0" err="1" smtClean="0"/>
              <a:t>precipitations</a:t>
            </a:r>
            <a:r>
              <a:rPr lang="es-ES" sz="2200" dirty="0" smtClean="0"/>
              <a:t> </a:t>
            </a:r>
            <a:r>
              <a:rPr lang="es-ES" sz="2200" dirty="0"/>
              <a:t>per </a:t>
            </a:r>
            <a:r>
              <a:rPr lang="es-ES" sz="2200" dirty="0" err="1" smtClean="0"/>
              <a:t>borough</a:t>
            </a:r>
            <a:endParaRPr lang="en-US" sz="2200" dirty="0"/>
          </a:p>
          <a:p>
            <a:pPr marL="457200" indent="-457200">
              <a:buFontTx/>
              <a:buChar char="-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19810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E131166B-4C10-BC44-9967-4AF22CC16AFD}"/>
              </a:ext>
            </a:extLst>
          </p:cNvPr>
          <p:cNvSpPr/>
          <p:nvPr/>
        </p:nvSpPr>
        <p:spPr>
          <a:xfrm>
            <a:off x="8327230" y="421305"/>
            <a:ext cx="3543300" cy="57242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xmlns="" id="{AAB0CBC3-D15A-994D-9504-599724A96D06}"/>
              </a:ext>
            </a:extLst>
          </p:cNvPr>
          <p:cNvSpPr txBox="1">
            <a:spLocks/>
          </p:cNvSpPr>
          <p:nvPr/>
        </p:nvSpPr>
        <p:spPr>
          <a:xfrm>
            <a:off x="885824" y="-36418"/>
            <a:ext cx="8415339" cy="6715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900" b="1" dirty="0">
                <a:solidFill>
                  <a:schemeClr val="tx1"/>
                </a:solidFill>
              </a:rPr>
              <a:t>Exploratory Data Analysis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xmlns="" id="{5D5169D6-0A70-5F4C-80B4-BE6DCD491A4B}"/>
              </a:ext>
            </a:extLst>
          </p:cNvPr>
          <p:cNvSpPr txBox="1">
            <a:spLocks/>
          </p:cNvSpPr>
          <p:nvPr/>
        </p:nvSpPr>
        <p:spPr>
          <a:xfrm>
            <a:off x="360974" y="742433"/>
            <a:ext cx="8415339" cy="6715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500" b="1" dirty="0">
                <a:solidFill>
                  <a:schemeClr val="tx1"/>
                </a:solidFill>
              </a:rPr>
              <a:t>Number of Trips per system (monthly)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974" y="1606357"/>
            <a:ext cx="4797083" cy="246115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997" y="4123851"/>
            <a:ext cx="5950636" cy="286920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2137" y="1319526"/>
            <a:ext cx="5739654" cy="29615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3398" y="4123852"/>
            <a:ext cx="5777132" cy="2869202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6319659" y="1252555"/>
            <a:ext cx="16351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smtClean="0"/>
              <a:t>Yellow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738044" y="4123851"/>
            <a:ext cx="16351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b="1"/>
              <a:t>MTA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18555" y="4123851"/>
            <a:ext cx="8917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b="1" smtClean="0"/>
              <a:t>Green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18555" y="1331032"/>
            <a:ext cx="16351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UBER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4965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E131166B-4C10-BC44-9967-4AF22CC16AFD}"/>
              </a:ext>
            </a:extLst>
          </p:cNvPr>
          <p:cNvSpPr/>
          <p:nvPr/>
        </p:nvSpPr>
        <p:spPr>
          <a:xfrm>
            <a:off x="8327230" y="421305"/>
            <a:ext cx="3543300" cy="57242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xmlns="" id="{AAB0CBC3-D15A-994D-9504-599724A96D06}"/>
              </a:ext>
            </a:extLst>
          </p:cNvPr>
          <p:cNvSpPr txBox="1">
            <a:spLocks/>
          </p:cNvSpPr>
          <p:nvPr/>
        </p:nvSpPr>
        <p:spPr>
          <a:xfrm>
            <a:off x="885824" y="-36418"/>
            <a:ext cx="8415339" cy="6715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900" b="1" dirty="0">
                <a:solidFill>
                  <a:schemeClr val="tx1"/>
                </a:solidFill>
              </a:rPr>
              <a:t>Exploratory Data Analysis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xmlns="" id="{5D5169D6-0A70-5F4C-80B4-BE6DCD491A4B}"/>
              </a:ext>
            </a:extLst>
          </p:cNvPr>
          <p:cNvSpPr txBox="1">
            <a:spLocks/>
          </p:cNvSpPr>
          <p:nvPr/>
        </p:nvSpPr>
        <p:spPr>
          <a:xfrm>
            <a:off x="406400" y="888605"/>
            <a:ext cx="4944533" cy="6715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000" b="1" dirty="0">
                <a:solidFill>
                  <a:schemeClr val="tx1"/>
                </a:solidFill>
              </a:rPr>
              <a:t>Monthly Average Trip Distance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40861"/>
            <a:ext cx="6283568" cy="251342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98" y="4252276"/>
            <a:ext cx="6385815" cy="255432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0295" y="4252276"/>
            <a:ext cx="6128825" cy="245153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3630" y="1658728"/>
            <a:ext cx="6035490" cy="2414196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>
            <a:off x="6087931" y="888605"/>
            <a:ext cx="0" cy="5815201"/>
          </a:xfrm>
          <a:prstGeom prst="line">
            <a:avLst/>
          </a:prstGeom>
          <a:ln w="107950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1">
            <a:extLst>
              <a:ext uri="{FF2B5EF4-FFF2-40B4-BE49-F238E27FC236}">
                <a16:creationId xmlns:a16="http://schemas.microsoft.com/office/drawing/2014/main" xmlns="" id="{5D5169D6-0A70-5F4C-80B4-BE6DCD491A4B}"/>
              </a:ext>
            </a:extLst>
          </p:cNvPr>
          <p:cNvSpPr txBox="1">
            <a:spLocks/>
          </p:cNvSpPr>
          <p:nvPr/>
        </p:nvSpPr>
        <p:spPr>
          <a:xfrm>
            <a:off x="6472440" y="905851"/>
            <a:ext cx="4944533" cy="6715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000" b="1" dirty="0">
                <a:solidFill>
                  <a:schemeClr val="tx1"/>
                </a:solidFill>
              </a:rPr>
              <a:t>Monthly Average price/distance</a:t>
            </a:r>
          </a:p>
        </p:txBody>
      </p:sp>
      <p:sp>
        <p:nvSpPr>
          <p:cNvPr id="10" name="Rectangle 9"/>
          <p:cNvSpPr/>
          <p:nvPr/>
        </p:nvSpPr>
        <p:spPr>
          <a:xfrm>
            <a:off x="267810" y="1474062"/>
            <a:ext cx="16351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/>
              <a:t>Yellow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09488" y="4126699"/>
            <a:ext cx="16351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/>
              <a:t>Green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6177919" y="1474062"/>
            <a:ext cx="16351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/>
              <a:t>Yellow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6134840" y="4072924"/>
            <a:ext cx="16351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/>
              <a:t>Green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254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E131166B-4C10-BC44-9967-4AF22CC16AFD}"/>
              </a:ext>
            </a:extLst>
          </p:cNvPr>
          <p:cNvSpPr/>
          <p:nvPr/>
        </p:nvSpPr>
        <p:spPr>
          <a:xfrm>
            <a:off x="8327230" y="421305"/>
            <a:ext cx="3543300" cy="57242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xmlns="" id="{AAB0CBC3-D15A-994D-9504-599724A96D06}"/>
              </a:ext>
            </a:extLst>
          </p:cNvPr>
          <p:cNvSpPr txBox="1">
            <a:spLocks/>
          </p:cNvSpPr>
          <p:nvPr/>
        </p:nvSpPr>
        <p:spPr>
          <a:xfrm>
            <a:off x="885824" y="-36418"/>
            <a:ext cx="8415339" cy="6715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900" b="1" dirty="0">
                <a:solidFill>
                  <a:schemeClr val="tx1"/>
                </a:solidFill>
              </a:rPr>
              <a:t>Exploratory Data Analysis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236" y="1787001"/>
            <a:ext cx="5249783" cy="507886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0305" y="1787001"/>
            <a:ext cx="5035204" cy="5070999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xmlns="" id="{5D5169D6-0A70-5F4C-80B4-BE6DCD491A4B}"/>
              </a:ext>
            </a:extLst>
          </p:cNvPr>
          <p:cNvSpPr txBox="1">
            <a:spLocks/>
          </p:cNvSpPr>
          <p:nvPr/>
        </p:nvSpPr>
        <p:spPr>
          <a:xfrm>
            <a:off x="606236" y="1115488"/>
            <a:ext cx="4944533" cy="6715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000" b="1" dirty="0">
                <a:solidFill>
                  <a:schemeClr val="tx1"/>
                </a:solidFill>
              </a:rPr>
              <a:t>Pick ups normalized </a:t>
            </a:r>
          </a:p>
          <a:p>
            <a:pPr algn="ctr"/>
            <a:r>
              <a:rPr lang="en-US" sz="2000" b="1" dirty="0">
                <a:solidFill>
                  <a:schemeClr val="tx1"/>
                </a:solidFill>
              </a:rPr>
              <a:t>by population per </a:t>
            </a:r>
            <a:r>
              <a:rPr lang="en-US" sz="2000" b="1" dirty="0" smtClean="0">
                <a:solidFill>
                  <a:schemeClr val="tx1"/>
                </a:solidFill>
              </a:rPr>
              <a:t>NTA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xmlns="" id="{5D5169D6-0A70-5F4C-80B4-BE6DCD491A4B}"/>
              </a:ext>
            </a:extLst>
          </p:cNvPr>
          <p:cNvSpPr txBox="1">
            <a:spLocks/>
          </p:cNvSpPr>
          <p:nvPr/>
        </p:nvSpPr>
        <p:spPr>
          <a:xfrm>
            <a:off x="6365284" y="1115488"/>
            <a:ext cx="4944533" cy="6715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000" b="1" dirty="0">
                <a:solidFill>
                  <a:schemeClr val="tx1"/>
                </a:solidFill>
              </a:rPr>
              <a:t>Drop off normalized by</a:t>
            </a:r>
          </a:p>
          <a:p>
            <a:pPr algn="ctr"/>
            <a:r>
              <a:rPr lang="en-US" sz="2000" b="1" dirty="0">
                <a:solidFill>
                  <a:schemeClr val="tx1"/>
                </a:solidFill>
              </a:rPr>
              <a:t> population per </a:t>
            </a:r>
            <a:r>
              <a:rPr lang="en-US" sz="2000" b="1" dirty="0" smtClean="0">
                <a:solidFill>
                  <a:schemeClr val="tx1"/>
                </a:solidFill>
              </a:rPr>
              <a:t>NTA</a:t>
            </a:r>
            <a:endParaRPr lang="en-US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33317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E131166B-4C10-BC44-9967-4AF22CC16AFD}"/>
              </a:ext>
            </a:extLst>
          </p:cNvPr>
          <p:cNvSpPr/>
          <p:nvPr/>
        </p:nvSpPr>
        <p:spPr>
          <a:xfrm>
            <a:off x="8415558" y="1115488"/>
            <a:ext cx="3543300" cy="57242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xmlns="" id="{AAB0CBC3-D15A-994D-9504-599724A96D06}"/>
              </a:ext>
            </a:extLst>
          </p:cNvPr>
          <p:cNvSpPr txBox="1">
            <a:spLocks/>
          </p:cNvSpPr>
          <p:nvPr/>
        </p:nvSpPr>
        <p:spPr>
          <a:xfrm>
            <a:off x="885824" y="-36418"/>
            <a:ext cx="8415339" cy="6715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900" b="1" dirty="0">
                <a:solidFill>
                  <a:schemeClr val="tx1"/>
                </a:solidFill>
              </a:rPr>
              <a:t>Exploratory Data Analysis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xmlns="" id="{5D5169D6-0A70-5F4C-80B4-BE6DCD491A4B}"/>
              </a:ext>
            </a:extLst>
          </p:cNvPr>
          <p:cNvSpPr txBox="1">
            <a:spLocks/>
          </p:cNvSpPr>
          <p:nvPr/>
        </p:nvSpPr>
        <p:spPr>
          <a:xfrm>
            <a:off x="221152" y="743791"/>
            <a:ext cx="11737705" cy="67151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800" b="1" dirty="0">
                <a:solidFill>
                  <a:schemeClr val="tx1"/>
                </a:solidFill>
              </a:rPr>
              <a:t>Max coverage: </a:t>
            </a:r>
            <a:r>
              <a:rPr lang="en-US" sz="1800" dirty="0">
                <a:solidFill>
                  <a:schemeClr val="tx1"/>
                </a:solidFill>
              </a:rPr>
              <a:t>the </a:t>
            </a:r>
            <a:r>
              <a:rPr lang="en-US" sz="1800" dirty="0" smtClean="0">
                <a:solidFill>
                  <a:schemeClr val="tx1"/>
                </a:solidFill>
              </a:rPr>
              <a:t>maps show </a:t>
            </a:r>
            <a:r>
              <a:rPr lang="en-US" sz="1800" dirty="0">
                <a:solidFill>
                  <a:schemeClr val="tx1"/>
                </a:solidFill>
              </a:rPr>
              <a:t>the transportation system mostly used per </a:t>
            </a:r>
            <a:r>
              <a:rPr lang="en-US" sz="1800" dirty="0" smtClean="0">
                <a:solidFill>
                  <a:schemeClr val="tx1"/>
                </a:solidFill>
              </a:rPr>
              <a:t>NTA </a:t>
            </a:r>
            <a:r>
              <a:rPr lang="en-US" sz="1800" dirty="0">
                <a:solidFill>
                  <a:schemeClr val="tx1"/>
                </a:solidFill>
              </a:rPr>
              <a:t>(i.e. with the highest number of trips) for </a:t>
            </a:r>
            <a:r>
              <a:rPr lang="en-US" sz="1800" dirty="0" smtClean="0">
                <a:solidFill>
                  <a:schemeClr val="tx1"/>
                </a:solidFill>
              </a:rPr>
              <a:t>both, </a:t>
            </a:r>
            <a:r>
              <a:rPr lang="en-US" sz="1800" dirty="0">
                <a:solidFill>
                  <a:schemeClr val="tx1"/>
                </a:solidFill>
              </a:rPr>
              <a:t>pick ups and drop offs</a:t>
            </a:r>
            <a:endParaRPr lang="en-US" sz="1800" b="1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236" y="1511300"/>
            <a:ext cx="5499100" cy="53467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5284" y="1524000"/>
            <a:ext cx="5397500" cy="5321300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xmlns="" id="{5D5169D6-0A70-5F4C-80B4-BE6DCD491A4B}"/>
              </a:ext>
            </a:extLst>
          </p:cNvPr>
          <p:cNvSpPr txBox="1">
            <a:spLocks/>
          </p:cNvSpPr>
          <p:nvPr/>
        </p:nvSpPr>
        <p:spPr>
          <a:xfrm>
            <a:off x="3042458" y="6305401"/>
            <a:ext cx="8720326" cy="6715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000" b="1" dirty="0">
                <a:solidFill>
                  <a:schemeClr val="tx1"/>
                </a:solidFill>
              </a:rPr>
              <a:t>PICK UPS												DROP OFF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xmlns="" id="{5D5169D6-0A70-5F4C-80B4-BE6DCD491A4B}"/>
              </a:ext>
            </a:extLst>
          </p:cNvPr>
          <p:cNvSpPr txBox="1">
            <a:spLocks/>
          </p:cNvSpPr>
          <p:nvPr/>
        </p:nvSpPr>
        <p:spPr>
          <a:xfrm>
            <a:off x="885824" y="1734734"/>
            <a:ext cx="2020586" cy="1124844"/>
          </a:xfrm>
          <a:prstGeom prst="rect">
            <a:avLst/>
          </a:prstGeom>
          <a:solidFill>
            <a:schemeClr val="bg1"/>
          </a:solidFill>
          <a:ln w="41275">
            <a:solidFill>
              <a:schemeClr val="tx1">
                <a:lumMod val="95000"/>
                <a:lumOff val="5000"/>
              </a:schemeClr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500" b="1" dirty="0">
                <a:solidFill>
                  <a:schemeClr val="tx1"/>
                </a:solidFill>
              </a:rPr>
              <a:t>Gray = UBER</a:t>
            </a:r>
          </a:p>
          <a:p>
            <a:r>
              <a:rPr lang="en-US" sz="1500" b="1" dirty="0">
                <a:solidFill>
                  <a:schemeClr val="tx1"/>
                </a:solidFill>
              </a:rPr>
              <a:t>Purple = MTA</a:t>
            </a:r>
          </a:p>
          <a:p>
            <a:r>
              <a:rPr lang="en-US" sz="1500" b="1" dirty="0">
                <a:solidFill>
                  <a:schemeClr val="tx1"/>
                </a:solidFill>
              </a:rPr>
              <a:t>Yellow = yellow cabs</a:t>
            </a:r>
          </a:p>
          <a:p>
            <a:r>
              <a:rPr lang="en-US" sz="1500" b="1" dirty="0">
                <a:solidFill>
                  <a:schemeClr val="tx1"/>
                </a:solidFill>
              </a:rPr>
              <a:t>Green = green cabs</a:t>
            </a:r>
          </a:p>
        </p:txBody>
      </p:sp>
    </p:spTree>
    <p:extLst>
      <p:ext uri="{BB962C8B-B14F-4D97-AF65-F5344CB8AC3E}">
        <p14:creationId xmlns:p14="http://schemas.microsoft.com/office/powerpoint/2010/main" val="132644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E131166B-4C10-BC44-9967-4AF22CC16AFD}"/>
              </a:ext>
            </a:extLst>
          </p:cNvPr>
          <p:cNvSpPr/>
          <p:nvPr/>
        </p:nvSpPr>
        <p:spPr>
          <a:xfrm>
            <a:off x="8384380" y="421305"/>
            <a:ext cx="3543300" cy="57242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xmlns="" id="{AAB0CBC3-D15A-994D-9504-599724A96D06}"/>
              </a:ext>
            </a:extLst>
          </p:cNvPr>
          <p:cNvSpPr txBox="1">
            <a:spLocks/>
          </p:cNvSpPr>
          <p:nvPr/>
        </p:nvSpPr>
        <p:spPr>
          <a:xfrm>
            <a:off x="443256" y="0"/>
            <a:ext cx="3957639" cy="6715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900" b="1" dirty="0">
                <a:solidFill>
                  <a:schemeClr val="tx1"/>
                </a:solidFill>
              </a:rPr>
              <a:t>Key </a:t>
            </a:r>
            <a:r>
              <a:rPr lang="en-US" sz="4900" b="1" dirty="0" smtClean="0">
                <a:solidFill>
                  <a:schemeClr val="tx1"/>
                </a:solidFill>
              </a:rPr>
              <a:t>Findings</a:t>
            </a:r>
            <a:endParaRPr lang="en-US" sz="4900" b="1" dirty="0">
              <a:solidFill>
                <a:schemeClr val="tx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xmlns="" id="{AAB0CBC3-D15A-994D-9504-599724A96D06}"/>
              </a:ext>
            </a:extLst>
          </p:cNvPr>
          <p:cNvSpPr txBox="1">
            <a:spLocks/>
          </p:cNvSpPr>
          <p:nvPr/>
        </p:nvSpPr>
        <p:spPr>
          <a:xfrm>
            <a:off x="191114" y="1428103"/>
            <a:ext cx="4461922" cy="98520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  <a:scene3d>
              <a:camera prst="orthographicFront"/>
              <a:lightRig rig="threePt" dir="t"/>
            </a:scene3d>
            <a:sp3d extrusionH="57150">
              <a:bevelT w="82550" h="38100" prst="coolSlant"/>
              <a:bevelB w="82550" h="38100" prst="coolSlant"/>
            </a:sp3d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800" b="1" dirty="0" smtClean="0">
                <a:solidFill>
                  <a:schemeClr val="tx1"/>
                </a:solidFill>
                <a:effectLst>
                  <a:glow rad="317500">
                    <a:schemeClr val="accent1">
                      <a:alpha val="21000"/>
                    </a:schemeClr>
                  </a:glow>
                  <a:outerShdw blurRad="50800" dist="50800" dir="5400000" algn="ctr" rotWithShape="0">
                    <a:srgbClr val="000000"/>
                  </a:outerShdw>
                </a:effectLst>
                <a:latin typeface="+mn-lt"/>
              </a:rPr>
              <a:t>The UNSEEN </a:t>
            </a:r>
            <a:r>
              <a:rPr lang="en-US" sz="2800" b="1" dirty="0">
                <a:solidFill>
                  <a:schemeClr val="tx1"/>
                </a:solidFill>
                <a:effectLst>
                  <a:glow rad="317500">
                    <a:schemeClr val="accent1">
                      <a:alpha val="21000"/>
                    </a:schemeClr>
                  </a:glow>
                  <a:outerShdw blurRad="50800" dist="50800" dir="5400000" algn="ctr" rotWithShape="0">
                    <a:srgbClr val="000000"/>
                  </a:outerShdw>
                </a:effectLst>
                <a:latin typeface="+mn-lt"/>
              </a:rPr>
              <a:t>MAP of </a:t>
            </a:r>
            <a:endParaRPr lang="en-US" sz="2800" b="1" dirty="0" smtClean="0">
              <a:solidFill>
                <a:schemeClr val="tx1"/>
              </a:solidFill>
              <a:effectLst>
                <a:glow rad="317500">
                  <a:schemeClr val="accent1">
                    <a:alpha val="21000"/>
                  </a:schemeClr>
                </a:glow>
                <a:outerShdw blurRad="50800" dist="50800" dir="5400000" algn="ctr" rotWithShape="0">
                  <a:srgbClr val="000000"/>
                </a:outerShdw>
              </a:effectLst>
              <a:latin typeface="+mn-lt"/>
            </a:endParaRPr>
          </a:p>
          <a:p>
            <a:pPr algn="ctr"/>
            <a:r>
              <a:rPr lang="en-US" sz="2800" b="1" dirty="0" smtClean="0">
                <a:solidFill>
                  <a:schemeClr val="tx1"/>
                </a:solidFill>
                <a:effectLst>
                  <a:glow rad="317500">
                    <a:schemeClr val="accent1">
                      <a:alpha val="21000"/>
                    </a:schemeClr>
                  </a:glow>
                  <a:outerShdw blurRad="50800" dist="50800" dir="5400000" algn="ctr" rotWithShape="0">
                    <a:srgbClr val="000000"/>
                  </a:outerShdw>
                </a:effectLst>
                <a:latin typeface="+mn-lt"/>
              </a:rPr>
              <a:t>New York City</a:t>
            </a:r>
            <a:endParaRPr lang="en-US" sz="2600" dirty="0">
              <a:solidFill>
                <a:schemeClr val="tx1"/>
              </a:solidFill>
              <a:effectLst>
                <a:glow rad="317500">
                  <a:schemeClr val="accent1">
                    <a:alpha val="21000"/>
                  </a:schemeClr>
                </a:glow>
                <a:outerShdw blurRad="50800" dist="50800" dir="5400000" algn="ctr" rotWithShape="0">
                  <a:srgbClr val="000000"/>
                </a:outerShdw>
              </a:effectLst>
              <a:latin typeface="+mn-lt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xmlns="" id="{AAB0CBC3-D15A-994D-9504-599724A96D06}"/>
              </a:ext>
            </a:extLst>
          </p:cNvPr>
          <p:cNvSpPr txBox="1">
            <a:spLocks/>
          </p:cNvSpPr>
          <p:nvPr/>
        </p:nvSpPr>
        <p:spPr>
          <a:xfrm>
            <a:off x="0" y="2809921"/>
            <a:ext cx="5489348" cy="71996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200" b="1" dirty="0" smtClean="0">
                <a:solidFill>
                  <a:schemeClr val="tx1"/>
                </a:solidFill>
                <a:latin typeface="+mn-lt"/>
              </a:rPr>
              <a:t>Red NTAs: </a:t>
            </a:r>
            <a:r>
              <a:rPr lang="en-US" sz="2200" dirty="0" smtClean="0">
                <a:solidFill>
                  <a:schemeClr val="tx1"/>
                </a:solidFill>
                <a:latin typeface="+mn-lt"/>
              </a:rPr>
              <a:t>log of # of pick ups </a:t>
            </a:r>
            <a:r>
              <a:rPr lang="en-US" sz="2200" b="1" dirty="0" smtClean="0">
                <a:solidFill>
                  <a:schemeClr val="tx1"/>
                </a:solidFill>
                <a:latin typeface="+mn-lt"/>
              </a:rPr>
              <a:t>&gt;</a:t>
            </a:r>
            <a:r>
              <a:rPr lang="en-US" sz="2200" dirty="0" smtClean="0">
                <a:solidFill>
                  <a:schemeClr val="tx1"/>
                </a:solidFill>
                <a:latin typeface="+mn-lt"/>
              </a:rPr>
              <a:t> thresh.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+mn-lt"/>
              </a:rPr>
              <a:t>Yellow NTAs: </a:t>
            </a:r>
            <a:r>
              <a:rPr lang="en-US" sz="2200" dirty="0" smtClean="0">
                <a:solidFill>
                  <a:schemeClr val="tx1"/>
                </a:solidFill>
              </a:rPr>
              <a:t>log </a:t>
            </a:r>
            <a:r>
              <a:rPr lang="en-US" sz="2200" dirty="0">
                <a:solidFill>
                  <a:schemeClr val="tx1"/>
                </a:solidFill>
              </a:rPr>
              <a:t>of # </a:t>
            </a:r>
            <a:r>
              <a:rPr lang="en-US" sz="2200" dirty="0" smtClean="0">
                <a:solidFill>
                  <a:schemeClr val="tx1"/>
                </a:solidFill>
              </a:rPr>
              <a:t>pick </a:t>
            </a:r>
            <a:r>
              <a:rPr lang="en-US" sz="2200" dirty="0">
                <a:solidFill>
                  <a:schemeClr val="tx1"/>
                </a:solidFill>
              </a:rPr>
              <a:t>ups </a:t>
            </a:r>
            <a:r>
              <a:rPr lang="en-US" sz="2200" b="1" dirty="0" smtClean="0">
                <a:solidFill>
                  <a:schemeClr val="tx1"/>
                </a:solidFill>
              </a:rPr>
              <a:t>&lt;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>
                <a:solidFill>
                  <a:schemeClr val="tx1"/>
                </a:solidFill>
              </a:rPr>
              <a:t>thresh.</a:t>
            </a:r>
            <a:endParaRPr lang="en-US" sz="2200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1605" y="183630"/>
            <a:ext cx="6698474" cy="6436695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71000"/>
              </a:srgb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  <a:bevelB w="165100" prst="coolSlant"/>
          </a:sp3d>
        </p:spPr>
      </p:pic>
      <p:sp>
        <p:nvSpPr>
          <p:cNvPr id="5" name="Rectangle 4"/>
          <p:cNvSpPr/>
          <p:nvPr/>
        </p:nvSpPr>
        <p:spPr>
          <a:xfrm>
            <a:off x="0" y="3926491"/>
            <a:ext cx="5298234" cy="203132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just"/>
            <a:r>
              <a:rPr lang="en-US" sz="2300" b="1" dirty="0" smtClean="0"/>
              <a:t>    The Map reveals:</a:t>
            </a:r>
          </a:p>
          <a:p>
            <a:pPr algn="just"/>
            <a:endParaRPr lang="en-US" sz="2300" dirty="0"/>
          </a:p>
          <a:p>
            <a:pPr marL="342900" indent="-342900" algn="just">
              <a:buFont typeface="Arial" charset="0"/>
              <a:buChar char="•"/>
            </a:pPr>
            <a:r>
              <a:rPr lang="en-US" sz="2000" dirty="0" smtClean="0"/>
              <a:t>Possible </a:t>
            </a:r>
            <a:r>
              <a:rPr lang="en-US" sz="2000" dirty="0"/>
              <a:t>areas unattended by different transportation means (yellow areas). </a:t>
            </a:r>
          </a:p>
          <a:p>
            <a:pPr marL="342900" indent="-342900" algn="just">
              <a:buFont typeface="Arial" charset="0"/>
              <a:buChar char="•"/>
            </a:pPr>
            <a:r>
              <a:rPr lang="en-US" sz="2000" dirty="0"/>
              <a:t>An idea of people’s mobility choices, depending on where they live. </a:t>
            </a:r>
            <a:endParaRPr lang="en-US" sz="2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743060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1230</TotalTime>
  <Words>577</Words>
  <Application>Microsoft Macintosh PowerPoint</Application>
  <PresentationFormat>Widescreen</PresentationFormat>
  <Paragraphs>89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Calibri</vt:lpstr>
      <vt:lpstr>Trebuchet MS</vt:lpstr>
      <vt:lpstr>Wingdings</vt:lpstr>
      <vt:lpstr>Wingdings 3</vt:lpstr>
      <vt:lpstr>Arial</vt:lpstr>
      <vt:lpstr>Facet</vt:lpstr>
      <vt:lpstr>Unveiling Transportation Coverage  Maps of New York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Carol Viviana Martínez Luna</dc:creator>
  <cp:lastModifiedBy>Carol Viviana Martínez Luna</cp:lastModifiedBy>
  <cp:revision>105</cp:revision>
  <dcterms:created xsi:type="dcterms:W3CDTF">2019-12-06T00:29:30Z</dcterms:created>
  <dcterms:modified xsi:type="dcterms:W3CDTF">2019-12-10T02:27:33Z</dcterms:modified>
</cp:coreProperties>
</file>