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5" r:id="rId5"/>
    <p:sldId id="267" r:id="rId6"/>
    <p:sldId id="269" r:id="rId7"/>
    <p:sldId id="274" r:id="rId8"/>
    <p:sldId id="276" r:id="rId9"/>
    <p:sldId id="277" r:id="rId10"/>
    <p:sldId id="288" r:id="rId11"/>
    <p:sldId id="281" r:id="rId12"/>
    <p:sldId id="280" r:id="rId13"/>
    <p:sldId id="286" r:id="rId14"/>
    <p:sldId id="259" r:id="rId15"/>
    <p:sldId id="287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1681" autoAdjust="0"/>
  </p:normalViewPr>
  <p:slideViewPr>
    <p:cSldViewPr snapToGrid="0">
      <p:cViewPr>
        <p:scale>
          <a:sx n="50" d="100"/>
          <a:sy n="50" d="100"/>
        </p:scale>
        <p:origin x="1771" y="4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3" d="100"/>
        <a:sy n="1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El</a:t>
            </a:r>
            <a:r>
              <a:rPr lang="en-US" sz="1800" baseline="0" dirty="0">
                <a:solidFill>
                  <a:schemeClr val="accent1">
                    <a:lumMod val="50000"/>
                  </a:schemeClr>
                </a:solidFill>
              </a:rPr>
              <a:t> Tarra| </a:t>
            </a:r>
            <a:r>
              <a:rPr lang="en-US" sz="1800" baseline="0" dirty="0">
                <a:solidFill>
                  <a:schemeClr val="bg1">
                    <a:lumMod val="65000"/>
                  </a:schemeClr>
                </a:solidFill>
              </a:rPr>
              <a:t>Max Average Temp (°C)</a:t>
            </a:r>
          </a:p>
          <a:p>
            <a:pPr algn="l">
              <a:defRPr sz="1800"/>
            </a:pP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Reaching Max Avg temperature above 29° more frequently.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c:rich>
      </c:tx>
      <c:layout>
        <c:manualLayout>
          <c:xMode val="edge"/>
          <c:yMode val="edge"/>
          <c:x val="2.334711286089239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Sheet3!$C$16:$C$43</c:f>
              <c:strCache>
                <c:ptCount val="28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  <c:pt idx="27">
                  <c:v>2018</c:v>
                </c:pt>
              </c:strCache>
            </c:strRef>
          </c:cat>
          <c:val>
            <c:numRef>
              <c:f>Sheet3!$D$16:$D$43</c:f>
              <c:numCache>
                <c:formatCode>General</c:formatCode>
                <c:ptCount val="28"/>
                <c:pt idx="0">
                  <c:v>28.483333746592162</c:v>
                </c:pt>
                <c:pt idx="1">
                  <c:v>28.725000063578253</c:v>
                </c:pt>
                <c:pt idx="2">
                  <c:v>28.825000286102263</c:v>
                </c:pt>
                <c:pt idx="3">
                  <c:v>28.558333555857285</c:v>
                </c:pt>
                <c:pt idx="4">
                  <c:v>29.000000476837112</c:v>
                </c:pt>
                <c:pt idx="5">
                  <c:v>27.916667143503776</c:v>
                </c:pt>
                <c:pt idx="6">
                  <c:v>28.166666984558059</c:v>
                </c:pt>
                <c:pt idx="7">
                  <c:v>28.208333810170455</c:v>
                </c:pt>
                <c:pt idx="8">
                  <c:v>28.291667143503759</c:v>
                </c:pt>
                <c:pt idx="9">
                  <c:v>28.441667079925494</c:v>
                </c:pt>
                <c:pt idx="10">
                  <c:v>29.166666825612335</c:v>
                </c:pt>
                <c:pt idx="11">
                  <c:v>28.566667079925498</c:v>
                </c:pt>
                <c:pt idx="12">
                  <c:v>28.241666952768938</c:v>
                </c:pt>
                <c:pt idx="13">
                  <c:v>28.02500025431311</c:v>
                </c:pt>
                <c:pt idx="14">
                  <c:v>28.100000381469687</c:v>
                </c:pt>
                <c:pt idx="15">
                  <c:v>27.816667079925491</c:v>
                </c:pt>
                <c:pt idx="16">
                  <c:v>27.875000158945678</c:v>
                </c:pt>
                <c:pt idx="17">
                  <c:v>28.216667175292926</c:v>
                </c:pt>
                <c:pt idx="18">
                  <c:v>28.850000540415397</c:v>
                </c:pt>
                <c:pt idx="19">
                  <c:v>29.125000476837112</c:v>
                </c:pt>
                <c:pt idx="20">
                  <c:v>28.258333524068153</c:v>
                </c:pt>
                <c:pt idx="21">
                  <c:v>28.633333683013877</c:v>
                </c:pt>
                <c:pt idx="22">
                  <c:v>29.00833368301387</c:v>
                </c:pt>
                <c:pt idx="23">
                  <c:v>29.22500038146968</c:v>
                </c:pt>
                <c:pt idx="24">
                  <c:v>29.225000381469687</c:v>
                </c:pt>
                <c:pt idx="25">
                  <c:v>29.191667238871215</c:v>
                </c:pt>
                <c:pt idx="26">
                  <c:v>28.749999999999957</c:v>
                </c:pt>
                <c:pt idx="27">
                  <c:v>28.441667079925491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86-4AF9-A369-F2A3C7D1C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286528"/>
        <c:axId val="1033293184"/>
      </c:lineChart>
      <c:catAx>
        <c:axId val="10412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293184"/>
        <c:crosses val="autoZero"/>
        <c:auto val="1"/>
        <c:lblAlgn val="ctr"/>
        <c:lblOffset val="100"/>
        <c:noMultiLvlLbl val="0"/>
      </c:catAx>
      <c:valAx>
        <c:axId val="1033293184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8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Max Average Temp (°C)</a:t>
            </a:r>
          </a:p>
        </c:rich>
      </c:tx>
      <c:layout>
        <c:manualLayout>
          <c:xMode val="edge"/>
          <c:yMode val="edge"/>
          <c:x val="2.334711286089239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Sheet3!$C$16:$C$43</c:f>
              <c:strCache>
                <c:ptCount val="28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  <c:pt idx="27">
                  <c:v>2018</c:v>
                </c:pt>
              </c:strCache>
            </c:strRef>
          </c:cat>
          <c:val>
            <c:numRef>
              <c:f>Sheet3!$D$16:$D$43</c:f>
              <c:numCache>
                <c:formatCode>General</c:formatCode>
                <c:ptCount val="28"/>
                <c:pt idx="0">
                  <c:v>28.483333746592162</c:v>
                </c:pt>
                <c:pt idx="1">
                  <c:v>28.725000063578253</c:v>
                </c:pt>
                <c:pt idx="2">
                  <c:v>28.825000286102263</c:v>
                </c:pt>
                <c:pt idx="3">
                  <c:v>28.558333555857285</c:v>
                </c:pt>
                <c:pt idx="4">
                  <c:v>29.000000476837112</c:v>
                </c:pt>
                <c:pt idx="5">
                  <c:v>27.916667143503776</c:v>
                </c:pt>
                <c:pt idx="6">
                  <c:v>28.166666984558059</c:v>
                </c:pt>
                <c:pt idx="7">
                  <c:v>28.208333810170455</c:v>
                </c:pt>
                <c:pt idx="8">
                  <c:v>28.291667143503759</c:v>
                </c:pt>
                <c:pt idx="9">
                  <c:v>28.441667079925494</c:v>
                </c:pt>
                <c:pt idx="10">
                  <c:v>29.166666825612335</c:v>
                </c:pt>
                <c:pt idx="11">
                  <c:v>28.566667079925498</c:v>
                </c:pt>
                <c:pt idx="12">
                  <c:v>28.241666952768938</c:v>
                </c:pt>
                <c:pt idx="13">
                  <c:v>28.02500025431311</c:v>
                </c:pt>
                <c:pt idx="14">
                  <c:v>28.100000381469687</c:v>
                </c:pt>
                <c:pt idx="15">
                  <c:v>27.816667079925491</c:v>
                </c:pt>
                <c:pt idx="16">
                  <c:v>27.875000158945678</c:v>
                </c:pt>
                <c:pt idx="17">
                  <c:v>28.216667175292926</c:v>
                </c:pt>
                <c:pt idx="18">
                  <c:v>28.850000540415397</c:v>
                </c:pt>
                <c:pt idx="19">
                  <c:v>29.125000476837112</c:v>
                </c:pt>
                <c:pt idx="20">
                  <c:v>28.258333524068153</c:v>
                </c:pt>
                <c:pt idx="21">
                  <c:v>28.633333683013877</c:v>
                </c:pt>
                <c:pt idx="22">
                  <c:v>29.00833368301387</c:v>
                </c:pt>
                <c:pt idx="23">
                  <c:v>29.22500038146968</c:v>
                </c:pt>
                <c:pt idx="24">
                  <c:v>29.225000381469687</c:v>
                </c:pt>
                <c:pt idx="25">
                  <c:v>29.191667238871215</c:v>
                </c:pt>
                <c:pt idx="26">
                  <c:v>28.749999999999957</c:v>
                </c:pt>
                <c:pt idx="27">
                  <c:v>28.441667079925491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1F-4003-B7FA-8E1328D00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286528"/>
        <c:axId val="1033293184"/>
      </c:lineChart>
      <c:catAx>
        <c:axId val="10412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293184"/>
        <c:crosses val="autoZero"/>
        <c:auto val="1"/>
        <c:lblAlgn val="ctr"/>
        <c:lblOffset val="100"/>
        <c:noMultiLvlLbl val="0"/>
      </c:catAx>
      <c:valAx>
        <c:axId val="1033293184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8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504BE-00D7-4B29-A656-4E7B8DE43048}" type="doc">
      <dgm:prSet loTypeId="urn:microsoft.com/office/officeart/2005/8/layout/cycle8" loCatId="cycle" qsTypeId="urn:microsoft.com/office/officeart/2005/8/quickstyle/simple3" qsCatId="simple" csTypeId="urn:microsoft.com/office/officeart/2005/8/colors/accent1_2" csCatId="accent1" phldr="1"/>
      <dgm:spPr/>
    </dgm:pt>
    <dgm:pt modelId="{37790273-0930-4E89-82E3-9CA55BD9C1E7}">
      <dgm:prSet phldrT="[Text]"/>
      <dgm:spPr/>
      <dgm:t>
        <a:bodyPr/>
        <a:lstStyle/>
        <a:p>
          <a:r>
            <a:rPr lang="es-MX" dirty="0" err="1"/>
            <a:t>Greater</a:t>
          </a:r>
          <a:r>
            <a:rPr lang="es-MX" dirty="0"/>
            <a:t> </a:t>
          </a:r>
          <a:r>
            <a:rPr lang="es-MX" dirty="0" err="1"/>
            <a:t>exposure</a:t>
          </a:r>
          <a:r>
            <a:rPr lang="es-MX" dirty="0"/>
            <a:t> </a:t>
          </a:r>
          <a:r>
            <a:rPr lang="es-MX" dirty="0" err="1"/>
            <a:t>of</a:t>
          </a:r>
          <a:r>
            <a:rPr lang="es-MX" dirty="0"/>
            <a:t> </a:t>
          </a:r>
          <a:r>
            <a:rPr lang="es-MX" dirty="0" err="1"/>
            <a:t>disadvantaged</a:t>
          </a:r>
          <a:r>
            <a:rPr lang="es-MX" dirty="0"/>
            <a:t>.</a:t>
          </a:r>
          <a:endParaRPr lang="en-US" dirty="0"/>
        </a:p>
      </dgm:t>
    </dgm:pt>
    <dgm:pt modelId="{805CF4A5-EC40-4349-8B7A-62AB0C83C395}" type="parTrans" cxnId="{6D3D752F-37B2-4ECA-BFDE-9A07E674C4F3}">
      <dgm:prSet/>
      <dgm:spPr/>
      <dgm:t>
        <a:bodyPr/>
        <a:lstStyle/>
        <a:p>
          <a:endParaRPr lang="en-US"/>
        </a:p>
      </dgm:t>
    </dgm:pt>
    <dgm:pt modelId="{6FD9E89D-00A2-413E-84FE-6FFE3BDC0F24}" type="sibTrans" cxnId="{6D3D752F-37B2-4ECA-BFDE-9A07E674C4F3}">
      <dgm:prSet/>
      <dgm:spPr/>
      <dgm:t>
        <a:bodyPr/>
        <a:lstStyle/>
        <a:p>
          <a:endParaRPr lang="en-US"/>
        </a:p>
      </dgm:t>
    </dgm:pt>
    <dgm:pt modelId="{59F3E9B8-71B4-4D0A-8879-CC282726110B}">
      <dgm:prSet phldrT="[Text]"/>
      <dgm:spPr/>
      <dgm:t>
        <a:bodyPr/>
        <a:lstStyle/>
        <a:p>
          <a:r>
            <a:rPr lang="es-MX" dirty="0" err="1"/>
            <a:t>Disproportionate</a:t>
          </a:r>
          <a:r>
            <a:rPr lang="es-MX" dirty="0"/>
            <a:t> </a:t>
          </a:r>
          <a:r>
            <a:rPr lang="es-MX" dirty="0" err="1"/>
            <a:t>Loss</a:t>
          </a:r>
          <a:r>
            <a:rPr lang="es-MX" dirty="0"/>
            <a:t> </a:t>
          </a:r>
          <a:r>
            <a:rPr lang="es-MX" dirty="0" err="1"/>
            <a:t>of</a:t>
          </a:r>
          <a:r>
            <a:rPr lang="es-MX" dirty="0"/>
            <a:t> </a:t>
          </a:r>
          <a:r>
            <a:rPr lang="es-MX" dirty="0" err="1"/>
            <a:t>Assets</a:t>
          </a:r>
          <a:r>
            <a:rPr lang="es-MX" dirty="0"/>
            <a:t> and </a:t>
          </a:r>
          <a:r>
            <a:rPr lang="es-MX" dirty="0" err="1"/>
            <a:t>Income</a:t>
          </a:r>
          <a:r>
            <a:rPr lang="es-MX" dirty="0"/>
            <a:t>.</a:t>
          </a:r>
          <a:endParaRPr lang="en-US" dirty="0"/>
        </a:p>
      </dgm:t>
    </dgm:pt>
    <dgm:pt modelId="{316D8393-7523-4762-9464-F47442628045}" type="parTrans" cxnId="{689C58CE-8CBF-4C05-B513-F78CD4ED49B8}">
      <dgm:prSet/>
      <dgm:spPr/>
      <dgm:t>
        <a:bodyPr/>
        <a:lstStyle/>
        <a:p>
          <a:endParaRPr lang="en-US"/>
        </a:p>
      </dgm:t>
    </dgm:pt>
    <dgm:pt modelId="{E6708A5A-A71B-4641-8472-04F36494E791}" type="sibTrans" cxnId="{689C58CE-8CBF-4C05-B513-F78CD4ED49B8}">
      <dgm:prSet/>
      <dgm:spPr/>
      <dgm:t>
        <a:bodyPr/>
        <a:lstStyle/>
        <a:p>
          <a:endParaRPr lang="en-US"/>
        </a:p>
      </dgm:t>
    </dgm:pt>
    <dgm:pt modelId="{A4732DC0-6C90-4777-BBE1-13D233B4BD72}">
      <dgm:prSet phldrT="[Text]"/>
      <dgm:spPr/>
      <dgm:t>
        <a:bodyPr/>
        <a:lstStyle/>
        <a:p>
          <a:r>
            <a:rPr lang="es-MX" dirty="0"/>
            <a:t>Multidimensional </a:t>
          </a:r>
        </a:p>
        <a:p>
          <a:r>
            <a:rPr lang="es-MX" dirty="0" err="1"/>
            <a:t>Inequality</a:t>
          </a:r>
          <a:r>
            <a:rPr lang="es-MX" dirty="0"/>
            <a:t>.</a:t>
          </a:r>
          <a:endParaRPr lang="en-US" dirty="0"/>
        </a:p>
      </dgm:t>
    </dgm:pt>
    <dgm:pt modelId="{FA300EF7-2FCD-484A-80AB-5426F3E82384}" type="parTrans" cxnId="{C3111A7E-7116-4C95-9147-A1D2EAB88154}">
      <dgm:prSet/>
      <dgm:spPr/>
      <dgm:t>
        <a:bodyPr/>
        <a:lstStyle/>
        <a:p>
          <a:endParaRPr lang="en-US"/>
        </a:p>
      </dgm:t>
    </dgm:pt>
    <dgm:pt modelId="{4A457E9F-1C26-4AC3-A723-9790ED6EF67A}" type="sibTrans" cxnId="{C3111A7E-7116-4C95-9147-A1D2EAB88154}">
      <dgm:prSet/>
      <dgm:spPr/>
      <dgm:t>
        <a:bodyPr/>
        <a:lstStyle/>
        <a:p>
          <a:endParaRPr lang="en-US"/>
        </a:p>
      </dgm:t>
    </dgm:pt>
    <dgm:pt modelId="{5819FC99-2BCA-4208-BFCD-B56131A5D6FD}" type="pres">
      <dgm:prSet presAssocID="{C2A504BE-00D7-4B29-A656-4E7B8DE43048}" presName="compositeShape" presStyleCnt="0">
        <dgm:presLayoutVars>
          <dgm:chMax val="7"/>
          <dgm:dir/>
          <dgm:resizeHandles val="exact"/>
        </dgm:presLayoutVars>
      </dgm:prSet>
      <dgm:spPr/>
    </dgm:pt>
    <dgm:pt modelId="{843644B1-E125-4CF7-B18E-95F6F7084321}" type="pres">
      <dgm:prSet presAssocID="{C2A504BE-00D7-4B29-A656-4E7B8DE43048}" presName="wedge1" presStyleLbl="node1" presStyleIdx="0" presStyleCnt="3"/>
      <dgm:spPr/>
    </dgm:pt>
    <dgm:pt modelId="{9BBD942D-2BFF-44CD-8710-BB4B521F9080}" type="pres">
      <dgm:prSet presAssocID="{C2A504BE-00D7-4B29-A656-4E7B8DE43048}" presName="dummy1a" presStyleCnt="0"/>
      <dgm:spPr/>
    </dgm:pt>
    <dgm:pt modelId="{DD475645-ABF2-4BD1-9315-44632E7C11F0}" type="pres">
      <dgm:prSet presAssocID="{C2A504BE-00D7-4B29-A656-4E7B8DE43048}" presName="dummy1b" presStyleCnt="0"/>
      <dgm:spPr/>
    </dgm:pt>
    <dgm:pt modelId="{49F5E33A-8D1A-4877-9EB4-3970D94F9300}" type="pres">
      <dgm:prSet presAssocID="{C2A504BE-00D7-4B29-A656-4E7B8DE4304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424262-D12B-46C0-8B5E-09C017D23723}" type="pres">
      <dgm:prSet presAssocID="{C2A504BE-00D7-4B29-A656-4E7B8DE43048}" presName="wedge2" presStyleLbl="node1" presStyleIdx="1" presStyleCnt="3"/>
      <dgm:spPr/>
    </dgm:pt>
    <dgm:pt modelId="{9DC2CCB2-B401-4854-BBC4-6BBF599B59C5}" type="pres">
      <dgm:prSet presAssocID="{C2A504BE-00D7-4B29-A656-4E7B8DE43048}" presName="dummy2a" presStyleCnt="0"/>
      <dgm:spPr/>
    </dgm:pt>
    <dgm:pt modelId="{8D0CBD43-7728-493B-ADEC-026871BAB650}" type="pres">
      <dgm:prSet presAssocID="{C2A504BE-00D7-4B29-A656-4E7B8DE43048}" presName="dummy2b" presStyleCnt="0"/>
      <dgm:spPr/>
    </dgm:pt>
    <dgm:pt modelId="{8CE26DC6-3C0F-49A1-AC9D-2E081A9A64BC}" type="pres">
      <dgm:prSet presAssocID="{C2A504BE-00D7-4B29-A656-4E7B8DE4304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CE7EF0-CDB3-4EF4-83D2-C74F1ADB9673}" type="pres">
      <dgm:prSet presAssocID="{C2A504BE-00D7-4B29-A656-4E7B8DE43048}" presName="wedge3" presStyleLbl="node1" presStyleIdx="2" presStyleCnt="3"/>
      <dgm:spPr/>
    </dgm:pt>
    <dgm:pt modelId="{994736FC-6E5B-4839-9AF0-41B6054A925D}" type="pres">
      <dgm:prSet presAssocID="{C2A504BE-00D7-4B29-A656-4E7B8DE43048}" presName="dummy3a" presStyleCnt="0"/>
      <dgm:spPr/>
    </dgm:pt>
    <dgm:pt modelId="{7812EAFE-0C74-4AE2-8380-5DEFD02947CA}" type="pres">
      <dgm:prSet presAssocID="{C2A504BE-00D7-4B29-A656-4E7B8DE43048}" presName="dummy3b" presStyleCnt="0"/>
      <dgm:spPr/>
    </dgm:pt>
    <dgm:pt modelId="{F3B9DAF1-7230-4200-9D71-FDBA4C94209F}" type="pres">
      <dgm:prSet presAssocID="{C2A504BE-00D7-4B29-A656-4E7B8DE4304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F71AA69-B3A7-4F68-BAE5-FACA9BC08454}" type="pres">
      <dgm:prSet presAssocID="{6FD9E89D-00A2-413E-84FE-6FFE3BDC0F24}" presName="arrowWedge1" presStyleLbl="fgSibTrans2D1" presStyleIdx="0" presStyleCnt="3"/>
      <dgm:spPr/>
    </dgm:pt>
    <dgm:pt modelId="{DBD972FF-6BFF-44AB-A551-54DB72299299}" type="pres">
      <dgm:prSet presAssocID="{E6708A5A-A71B-4641-8472-04F36494E791}" presName="arrowWedge2" presStyleLbl="fgSibTrans2D1" presStyleIdx="1" presStyleCnt="3"/>
      <dgm:spPr/>
    </dgm:pt>
    <dgm:pt modelId="{CE99382B-FD22-4D83-83CA-2F6BD145FEC6}" type="pres">
      <dgm:prSet presAssocID="{4A457E9F-1C26-4AC3-A723-9790ED6EF67A}" presName="arrowWedge3" presStyleLbl="fgSibTrans2D1" presStyleIdx="2" presStyleCnt="3"/>
      <dgm:spPr/>
    </dgm:pt>
  </dgm:ptLst>
  <dgm:cxnLst>
    <dgm:cxn modelId="{86F1FE05-718E-402B-B997-4B30B949A7B7}" type="presOf" srcId="{A4732DC0-6C90-4777-BBE1-13D233B4BD72}" destId="{F3B9DAF1-7230-4200-9D71-FDBA4C94209F}" srcOrd="1" destOrd="0" presId="urn:microsoft.com/office/officeart/2005/8/layout/cycle8"/>
    <dgm:cxn modelId="{6D3D752F-37B2-4ECA-BFDE-9A07E674C4F3}" srcId="{C2A504BE-00D7-4B29-A656-4E7B8DE43048}" destId="{37790273-0930-4E89-82E3-9CA55BD9C1E7}" srcOrd="0" destOrd="0" parTransId="{805CF4A5-EC40-4349-8B7A-62AB0C83C395}" sibTransId="{6FD9E89D-00A2-413E-84FE-6FFE3BDC0F24}"/>
    <dgm:cxn modelId="{32333633-F07D-42E5-8015-7C5E2051E1D8}" type="presOf" srcId="{59F3E9B8-71B4-4D0A-8879-CC282726110B}" destId="{8CE26DC6-3C0F-49A1-AC9D-2E081A9A64BC}" srcOrd="1" destOrd="0" presId="urn:microsoft.com/office/officeart/2005/8/layout/cycle8"/>
    <dgm:cxn modelId="{312FE35B-48E2-4434-B6FE-3EFB25D2AB4C}" type="presOf" srcId="{A4732DC0-6C90-4777-BBE1-13D233B4BD72}" destId="{49CE7EF0-CDB3-4EF4-83D2-C74F1ADB9673}" srcOrd="0" destOrd="0" presId="urn:microsoft.com/office/officeart/2005/8/layout/cycle8"/>
    <dgm:cxn modelId="{6396D74F-E7CE-4EC4-9EC4-EBD87EDFB4A1}" type="presOf" srcId="{37790273-0930-4E89-82E3-9CA55BD9C1E7}" destId="{843644B1-E125-4CF7-B18E-95F6F7084321}" srcOrd="0" destOrd="0" presId="urn:microsoft.com/office/officeart/2005/8/layout/cycle8"/>
    <dgm:cxn modelId="{44D03753-2BA4-426D-B785-411F5D1A58BE}" type="presOf" srcId="{59F3E9B8-71B4-4D0A-8879-CC282726110B}" destId="{95424262-D12B-46C0-8B5E-09C017D23723}" srcOrd="0" destOrd="0" presId="urn:microsoft.com/office/officeart/2005/8/layout/cycle8"/>
    <dgm:cxn modelId="{C3111A7E-7116-4C95-9147-A1D2EAB88154}" srcId="{C2A504BE-00D7-4B29-A656-4E7B8DE43048}" destId="{A4732DC0-6C90-4777-BBE1-13D233B4BD72}" srcOrd="2" destOrd="0" parTransId="{FA300EF7-2FCD-484A-80AB-5426F3E82384}" sibTransId="{4A457E9F-1C26-4AC3-A723-9790ED6EF67A}"/>
    <dgm:cxn modelId="{446306AC-FE57-4C7B-BB4E-150DC585B905}" type="presOf" srcId="{C2A504BE-00D7-4B29-A656-4E7B8DE43048}" destId="{5819FC99-2BCA-4208-BFCD-B56131A5D6FD}" srcOrd="0" destOrd="0" presId="urn:microsoft.com/office/officeart/2005/8/layout/cycle8"/>
    <dgm:cxn modelId="{689C58CE-8CBF-4C05-B513-F78CD4ED49B8}" srcId="{C2A504BE-00D7-4B29-A656-4E7B8DE43048}" destId="{59F3E9B8-71B4-4D0A-8879-CC282726110B}" srcOrd="1" destOrd="0" parTransId="{316D8393-7523-4762-9464-F47442628045}" sibTransId="{E6708A5A-A71B-4641-8472-04F36494E791}"/>
    <dgm:cxn modelId="{86EAD1D8-ABEF-4351-8C7C-77680E2B8DD5}" type="presOf" srcId="{37790273-0930-4E89-82E3-9CA55BD9C1E7}" destId="{49F5E33A-8D1A-4877-9EB4-3970D94F9300}" srcOrd="1" destOrd="0" presId="urn:microsoft.com/office/officeart/2005/8/layout/cycle8"/>
    <dgm:cxn modelId="{C11D7894-A18D-4BDE-9BF4-8ABD6787AC48}" type="presParOf" srcId="{5819FC99-2BCA-4208-BFCD-B56131A5D6FD}" destId="{843644B1-E125-4CF7-B18E-95F6F7084321}" srcOrd="0" destOrd="0" presId="urn:microsoft.com/office/officeart/2005/8/layout/cycle8"/>
    <dgm:cxn modelId="{6A847056-1C6D-4934-AA8A-61B7FD0FEC14}" type="presParOf" srcId="{5819FC99-2BCA-4208-BFCD-B56131A5D6FD}" destId="{9BBD942D-2BFF-44CD-8710-BB4B521F9080}" srcOrd="1" destOrd="0" presId="urn:microsoft.com/office/officeart/2005/8/layout/cycle8"/>
    <dgm:cxn modelId="{8AED73A8-D0FC-4E94-B4EF-340681391415}" type="presParOf" srcId="{5819FC99-2BCA-4208-BFCD-B56131A5D6FD}" destId="{DD475645-ABF2-4BD1-9315-44632E7C11F0}" srcOrd="2" destOrd="0" presId="urn:microsoft.com/office/officeart/2005/8/layout/cycle8"/>
    <dgm:cxn modelId="{FCDBB71E-E44E-4F48-AE7C-FA5FAA9F443D}" type="presParOf" srcId="{5819FC99-2BCA-4208-BFCD-B56131A5D6FD}" destId="{49F5E33A-8D1A-4877-9EB4-3970D94F9300}" srcOrd="3" destOrd="0" presId="urn:microsoft.com/office/officeart/2005/8/layout/cycle8"/>
    <dgm:cxn modelId="{94E33146-3279-4D91-9A18-782B8B59FF71}" type="presParOf" srcId="{5819FC99-2BCA-4208-BFCD-B56131A5D6FD}" destId="{95424262-D12B-46C0-8B5E-09C017D23723}" srcOrd="4" destOrd="0" presId="urn:microsoft.com/office/officeart/2005/8/layout/cycle8"/>
    <dgm:cxn modelId="{D6CBC764-003A-4F4B-9B58-348F2F7C3EA6}" type="presParOf" srcId="{5819FC99-2BCA-4208-BFCD-B56131A5D6FD}" destId="{9DC2CCB2-B401-4854-BBC4-6BBF599B59C5}" srcOrd="5" destOrd="0" presId="urn:microsoft.com/office/officeart/2005/8/layout/cycle8"/>
    <dgm:cxn modelId="{9CEAFBC9-8A42-4A91-B802-E02401D3DA2D}" type="presParOf" srcId="{5819FC99-2BCA-4208-BFCD-B56131A5D6FD}" destId="{8D0CBD43-7728-493B-ADEC-026871BAB650}" srcOrd="6" destOrd="0" presId="urn:microsoft.com/office/officeart/2005/8/layout/cycle8"/>
    <dgm:cxn modelId="{30E98854-F64B-4D95-935B-59DE1ACC9FD0}" type="presParOf" srcId="{5819FC99-2BCA-4208-BFCD-B56131A5D6FD}" destId="{8CE26DC6-3C0F-49A1-AC9D-2E081A9A64BC}" srcOrd="7" destOrd="0" presId="urn:microsoft.com/office/officeart/2005/8/layout/cycle8"/>
    <dgm:cxn modelId="{BF275D30-B6DE-43DE-9626-7B4914322DB1}" type="presParOf" srcId="{5819FC99-2BCA-4208-BFCD-B56131A5D6FD}" destId="{49CE7EF0-CDB3-4EF4-83D2-C74F1ADB9673}" srcOrd="8" destOrd="0" presId="urn:microsoft.com/office/officeart/2005/8/layout/cycle8"/>
    <dgm:cxn modelId="{DBC0B133-50E9-4736-9D32-989BD0DF8843}" type="presParOf" srcId="{5819FC99-2BCA-4208-BFCD-B56131A5D6FD}" destId="{994736FC-6E5B-4839-9AF0-41B6054A925D}" srcOrd="9" destOrd="0" presId="urn:microsoft.com/office/officeart/2005/8/layout/cycle8"/>
    <dgm:cxn modelId="{9C7F8C6A-57E0-42AE-8065-EDF6B883CC93}" type="presParOf" srcId="{5819FC99-2BCA-4208-BFCD-B56131A5D6FD}" destId="{7812EAFE-0C74-4AE2-8380-5DEFD02947CA}" srcOrd="10" destOrd="0" presId="urn:microsoft.com/office/officeart/2005/8/layout/cycle8"/>
    <dgm:cxn modelId="{2E83B591-214F-4BDF-AAF9-EB84F511E411}" type="presParOf" srcId="{5819FC99-2BCA-4208-BFCD-B56131A5D6FD}" destId="{F3B9DAF1-7230-4200-9D71-FDBA4C94209F}" srcOrd="11" destOrd="0" presId="urn:microsoft.com/office/officeart/2005/8/layout/cycle8"/>
    <dgm:cxn modelId="{1DD8C83B-28B9-4594-B885-3F95BD0AD670}" type="presParOf" srcId="{5819FC99-2BCA-4208-BFCD-B56131A5D6FD}" destId="{CF71AA69-B3A7-4F68-BAE5-FACA9BC08454}" srcOrd="12" destOrd="0" presId="urn:microsoft.com/office/officeart/2005/8/layout/cycle8"/>
    <dgm:cxn modelId="{A9103906-0DE8-4ED6-A0F4-EF02AA0888B3}" type="presParOf" srcId="{5819FC99-2BCA-4208-BFCD-B56131A5D6FD}" destId="{DBD972FF-6BFF-44AB-A551-54DB72299299}" srcOrd="13" destOrd="0" presId="urn:microsoft.com/office/officeart/2005/8/layout/cycle8"/>
    <dgm:cxn modelId="{08A37F38-F566-47AB-A452-627550CFC081}" type="presParOf" srcId="{5819FC99-2BCA-4208-BFCD-B56131A5D6FD}" destId="{CE99382B-FD22-4D83-83CA-2F6BD145FEC6}" srcOrd="14" destOrd="0" presId="urn:microsoft.com/office/officeart/2005/8/layout/cycle8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644B1-E125-4CF7-B18E-95F6F7084321}">
      <dsp:nvSpPr>
        <dsp:cNvPr id="0" name=""/>
        <dsp:cNvSpPr/>
      </dsp:nvSpPr>
      <dsp:spPr>
        <a:xfrm>
          <a:off x="1046096" y="260710"/>
          <a:ext cx="3369182" cy="336918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Greater</a:t>
          </a:r>
          <a:r>
            <a:rPr lang="es-MX" sz="1200" kern="1200" dirty="0"/>
            <a:t> </a:t>
          </a:r>
          <a:r>
            <a:rPr lang="es-MX" sz="1200" kern="1200" dirty="0" err="1"/>
            <a:t>exposure</a:t>
          </a:r>
          <a:r>
            <a:rPr lang="es-MX" sz="1200" kern="1200" dirty="0"/>
            <a:t> </a:t>
          </a:r>
          <a:r>
            <a:rPr lang="es-MX" sz="1200" kern="1200" dirty="0" err="1"/>
            <a:t>of</a:t>
          </a:r>
          <a:r>
            <a:rPr lang="es-MX" sz="1200" kern="1200" dirty="0"/>
            <a:t> </a:t>
          </a:r>
          <a:r>
            <a:rPr lang="es-MX" sz="1200" kern="1200" dirty="0" err="1"/>
            <a:t>disadvantaged</a:t>
          </a:r>
          <a:r>
            <a:rPr lang="es-MX" sz="1200" kern="1200" dirty="0"/>
            <a:t>.</a:t>
          </a:r>
          <a:endParaRPr lang="en-US" sz="1200" kern="1200" dirty="0"/>
        </a:p>
      </dsp:txBody>
      <dsp:txXfrm>
        <a:off x="2821735" y="974656"/>
        <a:ext cx="1203279" cy="1002733"/>
      </dsp:txXfrm>
    </dsp:sp>
    <dsp:sp modelId="{95424262-D12B-46C0-8B5E-09C017D23723}">
      <dsp:nvSpPr>
        <dsp:cNvPr id="0" name=""/>
        <dsp:cNvSpPr/>
      </dsp:nvSpPr>
      <dsp:spPr>
        <a:xfrm>
          <a:off x="976707" y="381038"/>
          <a:ext cx="3369182" cy="336918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Disproportionate</a:t>
          </a:r>
          <a:r>
            <a:rPr lang="es-MX" sz="1200" kern="1200" dirty="0"/>
            <a:t> </a:t>
          </a:r>
          <a:r>
            <a:rPr lang="es-MX" sz="1200" kern="1200" dirty="0" err="1"/>
            <a:t>Loss</a:t>
          </a:r>
          <a:r>
            <a:rPr lang="es-MX" sz="1200" kern="1200" dirty="0"/>
            <a:t> </a:t>
          </a:r>
          <a:r>
            <a:rPr lang="es-MX" sz="1200" kern="1200" dirty="0" err="1"/>
            <a:t>of</a:t>
          </a:r>
          <a:r>
            <a:rPr lang="es-MX" sz="1200" kern="1200" dirty="0"/>
            <a:t> </a:t>
          </a:r>
          <a:r>
            <a:rPr lang="es-MX" sz="1200" kern="1200" dirty="0" err="1"/>
            <a:t>Assets</a:t>
          </a:r>
          <a:r>
            <a:rPr lang="es-MX" sz="1200" kern="1200" dirty="0"/>
            <a:t> and </a:t>
          </a:r>
          <a:r>
            <a:rPr lang="es-MX" sz="1200" kern="1200" dirty="0" err="1"/>
            <a:t>Income</a:t>
          </a:r>
          <a:r>
            <a:rPr lang="es-MX" sz="1200" kern="1200" dirty="0"/>
            <a:t>.</a:t>
          </a:r>
          <a:endParaRPr lang="en-US" sz="1200" kern="1200" dirty="0"/>
        </a:p>
      </dsp:txBody>
      <dsp:txXfrm>
        <a:off x="1778893" y="2566996"/>
        <a:ext cx="1804919" cy="882405"/>
      </dsp:txXfrm>
    </dsp:sp>
    <dsp:sp modelId="{49CE7EF0-CDB3-4EF4-83D2-C74F1ADB9673}">
      <dsp:nvSpPr>
        <dsp:cNvPr id="0" name=""/>
        <dsp:cNvSpPr/>
      </dsp:nvSpPr>
      <dsp:spPr>
        <a:xfrm>
          <a:off x="907317" y="260710"/>
          <a:ext cx="3369182" cy="336918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Multidimensional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Inequality</a:t>
          </a:r>
          <a:r>
            <a:rPr lang="es-MX" sz="1200" kern="1200" dirty="0"/>
            <a:t>.</a:t>
          </a:r>
          <a:endParaRPr lang="en-US" sz="1200" kern="1200" dirty="0"/>
        </a:p>
      </dsp:txBody>
      <dsp:txXfrm>
        <a:off x="1297581" y="974656"/>
        <a:ext cx="1203279" cy="1002733"/>
      </dsp:txXfrm>
    </dsp:sp>
    <dsp:sp modelId="{CF71AA69-B3A7-4F68-BAE5-FACA9BC08454}">
      <dsp:nvSpPr>
        <dsp:cNvPr id="0" name=""/>
        <dsp:cNvSpPr/>
      </dsp:nvSpPr>
      <dsp:spPr>
        <a:xfrm>
          <a:off x="837805" y="52142"/>
          <a:ext cx="3786319" cy="378631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D972FF-6BFF-44AB-A551-54DB72299299}">
      <dsp:nvSpPr>
        <dsp:cNvPr id="0" name=""/>
        <dsp:cNvSpPr/>
      </dsp:nvSpPr>
      <dsp:spPr>
        <a:xfrm>
          <a:off x="768138" y="172257"/>
          <a:ext cx="3786319" cy="378631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99382B-FD22-4D83-83CA-2F6BD145FEC6}">
      <dsp:nvSpPr>
        <dsp:cNvPr id="0" name=""/>
        <dsp:cNvSpPr/>
      </dsp:nvSpPr>
      <dsp:spPr>
        <a:xfrm>
          <a:off x="698471" y="52142"/>
          <a:ext cx="3786319" cy="378631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BC84-1ED6-49B3-9FB3-58F08C43641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C489-682D-41E7-B366-2A87A83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Not</a:t>
            </a:r>
            <a:r>
              <a:rPr lang="es-MX" dirty="0"/>
              <a:t> a </a:t>
            </a:r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thing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Trying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solve</a:t>
            </a:r>
            <a:r>
              <a:rPr lang="es-MX" dirty="0"/>
              <a:t> a problema </a:t>
            </a:r>
            <a:r>
              <a:rPr lang="es-MX" dirty="0" err="1"/>
              <a:t>through</a:t>
            </a:r>
            <a:r>
              <a:rPr lang="es-MX" dirty="0"/>
              <a:t> data </a:t>
            </a:r>
            <a:r>
              <a:rPr lang="es-MX" dirty="0" err="1"/>
              <a:t>visualization</a:t>
            </a:r>
            <a:r>
              <a:rPr lang="es-MX" dirty="0"/>
              <a:t> </a:t>
            </a:r>
            <a:r>
              <a:rPr lang="es-MX" dirty="0" err="1"/>
              <a:t>requires</a:t>
            </a:r>
            <a:r>
              <a:rPr lang="es-MX" dirty="0"/>
              <a:t> a balance:::::::::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instance</a:t>
            </a:r>
            <a:r>
              <a:rPr lang="es-MX" dirty="0"/>
              <a:t>:….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Hopefully we accomplished some of that: Surfacing information from the past, removing friction to access current data and giving some clues about the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Realize</a:t>
            </a:r>
            <a:r>
              <a:rPr lang="es-MX" dirty="0"/>
              <a:t>: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long</a:t>
            </a:r>
            <a:r>
              <a:rPr lang="es-MX" dirty="0"/>
              <a:t> </a:t>
            </a:r>
            <a:r>
              <a:rPr lang="es-MX" dirty="0" err="1"/>
              <a:t>did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take</a:t>
            </a:r>
            <a:r>
              <a:rPr lang="es-MX" dirty="0"/>
              <a:t>.</a:t>
            </a:r>
          </a:p>
          <a:p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sense</a:t>
            </a:r>
            <a:r>
              <a:rPr lang="es-MX" dirty="0"/>
              <a:t>.</a:t>
            </a:r>
          </a:p>
          <a:p>
            <a:r>
              <a:rPr lang="es-MX" dirty="0" err="1"/>
              <a:t>Enters</a:t>
            </a:r>
            <a:r>
              <a:rPr lang="es-MX" dirty="0"/>
              <a:t> 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Map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Climate</a:t>
            </a:r>
            <a:r>
              <a:rPr lang="es-MX" dirty="0"/>
              <a:t> </a:t>
            </a:r>
            <a:r>
              <a:rPr lang="es-MX" dirty="0" err="1"/>
              <a:t>Associated</a:t>
            </a:r>
            <a:r>
              <a:rPr lang="es-MX" dirty="0"/>
              <a:t> </a:t>
            </a:r>
            <a:r>
              <a:rPr lang="es-MX" dirty="0" err="1"/>
              <a:t>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Remember</a:t>
            </a:r>
            <a:r>
              <a:rPr lang="es-MX" dirty="0"/>
              <a:t>,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decisión </a:t>
            </a:r>
            <a:r>
              <a:rPr lang="es-MX" dirty="0" err="1"/>
              <a:t>Making</a:t>
            </a:r>
            <a:endParaRPr lang="es-MX" dirty="0"/>
          </a:p>
          <a:p>
            <a:r>
              <a:rPr lang="es-MX" dirty="0" err="1"/>
              <a:t>Person</a:t>
            </a:r>
            <a:r>
              <a:rPr lang="es-MX" dirty="0"/>
              <a:t> casting a vote</a:t>
            </a:r>
          </a:p>
          <a:p>
            <a:r>
              <a:rPr lang="es-MX" dirty="0" err="1"/>
              <a:t>Reaching</a:t>
            </a:r>
            <a:r>
              <a:rPr lang="es-MX" dirty="0"/>
              <a:t> a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Departments</a:t>
            </a:r>
            <a:r>
              <a:rPr lang="es-MX" dirty="0"/>
              <a:t> </a:t>
            </a:r>
            <a:r>
              <a:rPr lang="es-MX" dirty="0" err="1"/>
              <a:t>heatmap</a:t>
            </a:r>
            <a:r>
              <a:rPr lang="es-MX" dirty="0"/>
              <a:t> </a:t>
            </a:r>
            <a:r>
              <a:rPr lang="es-MX" dirty="0" err="1"/>
              <a:t>responds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Percentage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population</a:t>
            </a:r>
            <a:r>
              <a:rPr lang="es-MX" dirty="0"/>
              <a:t> </a:t>
            </a:r>
            <a:r>
              <a:rPr lang="es-MX" dirty="0" err="1"/>
              <a:t>exposed</a:t>
            </a:r>
            <a:r>
              <a:rPr lang="es-MX" dirty="0"/>
              <a:t>.</a:t>
            </a:r>
          </a:p>
          <a:p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hand</a:t>
            </a:r>
            <a:r>
              <a:rPr lang="es-MX" dirty="0"/>
              <a:t> </a:t>
            </a:r>
            <a:r>
              <a:rPr lang="es-MX" dirty="0" err="1"/>
              <a:t>side</a:t>
            </a:r>
            <a:r>
              <a:rPr lang="es-MX" dirty="0"/>
              <a:t>: </a:t>
            </a:r>
            <a:r>
              <a:rPr lang="es-MX" dirty="0" err="1"/>
              <a:t>Impact</a:t>
            </a:r>
            <a:r>
              <a:rPr lang="es-MX" dirty="0"/>
              <a:t> variables </a:t>
            </a:r>
            <a:r>
              <a:rPr lang="es-MX" dirty="0" err="1"/>
              <a:t>exploration</a:t>
            </a:r>
            <a:r>
              <a:rPr lang="es-MX" dirty="0"/>
              <a:t>.</a:t>
            </a:r>
          </a:p>
          <a:p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drill </a:t>
            </a:r>
            <a:r>
              <a:rPr lang="es-MX" dirty="0" err="1"/>
              <a:t>down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municipal </a:t>
            </a:r>
            <a:r>
              <a:rPr lang="es-MX" dirty="0" err="1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Now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Max and Min </a:t>
            </a:r>
            <a:r>
              <a:rPr lang="es-MX" dirty="0" err="1"/>
              <a:t>average</a:t>
            </a:r>
            <a:r>
              <a:rPr lang="es-MX" dirty="0"/>
              <a:t> temperatura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particular Latitud and Longitud.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reaching</a:t>
            </a:r>
            <a:r>
              <a:rPr lang="es-MX" dirty="0"/>
              <a:t> a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.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let’s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.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Max </a:t>
            </a:r>
            <a:r>
              <a:rPr lang="es-MX" dirty="0" err="1"/>
              <a:t>avg</a:t>
            </a:r>
            <a:r>
              <a:rPr lang="es-MX" dirty="0"/>
              <a:t> mean </a:t>
            </a:r>
            <a:r>
              <a:rPr lang="es-MX" dirty="0" err="1"/>
              <a:t>temp</a:t>
            </a:r>
            <a:endParaRPr lang="es-MX" dirty="0"/>
          </a:p>
          <a:p>
            <a:r>
              <a:rPr lang="es-MX" dirty="0" err="1"/>
              <a:t>Reaches</a:t>
            </a:r>
            <a:r>
              <a:rPr lang="es-MX" dirty="0"/>
              <a:t> 29° </a:t>
            </a:r>
            <a:r>
              <a:rPr lang="es-MX" dirty="0" err="1"/>
              <a:t>Threshold</a:t>
            </a:r>
            <a:r>
              <a:rPr lang="es-MX" dirty="0"/>
              <a:t> </a:t>
            </a:r>
            <a:r>
              <a:rPr lang="es-MX" dirty="0" err="1"/>
              <a:t>roughly</a:t>
            </a:r>
            <a:r>
              <a:rPr lang="es-MX" dirty="0"/>
              <a:t> 6 </a:t>
            </a:r>
            <a:r>
              <a:rPr lang="es-MX" dirty="0" err="1"/>
              <a:t>to</a:t>
            </a:r>
            <a:r>
              <a:rPr lang="es-MX" dirty="0"/>
              <a:t> 10 </a:t>
            </a:r>
            <a:r>
              <a:rPr lang="es-MX" dirty="0" err="1"/>
              <a:t>years</a:t>
            </a:r>
            <a:endParaRPr lang="es-MX" dirty="0"/>
          </a:p>
          <a:p>
            <a:r>
              <a:rPr lang="es-MX" dirty="0" err="1"/>
              <a:t>That’s</a:t>
            </a:r>
            <a:r>
              <a:rPr lang="es-MX" dirty="0"/>
              <a:t> up </a:t>
            </a:r>
            <a:r>
              <a:rPr lang="es-MX" dirty="0" err="1"/>
              <a:t>to</a:t>
            </a:r>
            <a:r>
              <a:rPr lang="es-MX" dirty="0"/>
              <a:t> 2010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Interval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shorter</a:t>
            </a:r>
            <a:r>
              <a:rPr lang="es-MX" dirty="0"/>
              <a:t>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temp</a:t>
            </a:r>
            <a:r>
              <a:rPr lang="es-MX" dirty="0"/>
              <a:t> </a:t>
            </a:r>
            <a:r>
              <a:rPr lang="es-MX" dirty="0" err="1"/>
              <a:t>stays</a:t>
            </a:r>
            <a:r>
              <a:rPr lang="es-MX" dirty="0"/>
              <a:t> </a:t>
            </a:r>
            <a:r>
              <a:rPr lang="es-MX" dirty="0" err="1"/>
              <a:t>above</a:t>
            </a:r>
            <a:r>
              <a:rPr lang="es-MX" dirty="0"/>
              <a:t> 29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3 </a:t>
            </a:r>
            <a:r>
              <a:rPr lang="es-MX" dirty="0" err="1"/>
              <a:t>years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Recap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know</a:t>
            </a:r>
            <a:r>
              <a:rPr lang="es-MX" dirty="0"/>
              <a:t>: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max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temperature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are </a:t>
            </a:r>
            <a:r>
              <a:rPr lang="es-MX" dirty="0" err="1"/>
              <a:t>experiencing</a:t>
            </a:r>
            <a:r>
              <a:rPr lang="es-MX" dirty="0"/>
              <a:t> more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days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year</a:t>
            </a:r>
            <a:r>
              <a:rPr lang="es-MX" dirty="0"/>
              <a:t>.</a:t>
            </a:r>
          </a:p>
          <a:p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already</a:t>
            </a:r>
            <a:r>
              <a:rPr lang="es-MX" dirty="0"/>
              <a:t> </a:t>
            </a:r>
            <a:r>
              <a:rPr lang="es-MX" dirty="0" err="1"/>
              <a:t>stablished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correlated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a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frequency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kind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responsable </a:t>
            </a:r>
            <a:r>
              <a:rPr lang="es-MX" dirty="0" err="1"/>
              <a:t>for</a:t>
            </a:r>
            <a:r>
              <a:rPr lang="es-MX" dirty="0"/>
              <a:t> 88%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disasters</a:t>
            </a:r>
            <a:r>
              <a:rPr lang="es-MX" dirty="0"/>
              <a:t> in Colombia.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talking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</a:t>
            </a:r>
            <a:r>
              <a:rPr lang="es-MX" dirty="0" err="1"/>
              <a:t>climate</a:t>
            </a:r>
            <a:r>
              <a:rPr lang="es-MX" dirty="0"/>
              <a:t> data, </a:t>
            </a:r>
            <a:r>
              <a:rPr lang="es-MX" dirty="0" err="1"/>
              <a:t>tiping</a:t>
            </a:r>
            <a:r>
              <a:rPr lang="es-MX" dirty="0"/>
              <a:t> </a:t>
            </a:r>
            <a:r>
              <a:rPr lang="es-MX" dirty="0" err="1"/>
              <a:t>points</a:t>
            </a:r>
            <a:r>
              <a:rPr lang="es-MX" dirty="0"/>
              <a:t> are crucial.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72D7-CD1D-44EC-8537-C9076C8B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DE86-361F-4CAC-BE28-948CB7ED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9B188C0-8DFA-4D17-8D8D-E4537A0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945405-1A86-48DC-BE1A-74CCC4F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DS4A </a:t>
            </a:r>
            <a:r>
              <a:rPr lang="es-MX" dirty="0" err="1"/>
              <a:t>Group</a:t>
            </a:r>
            <a:r>
              <a:rPr lang="es-MX" dirty="0"/>
              <a:t> 03 Bogotá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78663D-2A6D-489A-92A7-5FE6B213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09EA-0772-4502-A4C9-83B6575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595A-2778-47E7-A6C8-A36767B73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D9CB-0A34-416C-9F8C-EB7341A4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C881-CC54-46C5-9B42-E21B7114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4B38-75B0-4861-8828-FFAE9D9E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745D8-DCA8-4424-8473-5C9E131C8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DDBE-41EA-4026-8EDE-AA163EDC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8CC0-2BBC-4094-BE7C-200EB0E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93E5-D1AA-4E01-8F6B-12F2EE27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C98D-057F-447D-A8B8-636ABC0C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7ABA-637E-4235-BA00-469F6ABA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3081-F1F1-453D-8C5D-7912A522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8FA64-7376-4170-A1D8-39D76BDC23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36080"/>
            <a:ext cx="12192000" cy="121920"/>
          </a:xfrm>
          <a:prstGeom prst="rect">
            <a:avLst/>
          </a:prstGeom>
        </p:spPr>
      </p:pic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AFE4BE2-E1B2-42BA-9FEA-A316AFEC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C6ED5ED6-9173-4AD7-B5A8-FAE18905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MX" dirty="0"/>
              <a:t>DS4A </a:t>
            </a:r>
            <a:r>
              <a:rPr lang="es-MX" dirty="0" err="1"/>
              <a:t>Group</a:t>
            </a:r>
            <a:r>
              <a:rPr lang="es-MX" dirty="0"/>
              <a:t> 03 Bogotá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C4827CB6-7B49-4B00-AE0D-F78F2C47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9A41-DAB4-49FC-BD94-ABE13F4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5158-3786-41C3-AC9D-C92D0270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F0C0-9353-4F8A-9085-45F02D00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4340-5328-4FE6-A340-5399FEBE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5CAB-8DA3-429D-8EC2-4F5F3910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B00-E943-407F-9877-2E84D81F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8D5D-184C-45A7-B6F8-18DA26F0C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FDE9F-3782-4D35-BC87-59A32DA2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9BA79-445B-4C5D-BEBD-43963892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BF2D-6DF4-469C-ABD8-0B3E8A8C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8337-8A2C-44A7-90C5-130ABC3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7AB0-1E31-4548-98F5-BBDB421E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03A86-6138-479F-8AE4-7D723B74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6EC0B-2046-408E-A96E-5B6C504F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F5032-73F8-4853-B76A-39ABBB462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FA2A8-53E9-4D3D-AC76-47152001C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9C30-A9BC-4BCC-AD47-23D7669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CC7E2-F7EA-40BB-A03D-C32EC4D7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2BBBD-CB5F-4778-BBBC-DF00D38C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4EB2-ACBB-4293-B736-2FEAE244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0452A-CE1A-44AE-93AF-D1FEA172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1169A-C2DA-4D4B-B7DA-1887EA7E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BD310-36F1-49CA-A08B-FA78561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F80FB-6C1C-47D2-9E35-1FA90710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79355-FC72-4FAA-8CD3-B70775FB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A0B2-0640-4E8D-8EAE-4BB35D6A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9402-9396-48B1-B78F-08B07314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91E0-2E1D-4C36-B6FB-3BA1968F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E024E-24D8-4C6A-96F6-FB83BA9F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D9DCD-CC8F-4D37-ACDA-A3E8F6F0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83E9-2D20-4CCE-B455-5E9CEE60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55A4-84D1-45FA-B55B-13C41F0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EC2-8FA4-47A6-98A6-DA484EC1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09779-A4F0-403F-8050-4E41BD88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0362-444B-4B2C-8021-6A1DFAE4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F1E6-85DD-4A92-901B-80F8006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9F53-B825-4B45-A39F-15206F6C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D7FF0-0EA4-461B-A4F7-D66DF408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8A57B-15B7-4B11-BB2E-84B31A4B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4909-B28F-44F0-BC84-D310F80B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B80F-AF0C-441F-B887-6D87C8C0F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DB87-9C48-41BF-B8DE-269DB1E4846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AB40-0D88-4387-81E8-EF540F6D2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778D-DDC4-44A9-A90A-3B05E8BC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8FDC-F882-489B-8CFA-220F618A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4287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0783A-9FFA-42A2-B7CD-01D46E154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t="1017" r="499"/>
          <a:stretch/>
        </p:blipFill>
        <p:spPr>
          <a:xfrm>
            <a:off x="64516" y="245145"/>
            <a:ext cx="12059920" cy="600385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7E9AB-443E-4540-B658-0AA2CE4F5EAA}"/>
              </a:ext>
            </a:extLst>
          </p:cNvPr>
          <p:cNvSpPr txBox="1"/>
          <p:nvPr/>
        </p:nvSpPr>
        <p:spPr>
          <a:xfrm>
            <a:off x="4951649" y="4195708"/>
            <a:ext cx="228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DS4A COLOMBIA 2019</a:t>
            </a:r>
          </a:p>
          <a:p>
            <a:pPr algn="ctr"/>
            <a:r>
              <a:rPr lang="es-MX" dirty="0" err="1">
                <a:solidFill>
                  <a:schemeClr val="bg1"/>
                </a:solidFill>
              </a:rPr>
              <a:t>Group</a:t>
            </a:r>
            <a:r>
              <a:rPr lang="es-MX" dirty="0">
                <a:solidFill>
                  <a:schemeClr val="bg1"/>
                </a:solidFill>
              </a:rPr>
              <a:t> 03 – Bogotá</a:t>
            </a:r>
          </a:p>
          <a:p>
            <a:pPr algn="ctr"/>
            <a:r>
              <a:rPr lang="es-MX" dirty="0" err="1">
                <a:solidFill>
                  <a:schemeClr val="bg1"/>
                </a:solidFill>
              </a:rPr>
              <a:t>Dec</a:t>
            </a:r>
            <a:r>
              <a:rPr lang="es-MX" dirty="0">
                <a:solidFill>
                  <a:schemeClr val="bg1"/>
                </a:solidFill>
              </a:rPr>
              <a:t>. 11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7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303B6A-23D8-44F1-9858-352CA530D4E9}"/>
              </a:ext>
            </a:extLst>
          </p:cNvPr>
          <p:cNvSpPr txBox="1"/>
          <p:nvPr/>
        </p:nvSpPr>
        <p:spPr>
          <a:xfrm>
            <a:off x="865528" y="2915920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400" dirty="0"/>
              <a:t>WHAT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Enable any person to find, read and understand the basic risk profile of her region of interest.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48F-EE02-418B-95A8-A759C6922F23}"/>
              </a:ext>
            </a:extLst>
          </p:cNvPr>
          <p:cNvSpPr/>
          <p:nvPr/>
        </p:nvSpPr>
        <p:spPr>
          <a:xfrm>
            <a:off x="704772" y="2915920"/>
            <a:ext cx="62308" cy="1026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3A0D90A-938C-4815-8ED0-7BEDCBA0CCEB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F4172D-B7F8-47E4-AEBB-EC312F4DA5AC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BCBD8ED-DBCA-4D62-96CF-6C6194873C74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20EEAE9-DCFD-434A-92E5-EB920DE1B348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B34D4C-C6B4-41F2-B3B2-3DE82DCE1AC7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6109B4-2881-4EF4-9AAE-AD0877D101C2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5B735B-ED3F-4138-A9D7-FE7F14D4BE8C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B3FED8-2A53-4BE9-8C72-BF3E6E7E1E72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AC263C-E1E0-4B42-8081-12F12F18EC6E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72BD21-041C-4B59-8D95-A66EE6C28D26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A6189F-5015-41A8-B458-3F030EBAA60B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C8EC38-7CFD-4F14-B927-2EE3746AEF7D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DBF6312-4BE9-4A03-A939-6497FD87F0AE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38ACB4-74EF-40D9-BDCA-DCA7B8380859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546AB3-A53D-4D93-B2CA-E02AA19CBA8E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6580483-0140-4E92-AE75-1E6080BA6CEE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6AF64-D987-403C-A8B9-821A520B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70" y="868680"/>
            <a:ext cx="6528306" cy="512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E8262B-04D3-4214-B869-278BBE66C44F}"/>
              </a:ext>
            </a:extLst>
          </p:cNvPr>
          <p:cNvSpPr txBox="1"/>
          <p:nvPr/>
        </p:nvSpPr>
        <p:spPr>
          <a:xfrm flipH="1">
            <a:off x="5481170" y="421640"/>
            <a:ext cx="13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703859-31A6-41EB-B532-EF56B06BC46C}"/>
              </a:ext>
            </a:extLst>
          </p:cNvPr>
          <p:cNvSpPr txBox="1"/>
          <p:nvPr/>
        </p:nvSpPr>
        <p:spPr>
          <a:xfrm>
            <a:off x="767080" y="3075057"/>
            <a:ext cx="3089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dirty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s-MX" sz="2600" dirty="0">
                <a:solidFill>
                  <a:schemeClr val="accent1">
                    <a:lumMod val="75000"/>
                  </a:schemeClr>
                </a:solidFill>
              </a:rPr>
              <a:t>IS OPEN DATA?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F05DB4-3320-4339-AFB9-FE3FD8F8D088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BC083-B91F-4F89-8874-33EECFA0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82" y="2354538"/>
            <a:ext cx="7612585" cy="2148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002E3-44DE-467C-813D-F5266CAD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82" y="1135525"/>
            <a:ext cx="352425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92CB7-833F-4F9F-81DE-15C5214E727B}"/>
              </a:ext>
            </a:extLst>
          </p:cNvPr>
          <p:cNvSpPr/>
          <p:nvPr/>
        </p:nvSpPr>
        <p:spPr>
          <a:xfrm>
            <a:off x="4305782" y="47310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https://www.mintic.gov.co/portal/604/w3-article-5664.html?_noredirect=1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28436C-17E1-474C-B244-7623A7342BEB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B8ED3F1-3BBB-443B-9633-5593E4AA6B75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3523F71-A32A-406F-BAB8-0ACCEC723874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50CE95-16D4-44C7-9FAD-EB50FB096EFF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CD9D147-A336-4CFE-A7AE-FDDB3ACEB83A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8DD62C4-81AB-4219-B448-7F01F9E065BC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D4C57A-D625-4D41-AAF6-AC74915DF5B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99015D-0460-49B2-B7FB-D96A84CFDA83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4EB262-956E-4A1A-A1DE-0BBE89CFF741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05C0DB-3507-465A-9A39-C72B66125080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0A7D91-1E05-4BD1-B229-63416347E310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6318FEF-77D1-43CB-9AED-D891B489F2DF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C417711-E3CF-4860-9F5A-347945C1571E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5328DAB-5552-477F-A7AA-114B341F25C5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0B2773-289D-4D84-B7DE-32473E44AFF5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EA06F1-11FA-492D-90EC-6A5BB9C9225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70CCB9D6-FAAE-4F34-9A84-72FFD63ECBA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9BFFF3-7E13-4931-A6B4-A6F59AE240F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F01AC7-79D0-46C3-96CA-5F131E10D197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23E950-2684-4604-A735-81D3E2311ED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996D64-E9E5-41B8-BE83-93A27C64A389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395E7E-D273-436A-BB41-D47331D15A3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F8ECB4-4492-4056-9D9F-DE6B1C18909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9496C9-9227-4557-B1FD-FD2445C80A5D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175DC5-AC71-4DBE-9811-A3668689283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15334A-4EFB-4489-BF67-787E4A853C3A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C6E50CA-C1EC-4D81-B66E-EE1FA6E1E1E8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168440-F225-434B-8876-28FB82BC9B53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ECD1E8F-7E19-4908-9D84-CCD2740282B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193C4A-B3B0-48A7-977D-2CCE2A24CDB9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2C31FF-EFB3-47AC-80ED-392E488DFF57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001A66B-6170-4F6F-9D61-87D454AB517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FC6027-CE8E-4E00-A314-03AA131F0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654162"/>
            <a:ext cx="9591040" cy="5810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FE3D9-F4C3-436C-A775-084DFFC2E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09" y="2255520"/>
            <a:ext cx="3787251" cy="1308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7DA7A1-ECD4-4F71-BFCF-39ED722CA370}"/>
              </a:ext>
            </a:extLst>
          </p:cNvPr>
          <p:cNvSpPr txBox="1"/>
          <p:nvPr/>
        </p:nvSpPr>
        <p:spPr>
          <a:xfrm flipH="1">
            <a:off x="3174889" y="168394"/>
            <a:ext cx="13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/Consultar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9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9C5C4-F6A4-40C3-B067-EBE3D1BA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1" y="1272168"/>
            <a:ext cx="7452360" cy="488453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70CCB9D6-FAAE-4F34-9A84-72FFD63ECBA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9BFFF3-7E13-4931-A6B4-A6F59AE240F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F01AC7-79D0-46C3-96CA-5F131E10D197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23E950-2684-4604-A735-81D3E2311ED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996D64-E9E5-41B8-BE83-93A27C64A389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395E7E-D273-436A-BB41-D47331D15A3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F8ECB4-4492-4056-9D9F-DE6B1C18909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9496C9-9227-4557-B1FD-FD2445C80A5D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175DC5-AC71-4DBE-9811-A3668689283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15334A-4EFB-4489-BF67-787E4A853C3A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C6E50CA-C1EC-4D81-B66E-EE1FA6E1E1E8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168440-F225-434B-8876-28FB82BC9B53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ECD1E8F-7E19-4908-9D84-CCD2740282B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193C4A-B3B0-48A7-977D-2CCE2A24CDB9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2C31FF-EFB3-47AC-80ED-392E488DFF57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001A66B-6170-4F6F-9D61-87D454AB517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1A9B21-A0C8-4CA4-BF22-9A7289E58FA8}"/>
              </a:ext>
            </a:extLst>
          </p:cNvPr>
          <p:cNvSpPr/>
          <p:nvPr/>
        </p:nvSpPr>
        <p:spPr>
          <a:xfrm>
            <a:off x="3611880" y="2240280"/>
            <a:ext cx="612648" cy="6096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DDE8C-3ED0-4FD2-8894-376C9DD63373}"/>
              </a:ext>
            </a:extLst>
          </p:cNvPr>
          <p:cNvSpPr txBox="1"/>
          <p:nvPr/>
        </p:nvSpPr>
        <p:spPr>
          <a:xfrm>
            <a:off x="167097" y="90283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Tarra| Norte de Santander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69112DA-7B5B-44CE-9E60-CBFB9CB9B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70" y="1272168"/>
            <a:ext cx="3787251" cy="1806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E9404-F61E-4276-BCBE-752B73C3D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070" y="3429000"/>
            <a:ext cx="3798137" cy="2194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41F7EC-C439-4057-834A-376A5A8F6650}"/>
              </a:ext>
            </a:extLst>
          </p:cNvPr>
          <p:cNvSpPr/>
          <p:nvPr/>
        </p:nvSpPr>
        <p:spPr>
          <a:xfrm>
            <a:off x="3390732" y="168394"/>
            <a:ext cx="2831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/Drill </a:t>
            </a:r>
            <a:r>
              <a:rPr lang="es-MX" dirty="0" err="1"/>
              <a:t>down</a:t>
            </a:r>
            <a:r>
              <a:rPr lang="es-MX" dirty="0"/>
              <a:t>: Municipal </a:t>
            </a:r>
            <a:r>
              <a:rPr lang="es-MX" dirty="0" err="1"/>
              <a:t>level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B6FBBA-1F5C-4EFC-A01A-72965D7B3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224355"/>
              </p:ext>
            </p:extLst>
          </p:nvPr>
        </p:nvGraphicFramePr>
        <p:xfrm>
          <a:off x="2919416" y="1587178"/>
          <a:ext cx="6711387" cy="368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E9041BF-1315-47F4-9CB3-507CE4B5C4F4}"/>
              </a:ext>
            </a:extLst>
          </p:cNvPr>
          <p:cNvSpPr/>
          <p:nvPr/>
        </p:nvSpPr>
        <p:spPr>
          <a:xfrm>
            <a:off x="4332010" y="2796540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6F1878-FD33-4C50-B659-0C4616B330D7}"/>
              </a:ext>
            </a:extLst>
          </p:cNvPr>
          <p:cNvSpPr/>
          <p:nvPr/>
        </p:nvSpPr>
        <p:spPr>
          <a:xfrm>
            <a:off x="5636935" y="2636520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43405C-3FA6-4D5F-9BD4-AE6F2445A9FF}"/>
              </a:ext>
            </a:extLst>
          </p:cNvPr>
          <p:cNvSpPr/>
          <p:nvPr/>
        </p:nvSpPr>
        <p:spPr>
          <a:xfrm>
            <a:off x="7593370" y="2674620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18A10A-DCC5-4305-B798-8540F7AA5DBF}"/>
              </a:ext>
            </a:extLst>
          </p:cNvPr>
          <p:cNvSpPr/>
          <p:nvPr/>
        </p:nvSpPr>
        <p:spPr>
          <a:xfrm>
            <a:off x="8234720" y="2787904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7E7FB8-C446-4C48-A9D7-AAA88AE99113}"/>
              </a:ext>
            </a:extLst>
          </p:cNvPr>
          <p:cNvSpPr/>
          <p:nvPr/>
        </p:nvSpPr>
        <p:spPr>
          <a:xfrm>
            <a:off x="8454657" y="2573655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BE26A4-2E29-4E4B-A505-67BB295F1417}"/>
              </a:ext>
            </a:extLst>
          </p:cNvPr>
          <p:cNvSpPr/>
          <p:nvPr/>
        </p:nvSpPr>
        <p:spPr>
          <a:xfrm>
            <a:off x="8664207" y="2573655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1DA749-F040-4800-BA50-6A42886F0BD3}"/>
              </a:ext>
            </a:extLst>
          </p:cNvPr>
          <p:cNvSpPr/>
          <p:nvPr/>
        </p:nvSpPr>
        <p:spPr>
          <a:xfrm>
            <a:off x="8886901" y="2611755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D3384-0F3E-47F9-A9F0-BF7AFD01DF17}"/>
              </a:ext>
            </a:extLst>
          </p:cNvPr>
          <p:cNvCxnSpPr>
            <a:cxnSpLocks/>
          </p:cNvCxnSpPr>
          <p:nvPr/>
        </p:nvCxnSpPr>
        <p:spPr>
          <a:xfrm>
            <a:off x="3450336" y="2900934"/>
            <a:ext cx="641908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F1CCB72-5F43-4A5A-B941-1192002AA0BB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75D60E-B751-46EC-81C4-38D393A28B6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AC1FB07-C44C-4AD4-BEC4-AF24FF399B73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312626-5362-4995-BE5A-DB5A533E15AD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4E07F0-D467-4664-97A8-A700F42694F5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3F3B4E-9A02-497B-9BB5-FB461803B193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5E4F4B-01F9-492E-BBB8-596364E135B7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6C5A979-2F84-4C28-8E65-C17A167D0094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799B0E-31F9-49C7-B993-BE47DB8DE9C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FA0103D-9632-49BA-851F-586087711AC5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EDDF5B-F35A-42FF-ADD3-85FC9FF770BB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B35178F-D96D-4213-94E1-61E56CAC7428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C8A563-863B-4E73-92C9-84F2C6AEB4E1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811AA6-5FFA-4C3D-B738-FA3C1D0D8EA7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8FFC0A-A20A-49E4-A503-8E9F86D18BF2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A23A8CB-E5FE-4D0B-886B-63380C08174A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3A8DA0-4A49-46E7-9E5D-77DE2E6F1EF1}"/>
              </a:ext>
            </a:extLst>
          </p:cNvPr>
          <p:cNvSpPr/>
          <p:nvPr/>
        </p:nvSpPr>
        <p:spPr>
          <a:xfrm>
            <a:off x="3450336" y="2417827"/>
            <a:ext cx="4252762" cy="2432301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9C5C4-F6A4-40C3-B067-EBE3D1BA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1" y="1272168"/>
            <a:ext cx="7452360" cy="4884536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262C0F9-7C6A-4018-B6C3-D00B1BE349F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909561" y="3429001"/>
          <a:ext cx="379476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91A9B21-A0C8-4CA4-BF22-9A7289E58FA8}"/>
              </a:ext>
            </a:extLst>
          </p:cNvPr>
          <p:cNvSpPr/>
          <p:nvPr/>
        </p:nvSpPr>
        <p:spPr>
          <a:xfrm>
            <a:off x="3611880" y="2240280"/>
            <a:ext cx="612648" cy="6096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DDE8C-3ED0-4FD2-8894-376C9DD63373}"/>
              </a:ext>
            </a:extLst>
          </p:cNvPr>
          <p:cNvSpPr txBox="1"/>
          <p:nvPr/>
        </p:nvSpPr>
        <p:spPr>
          <a:xfrm>
            <a:off x="167097" y="90283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Tarra| Norte de Santander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2CD583-9060-470F-98A7-F0E3D1A8A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70" y="1272168"/>
            <a:ext cx="3787251" cy="180631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47460CB-95C9-4A1D-846D-7934AAA927C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B896D3-B917-4184-ADC1-655EE2721788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BEAEAF-1788-4929-8627-B6F33C34E93B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D58D36-C99A-4A79-9E65-FD43C61D6B04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3DE231-9C2B-4298-B741-D8204542B2F9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9C8629-CECD-4155-9980-BBE9415BCE8D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57419-2A70-4AE7-A3AB-C42A94C2BFF1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F475A0-DD29-44E8-B1B2-36C407DC6DFF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422326-6BE2-451E-9C52-66A0808DD4DA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62CF94-9B87-4B56-A595-1F782F83DC94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F95639-8315-4AAB-93B5-33CCF53AF999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902C10-41D4-4D2A-AD99-107877ED82FD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89EDEA-9051-4405-9E22-8C99A192118E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7E5A4C-7042-4A1D-86C0-D1630A8BA1F7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7B0145-F183-45D7-A053-A1ED91963410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E49970-205F-494A-91F7-BE30E2D6F74E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Right 59">
            <a:extLst>
              <a:ext uri="{FF2B5EF4-FFF2-40B4-BE49-F238E27FC236}">
                <a16:creationId xmlns:a16="http://schemas.microsoft.com/office/drawing/2014/main" id="{D7A68621-6AF5-4ACD-A531-3052F26FA94C}"/>
              </a:ext>
            </a:extLst>
          </p:cNvPr>
          <p:cNvSpPr/>
          <p:nvPr/>
        </p:nvSpPr>
        <p:spPr>
          <a:xfrm>
            <a:off x="6024519" y="5467866"/>
            <a:ext cx="4382824" cy="46166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A5999B2A-1020-4E01-B5FA-2DF529E44F0A}"/>
              </a:ext>
            </a:extLst>
          </p:cNvPr>
          <p:cNvSpPr/>
          <p:nvPr/>
        </p:nvSpPr>
        <p:spPr>
          <a:xfrm>
            <a:off x="6331309" y="3325739"/>
            <a:ext cx="3728600" cy="46166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7237C-28EF-4416-A871-D26A50C15C46}"/>
              </a:ext>
            </a:extLst>
          </p:cNvPr>
          <p:cNvSpPr/>
          <p:nvPr/>
        </p:nvSpPr>
        <p:spPr>
          <a:xfrm>
            <a:off x="6239045" y="1186837"/>
            <a:ext cx="4239858" cy="46166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03859-31A6-41EB-B532-EF56B06BC46C}"/>
              </a:ext>
            </a:extLst>
          </p:cNvPr>
          <p:cNvSpPr txBox="1"/>
          <p:nvPr/>
        </p:nvSpPr>
        <p:spPr>
          <a:xfrm>
            <a:off x="767080" y="3075057"/>
            <a:ext cx="3401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’S</a:t>
            </a:r>
          </a:p>
          <a:p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HALF A DEGREE WORTH?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F05DB4-3320-4339-AFB9-FE3FD8F8D088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BC2CFF-4555-45D3-80FA-915A27F8D101}"/>
              </a:ext>
            </a:extLst>
          </p:cNvPr>
          <p:cNvGrpSpPr/>
          <p:nvPr/>
        </p:nvGrpSpPr>
        <p:grpSpPr>
          <a:xfrm>
            <a:off x="4783925" y="195070"/>
            <a:ext cx="1567704" cy="5711871"/>
            <a:chOff x="4425707" y="195070"/>
            <a:chExt cx="1567704" cy="57118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B2E31A-9A9B-4B40-9BD5-08F782894AD4}"/>
                </a:ext>
              </a:extLst>
            </p:cNvPr>
            <p:cNvSpPr/>
            <p:nvPr/>
          </p:nvSpPr>
          <p:spPr>
            <a:xfrm>
              <a:off x="4570602" y="195070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b="1" dirty="0">
                  <a:solidFill>
                    <a:schemeClr val="accent2"/>
                  </a:solidFill>
                </a:rPr>
                <a:t>TEMP +1.5°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3C7ACB-01C8-48E2-898E-C82634CE09EE}"/>
                </a:ext>
              </a:extLst>
            </p:cNvPr>
            <p:cNvSpPr/>
            <p:nvPr/>
          </p:nvSpPr>
          <p:spPr>
            <a:xfrm>
              <a:off x="4824378" y="1186837"/>
              <a:ext cx="7703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14%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B7BFF6-7C98-466A-B917-575019F4E4C1}"/>
                </a:ext>
              </a:extLst>
            </p:cNvPr>
            <p:cNvSpPr/>
            <p:nvPr/>
          </p:nvSpPr>
          <p:spPr>
            <a:xfrm>
              <a:off x="4752819" y="5445276"/>
              <a:ext cx="913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350M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CE304E-6A2A-4E4A-8643-DF8B582EFA74}"/>
                </a:ext>
              </a:extLst>
            </p:cNvPr>
            <p:cNvSpPr/>
            <p:nvPr/>
          </p:nvSpPr>
          <p:spPr>
            <a:xfrm>
              <a:off x="4425707" y="3316056"/>
              <a:ext cx="15677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31M - 69M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04AFF-6EE7-4940-9343-948B38BC9BD8}"/>
              </a:ext>
            </a:extLst>
          </p:cNvPr>
          <p:cNvGrpSpPr/>
          <p:nvPr/>
        </p:nvGrpSpPr>
        <p:grpSpPr>
          <a:xfrm>
            <a:off x="10080231" y="199835"/>
            <a:ext cx="1567704" cy="5707106"/>
            <a:chOff x="10513869" y="199835"/>
            <a:chExt cx="1567704" cy="57071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31AD96-CABD-4FF8-8C4B-88B2953FF825}"/>
                </a:ext>
              </a:extLst>
            </p:cNvPr>
            <p:cNvSpPr/>
            <p:nvPr/>
          </p:nvSpPr>
          <p:spPr>
            <a:xfrm>
              <a:off x="10632314" y="199835"/>
              <a:ext cx="1330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b="1" dirty="0">
                  <a:solidFill>
                    <a:srgbClr val="FF0000"/>
                  </a:solidFill>
                </a:rPr>
                <a:t>TEMP + 2.0°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E49130-6582-47E4-8E97-CD9A46C8C86D}"/>
                </a:ext>
              </a:extLst>
            </p:cNvPr>
            <p:cNvSpPr/>
            <p:nvPr/>
          </p:nvSpPr>
          <p:spPr>
            <a:xfrm>
              <a:off x="10912540" y="1186837"/>
              <a:ext cx="7703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37%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EC8452-FD91-47FE-9684-6330C23C134D}"/>
                </a:ext>
              </a:extLst>
            </p:cNvPr>
            <p:cNvSpPr/>
            <p:nvPr/>
          </p:nvSpPr>
          <p:spPr>
            <a:xfrm>
              <a:off x="10840981" y="5445276"/>
              <a:ext cx="913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411M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960D5C-1377-4310-B384-47E9C1BD0883}"/>
                </a:ext>
              </a:extLst>
            </p:cNvPr>
            <p:cNvSpPr/>
            <p:nvPr/>
          </p:nvSpPr>
          <p:spPr>
            <a:xfrm>
              <a:off x="10513869" y="3316056"/>
              <a:ext cx="15677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32M - 80M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EDC084B7-467F-4B88-AB41-56C14DD33B0D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F95843-D23A-4989-A6C7-09F029722DDE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EBF4473-ED7B-4248-9FBB-BB413392E7AA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5F5D1A0-C51F-4A6F-8B8B-2513B739022B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7B2571C-52CD-44E8-96ED-E450938F8CCC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33CB5FD-DD5B-48BD-822B-548BC31E4AE4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4E4DB5C-8230-46B5-B82A-8D0CD7018A72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1AB559F-0E13-4089-921D-F9CD232E5E57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0A18FBE-1BE3-495F-8A40-81CD4BD1ABBB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E99D691-3E85-4EB5-8931-B0F1F5D38748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52DDA61-8FC4-4EF5-AC6E-2BAF006C4719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7BF8D73-F297-442B-956E-E41B90D1E583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D796E27-34DE-42AB-B314-D910B8B1BA21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DE81462-DC7C-4343-9BDC-C738CEC0526E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5A43C1F-A2C6-441C-96FB-97E149E76F40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0AB4623-EDCE-404A-A549-D0C25FF972C3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0F9246-5939-45CA-8217-7BDFF996E7BA}"/>
              </a:ext>
            </a:extLst>
          </p:cNvPr>
          <p:cNvSpPr/>
          <p:nvPr/>
        </p:nvSpPr>
        <p:spPr>
          <a:xfrm>
            <a:off x="-39756" y="6227718"/>
            <a:ext cx="776045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By BRAD PLUMER and NADJA POPOVICH OCT. 7, 2018</a:t>
            </a: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Ilustrations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by IRIS GOTTLIEB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https://www.nytimes.com/interactive/2018/10/07/climate/ipcc-report-half-degree.html?mtrref=www.google.com&amp;assetType=REGIWALL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D41EAB-DDCA-4FD2-9D94-F065B3DE4441}"/>
              </a:ext>
            </a:extLst>
          </p:cNvPr>
          <p:cNvGrpSpPr/>
          <p:nvPr/>
        </p:nvGrpSpPr>
        <p:grpSpPr>
          <a:xfrm>
            <a:off x="6302970" y="199171"/>
            <a:ext cx="3870803" cy="6277037"/>
            <a:chOff x="6062016" y="199171"/>
            <a:chExt cx="3870803" cy="6277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CA95AB-AD86-4D21-A4F9-3F9FC07B1B09}"/>
                </a:ext>
              </a:extLst>
            </p:cNvPr>
            <p:cNvSpPr/>
            <p:nvPr/>
          </p:nvSpPr>
          <p:spPr>
            <a:xfrm>
              <a:off x="6062016" y="199171"/>
              <a:ext cx="3825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Global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Population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Exposed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Severe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Heat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Waves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E43D08-AADD-4313-9AF9-E19BEAFEE6B1}"/>
                </a:ext>
              </a:extLst>
            </p:cNvPr>
            <p:cNvSpPr/>
            <p:nvPr/>
          </p:nvSpPr>
          <p:spPr>
            <a:xfrm>
              <a:off x="6272201" y="2328390"/>
              <a:ext cx="340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Urban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Population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exposed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Water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Scarcity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79A027-AA0D-4977-8F43-B125CDCEB4D2}"/>
                </a:ext>
              </a:extLst>
            </p:cNvPr>
            <p:cNvSpPr/>
            <p:nvPr/>
          </p:nvSpPr>
          <p:spPr>
            <a:xfrm>
              <a:off x="6062016" y="4457609"/>
              <a:ext cx="3870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Population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exposed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flooding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from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sea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level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rise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790B56B-269E-4C85-BD57-385EEBCC9EC9}"/>
                </a:ext>
              </a:extLst>
            </p:cNvPr>
            <p:cNvSpPr/>
            <p:nvPr/>
          </p:nvSpPr>
          <p:spPr>
            <a:xfrm>
              <a:off x="7175062" y="617569"/>
              <a:ext cx="1599827" cy="1600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946131E-BE52-4D9B-A3F9-5BAFFA268264}"/>
                </a:ext>
              </a:extLst>
            </p:cNvPr>
            <p:cNvSpPr/>
            <p:nvPr/>
          </p:nvSpPr>
          <p:spPr>
            <a:xfrm>
              <a:off x="7174875" y="2746788"/>
              <a:ext cx="1600200" cy="1600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38151C6-AE56-4088-AFAE-FE68255192F8}"/>
                </a:ext>
              </a:extLst>
            </p:cNvPr>
            <p:cNvSpPr/>
            <p:nvPr/>
          </p:nvSpPr>
          <p:spPr>
            <a:xfrm>
              <a:off x="7174875" y="4876008"/>
              <a:ext cx="1600200" cy="16002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422189-BA58-4FCE-83A1-C4F3FCE4A9A2}"/>
              </a:ext>
            </a:extLst>
          </p:cNvPr>
          <p:cNvCxnSpPr>
            <a:cxnSpLocks/>
          </p:cNvCxnSpPr>
          <p:nvPr/>
        </p:nvCxnSpPr>
        <p:spPr>
          <a:xfrm>
            <a:off x="4257451" y="1186837"/>
            <a:ext cx="1" cy="472010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48" grpId="0" animBg="1"/>
      <p:bldP spid="48" grpId="1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11DBF-6C93-4120-9781-D8F0E78C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12191998" cy="18897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5873C4-F7C7-4B43-8B74-7DE6178AD17A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8443AD-B37E-417B-8D74-57B15E702887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0DE9F0-031B-4D30-A3A4-737645BAA50A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72AFFB-4A66-4E55-A689-5C3C839D99B8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4146CE-73FF-469C-8607-9601E17F7E0F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155CD05-3B96-461D-84EC-208FC1477983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6E3F63-91C6-4006-8E8F-408FD36F14F8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05C226-B8BA-407A-9FBA-7DB1148283F8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F1BFE1-C859-44B9-A4EA-00430F218ADD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79383E-5659-401D-B399-CD7D4EDD446B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0CE825-1FE2-4269-94D7-C2B920116785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79BBF2-8B58-4538-A4E1-0AAB42E4DB7E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BCDE17-5E35-46C8-A3AE-E3F5F7C8E6AA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BD24B98-8A23-476F-B6CA-F775AD2B5096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F1EF6B-72C1-4C42-8F0E-91FC1B84BB40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D67375-B72F-4549-AD8C-77629E714D2F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8A6BA7-444F-49B4-AFE8-8DE4A9BDE91E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A5E43F-30FA-48A7-A541-88C1648B1FBF}"/>
              </a:ext>
            </a:extLst>
          </p:cNvPr>
          <p:cNvSpPr txBox="1"/>
          <p:nvPr/>
        </p:nvSpPr>
        <p:spPr>
          <a:xfrm>
            <a:off x="7447280" y="4683760"/>
            <a:ext cx="313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Ed Hawkins’ – </a:t>
            </a:r>
            <a:r>
              <a:rPr lang="es-MX" dirty="0" err="1"/>
              <a:t>Warming</a:t>
            </a:r>
            <a:r>
              <a:rPr lang="es-MX" dirty="0"/>
              <a:t> </a:t>
            </a:r>
            <a:r>
              <a:rPr lang="es-MX" dirty="0" err="1"/>
              <a:t>Stripes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486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DS4A</a:t>
            </a:r>
            <a:r>
              <a:rPr lang="es-MX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4000" dirty="0">
                <a:solidFill>
                  <a:schemeClr val="accent1">
                    <a:lumMod val="75000"/>
                  </a:schemeClr>
                </a:solidFill>
              </a:rPr>
              <a:t>COLOMBIA 2019</a:t>
            </a:r>
          </a:p>
          <a:p>
            <a:r>
              <a:rPr lang="es-MX" sz="4000" dirty="0" err="1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s-MX" sz="4000" dirty="0">
                <a:solidFill>
                  <a:schemeClr val="accent1">
                    <a:lumMod val="75000"/>
                  </a:schemeClr>
                </a:solidFill>
              </a:rPr>
              <a:t> 03 - Bogotá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12888-4818-45BB-8E74-5998102DFB5A}"/>
              </a:ext>
            </a:extLst>
          </p:cNvPr>
          <p:cNvSpPr txBox="1"/>
          <p:nvPr/>
        </p:nvSpPr>
        <p:spPr>
          <a:xfrm>
            <a:off x="7837680" y="1931226"/>
            <a:ext cx="273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Carol Martínez, PhD.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029C1-0CEC-49F0-AF37-9E14281B8715}"/>
              </a:ext>
            </a:extLst>
          </p:cNvPr>
          <p:cNvSpPr txBox="1"/>
          <p:nvPr/>
        </p:nvSpPr>
        <p:spPr>
          <a:xfrm>
            <a:off x="7757594" y="1118215"/>
            <a:ext cx="289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Álvaro Muñoz Lovera.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DD898-7809-42B7-A205-9B54C946329F}"/>
              </a:ext>
            </a:extLst>
          </p:cNvPr>
          <p:cNvSpPr txBox="1"/>
          <p:nvPr/>
        </p:nvSpPr>
        <p:spPr>
          <a:xfrm>
            <a:off x="8049468" y="2744237"/>
            <a:ext cx="23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Javier </a:t>
            </a:r>
            <a:r>
              <a:rPr lang="es-MX" sz="2400" dirty="0" err="1"/>
              <a:t>Cocunubo</a:t>
            </a:r>
            <a:r>
              <a:rPr lang="es-MX" sz="2400" dirty="0"/>
              <a:t>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316C7-E2A0-49C7-A1BE-A4BBC47992CE}"/>
              </a:ext>
            </a:extLst>
          </p:cNvPr>
          <p:cNvSpPr txBox="1"/>
          <p:nvPr/>
        </p:nvSpPr>
        <p:spPr>
          <a:xfrm>
            <a:off x="7718609" y="3557248"/>
            <a:ext cx="2968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err="1"/>
              <a:t>Johnathan</a:t>
            </a:r>
            <a:r>
              <a:rPr lang="es-MX" sz="2400" dirty="0"/>
              <a:t> Salamanca.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21F52-BCEB-4F07-991C-AF417C072D36}"/>
              </a:ext>
            </a:extLst>
          </p:cNvPr>
          <p:cNvSpPr txBox="1"/>
          <p:nvPr/>
        </p:nvSpPr>
        <p:spPr>
          <a:xfrm>
            <a:off x="8149560" y="5183270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Jairo José Niño.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E95A6-2AA5-40B4-BDBD-44346203B558}"/>
              </a:ext>
            </a:extLst>
          </p:cNvPr>
          <p:cNvSpPr txBox="1"/>
          <p:nvPr/>
        </p:nvSpPr>
        <p:spPr>
          <a:xfrm>
            <a:off x="7789590" y="4370259"/>
            <a:ext cx="282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Mario Alberto Cerón.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5B6693-8528-4AE1-8C72-73077E1D3708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5F605C-49EF-4AFB-8F76-7EE6390BC39A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EBD1CA-2905-48DE-B682-08AD1E77696D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3614C5-154D-4786-897D-51BCD7734CA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EEA968-F888-4F4A-960B-17F018522E15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9894C6-C003-471B-8BBD-117D7BEB02E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D4641AD-29DE-4C72-91E5-BB5CAE8580BF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B60ACB-B640-4BA1-A595-6C5FD160B5B7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61728B-AAEC-48B6-9332-D71664CE36B4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4AE5EB-3363-4ABE-AE7F-50251A2A8592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1A56BD-ACCB-4D0E-82E0-BDCBFD3BC337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F5CCF9-0337-4907-9251-647CDAD31627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2C166A-1794-4DE8-91F6-B279C64035A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094A52-0D2F-4ECA-BCF9-FE07CFB2C47D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D01A7B5-ADB5-4781-948A-896A53E21987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E4457E-8280-4F61-B483-638D6BD20EDF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A068F-0F96-47A6-B256-CC75FC1923A1}"/>
              </a:ext>
            </a:extLst>
          </p:cNvPr>
          <p:cNvSpPr/>
          <p:nvPr/>
        </p:nvSpPr>
        <p:spPr>
          <a:xfrm>
            <a:off x="1504950" y="2136198"/>
            <a:ext cx="2832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/>
              <a:t>THANK YOU!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5E04B-2F3A-4D86-9133-4B6E6029A918}"/>
              </a:ext>
            </a:extLst>
          </p:cNvPr>
          <p:cNvCxnSpPr/>
          <p:nvPr/>
        </p:nvCxnSpPr>
        <p:spPr>
          <a:xfrm>
            <a:off x="9004074" y="1755553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31451B-D5DE-40B4-9871-1F8C93C7187D}"/>
              </a:ext>
            </a:extLst>
          </p:cNvPr>
          <p:cNvCxnSpPr/>
          <p:nvPr/>
        </p:nvCxnSpPr>
        <p:spPr>
          <a:xfrm>
            <a:off x="9004074" y="2568564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32A26-E194-415E-AA96-5093A920D519}"/>
              </a:ext>
            </a:extLst>
          </p:cNvPr>
          <p:cNvCxnSpPr/>
          <p:nvPr/>
        </p:nvCxnSpPr>
        <p:spPr>
          <a:xfrm>
            <a:off x="9004074" y="3381575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2397C-256A-4828-ADD0-BCC15597C093}"/>
              </a:ext>
            </a:extLst>
          </p:cNvPr>
          <p:cNvCxnSpPr/>
          <p:nvPr/>
        </p:nvCxnSpPr>
        <p:spPr>
          <a:xfrm>
            <a:off x="9004074" y="4194586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D7EFB5-DC45-4309-8AAA-1CD0997672A5}"/>
              </a:ext>
            </a:extLst>
          </p:cNvPr>
          <p:cNvCxnSpPr/>
          <p:nvPr/>
        </p:nvCxnSpPr>
        <p:spPr>
          <a:xfrm>
            <a:off x="9004074" y="5007597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8D305E-5F05-4FF1-92DA-D34C8E5D1C78}"/>
              </a:ext>
            </a:extLst>
          </p:cNvPr>
          <p:cNvCxnSpPr/>
          <p:nvPr/>
        </p:nvCxnSpPr>
        <p:spPr>
          <a:xfrm>
            <a:off x="9004074" y="5820607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0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 / WHAT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34ACF8-24E7-4D2C-9FF8-12AED7BF9EC4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E8DC58-51CD-4653-B764-46A39BF7334E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4078BD-6C33-495A-B3C7-EC55F24ABF83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394442-4790-4E75-B150-478E3AF5007E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DC9FD9-B079-4806-8F57-8DB03765D018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BA9003-707A-41E2-A23F-896E09F4AA23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1BCAFE-73D0-411B-A549-98B659C1CC1C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DEAB07-2BE3-45B0-9B45-78DA5D823F71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38C3FF-0074-4236-974D-FF94BD015437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BB07BE-9DA5-4117-BF3C-563A9C03FE0D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C48050-CD77-4C32-BDCE-B23A937D94ED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DB3954-5C6D-4816-8632-B422DCAE2084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4169371-8F9B-4A2F-9544-D7BC0225836B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86F4FC-F3E2-4541-ABD8-328D3F44AD8E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A725DE-5320-42A7-9EC2-12ACC6B174D9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B520FD1-B673-4DF0-9E98-A3E5610AE0A7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633D86-D782-4E34-9C56-DF54EF303952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8EF5F7-F7BD-4D67-83F8-5B95D62A764D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019EBD-7848-46EE-BCCC-8271BA7E56B5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F8ED6A-0B47-4BBF-8438-4140CAC7DE2F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686A30-087E-495A-A56E-12C4CA7ABCF2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3BFE7D-6D45-48F7-A8CE-4702E0A1614D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43CFC3-11A2-466E-8E4B-C07197740D7B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C37276F-CC73-4435-9790-542EDCB46024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AACF38-45EF-424C-834D-F19B2665069D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927675-E0E3-4F58-BD07-BD1362654899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D2F884-FC00-4019-B392-1E5FAA2F8C06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043DB85-2990-4EB2-B679-3BE806EA2ACD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C9345A-BC6E-4996-AF50-CF845F7AA2DC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BD69F2-BB50-4769-AE34-27BA3496F28F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955BEB-8737-4CC2-92A0-97E8F1DB7AF6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CDE3715-8F9C-4035-A19D-5A5C0871A4A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848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r>
              <a:rPr lang="es-MX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4000" dirty="0">
                <a:solidFill>
                  <a:schemeClr val="accent1">
                    <a:lumMod val="75000"/>
                  </a:schemeClr>
                </a:solidFill>
              </a:rPr>
              <a:t>RISK FROM NATURAL DISASTERS?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40FA38-2D9B-44BF-91DF-FB327C53FFA7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850B7C-3F3B-4DEB-A507-32EB96923BCC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FF6148B-353B-45D1-A17F-9EBE852C53AE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EBE941-7B3C-4091-AED7-EC4C83EA7DF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F691EF-9336-411E-B48A-A42C76BE2FEC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AC071B-D264-40B1-B44B-81340C4A8774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94000E-D673-4B1E-BAC7-490BE85DF0A9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D545A1-2B56-4FE3-A4B1-AF6D68EBDBC6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402635-CBAF-43AA-84E9-5A6D2695751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92326C-E7E3-4C96-BD78-0941A547C548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87C30E-D52B-4A54-93F1-FFEED298A934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C381A2-DA4C-4133-A19F-02D9FC76E3B6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CCDFA2-027C-42E2-8E9D-DF7CF9CBE85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591D3E-E360-4EAF-B0B0-40E427040B4E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53C1B33-11EA-4468-8C6E-ACBBAB95849F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D891CC-36AA-4786-828E-50D8C5C5D6BB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B1950-1EF0-4B2C-906B-47FD92A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12" y="3429000"/>
            <a:ext cx="5077777" cy="285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D0249-43D1-4DB0-9080-8AA849B6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04" y="423672"/>
            <a:ext cx="5071392" cy="2852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B87810-0993-4EF6-872E-340D973EADA3}"/>
              </a:ext>
            </a:extLst>
          </p:cNvPr>
          <p:cNvSpPr txBox="1"/>
          <p:nvPr/>
        </p:nvSpPr>
        <p:spPr>
          <a:xfrm>
            <a:off x="767080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endParaRPr lang="en-US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BF7C4-1D77-402C-BB0E-ED3D2123B936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85782B-EBCF-4400-A5A5-DD6F8994AA9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67F64D-3AA6-44D4-AD6F-FEA6F2E4986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C297E2-736B-47BA-9A9A-5E933671A980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4D3FE8-8C83-4603-9D9E-759921AF3201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2E3640-F0BC-4D7F-90E5-188051DA2126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007ED39-E63F-4092-AAB9-39D824718B0F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50FE19-D477-4E3F-81B9-1218BAFA6CC8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4E37528-7CC0-40F0-B037-99EB89216AD3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D93BDFD-5C2B-4071-80C8-87EFDC913598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0954EA0-3A68-4705-ACCF-DEDF33B6479F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26991B9-9346-40C9-A770-594A2579A1BF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3E448C0-F415-4996-8B32-26B07C023195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39CB0E-7179-4E51-B80E-842725D7FCD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8E53C9E-22F9-4BF4-9F10-70DA570B67A8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95120-26A7-4669-B5DD-42100BC63FC3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3568F8-CAA6-4196-B71B-5B069B8D1BA2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71DAFBB-7C8B-4FDD-98BD-11F0C0EA1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042471"/>
              </p:ext>
            </p:extLst>
          </p:nvPr>
        </p:nvGraphicFramePr>
        <p:xfrm>
          <a:off x="3434702" y="1269646"/>
          <a:ext cx="5322597" cy="401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FA4DB2-A89C-46A3-B2C8-001B540EC9DF}"/>
              </a:ext>
            </a:extLst>
          </p:cNvPr>
          <p:cNvSpPr txBox="1"/>
          <p:nvPr/>
        </p:nvSpPr>
        <p:spPr>
          <a:xfrm>
            <a:off x="0" y="6188386"/>
            <a:ext cx="32672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Climate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Change and Social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Inequality</a:t>
            </a:r>
            <a:endParaRPr lang="es-MX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Department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Economic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and Social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Affairs</a:t>
            </a:r>
            <a:endParaRPr lang="es-MX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DESA Working Paper No. 152S T/ESA /2017/DWP/152</a:t>
            </a:r>
            <a:endParaRPr lang="es-MX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1681F-E224-44F2-B958-7647E740955E}"/>
              </a:ext>
            </a:extLst>
          </p:cNvPr>
          <p:cNvSpPr txBox="1"/>
          <p:nvPr/>
        </p:nvSpPr>
        <p:spPr>
          <a:xfrm>
            <a:off x="3228465" y="961869"/>
            <a:ext cx="482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UNITED NATIONS|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Inequality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Climate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Change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Vicious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Cycle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7D17FD-4288-4F9A-AC96-F90519B94CA7}"/>
              </a:ext>
            </a:extLst>
          </p:cNvPr>
          <p:cNvSpPr/>
          <p:nvPr/>
        </p:nvSpPr>
        <p:spPr>
          <a:xfrm>
            <a:off x="3434702" y="5421086"/>
            <a:ext cx="5322597" cy="5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CLIMATE HAZARD</a:t>
            </a:r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68A0B16-A206-44D5-8C10-924926855147}"/>
              </a:ext>
            </a:extLst>
          </p:cNvPr>
          <p:cNvSpPr/>
          <p:nvPr/>
        </p:nvSpPr>
        <p:spPr>
          <a:xfrm>
            <a:off x="5699449" y="5154317"/>
            <a:ext cx="793102" cy="1965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DFE7E-0044-417F-B317-081858CABD9B}"/>
              </a:ext>
            </a:extLst>
          </p:cNvPr>
          <p:cNvSpPr/>
          <p:nvPr/>
        </p:nvSpPr>
        <p:spPr>
          <a:xfrm>
            <a:off x="3228465" y="1269646"/>
            <a:ext cx="5735070" cy="4785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362AA-6E28-4C6C-AB1D-B1A363114C28}"/>
              </a:ext>
            </a:extLst>
          </p:cNvPr>
          <p:cNvSpPr txBox="1"/>
          <p:nvPr/>
        </p:nvSpPr>
        <p:spPr>
          <a:xfrm>
            <a:off x="767080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endParaRPr lang="en-US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7DFFE-79AA-488F-A9AF-F907FD95371A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D36056-2157-48F1-AA84-39CF83182446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6C8E0D-ABD7-46CC-9E46-DA869B138DE3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F3E51A-78B4-4E03-AF2A-EB3C650A9DE8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D700BB-CB92-4488-9016-1FAF349CAC58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013DBB-0468-4532-BDF7-B9ADE1C7D768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F80D31-16BF-4F15-BBAB-ADC02B03510D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78EA48-50B6-4E40-AABC-103A026F8DE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8DF4A2-9907-4DAE-9969-77FAE0B43F84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9889FC-4EFE-4D31-80BA-E9F9B051E1E1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8D91CCF-D3A2-4E8C-B999-40AC7E05D529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006EA73-C9ED-4880-9273-B6916976ADC3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F1D616-8B96-4D86-BFD1-C86C0EEC3406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619082-3AD4-4EE9-9658-A3C5C6B8E61B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68D476-A702-4A99-BFB1-4004E454DACB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76F7E3-2DD5-4DBC-AD30-ECCB9F5B9578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D34763-98F8-4054-93CD-B0D0752378DD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50604-B9F8-426D-A5EC-1FECB5FAAE8D}"/>
              </a:ext>
            </a:extLst>
          </p:cNvPr>
          <p:cNvSpPr txBox="1"/>
          <p:nvPr/>
        </p:nvSpPr>
        <p:spPr>
          <a:xfrm>
            <a:off x="3470988" y="2859613"/>
            <a:ext cx="130163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err="1"/>
              <a:t>Past</a:t>
            </a:r>
            <a:r>
              <a:rPr lang="es-MX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Present</a:t>
            </a:r>
            <a:r>
              <a:rPr lang="es-MX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Future.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B8ED9-1E38-45EE-8C9B-B89488B90780}"/>
              </a:ext>
            </a:extLst>
          </p:cNvPr>
          <p:cNvSpPr txBox="1"/>
          <p:nvPr/>
        </p:nvSpPr>
        <p:spPr>
          <a:xfrm>
            <a:off x="3470988" y="2859613"/>
            <a:ext cx="7571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err="1"/>
              <a:t>Find</a:t>
            </a:r>
            <a:r>
              <a:rPr lang="es-MX" dirty="0"/>
              <a:t> </a:t>
            </a:r>
            <a:r>
              <a:rPr lang="es-MX" dirty="0" err="1"/>
              <a:t>Historical</a:t>
            </a:r>
            <a:r>
              <a:rPr lang="es-MX" dirty="0"/>
              <a:t> Data.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Index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imbalance</a:t>
            </a:r>
            <a:r>
              <a:rPr lang="es-MX" dirty="0"/>
              <a:t> in </a:t>
            </a:r>
            <a:r>
              <a:rPr lang="es-MX" dirty="0" err="1"/>
              <a:t>coping</a:t>
            </a:r>
            <a:r>
              <a:rPr lang="es-MX" dirty="0"/>
              <a:t> </a:t>
            </a:r>
            <a:r>
              <a:rPr lang="es-MX" dirty="0" err="1"/>
              <a:t>capabilities</a:t>
            </a:r>
            <a:r>
              <a:rPr lang="es-MX" dirty="0"/>
              <a:t> and </a:t>
            </a:r>
            <a:r>
              <a:rPr lang="es-MX" dirty="0" err="1"/>
              <a:t>available</a:t>
            </a:r>
            <a:r>
              <a:rPr lang="es-MX" dirty="0"/>
              <a:t> </a:t>
            </a:r>
            <a:r>
              <a:rPr lang="es-MX" dirty="0" err="1"/>
              <a:t>resources</a:t>
            </a:r>
            <a:r>
              <a:rPr lang="es-MX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Offer</a:t>
            </a:r>
            <a:r>
              <a:rPr lang="es-MX" dirty="0"/>
              <a:t> </a:t>
            </a:r>
            <a:r>
              <a:rPr lang="es-MX" dirty="0" err="1"/>
              <a:t>actionable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understand</a:t>
            </a:r>
            <a:r>
              <a:rPr lang="es-MX" dirty="0"/>
              <a:t> </a:t>
            </a:r>
            <a:r>
              <a:rPr lang="es-MX" dirty="0" err="1"/>
              <a:t>future</a:t>
            </a:r>
            <a:r>
              <a:rPr lang="es-MX" dirty="0"/>
              <a:t> </a:t>
            </a:r>
            <a:r>
              <a:rPr lang="es-MX" dirty="0" err="1"/>
              <a:t>impact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climate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WHAT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5827D1-E8DA-4B39-AB84-A30574763C4D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7AF35-301D-47F4-8F0E-474C4FC4FF44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6A12A6-AF42-4B47-AFC5-20F9016CA4EE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3C7092-3E6D-458C-814E-EF15AA8640B3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5EF516-07B4-4ED2-AB5B-1D8F4AD39EF6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28BE04-4BBE-4232-AE4A-0DA1C3252670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2ACE91-E976-4BAA-BBF4-EF650CDDF3A0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950D2E-5140-4C12-A5C2-4BB7C3448058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E4B181-6957-46B4-8E91-F312A94F8194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B05B87-9E62-4A49-817C-4D743F2DD2F8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753F23-2B7F-4134-8A20-94F0ADA1DEAB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67535F-D898-4539-A235-E6AAC9B5D887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35D602-EBCF-4B84-B7BC-3A93771F018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25A67-6A4A-4347-B292-94B4E8144368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D088C9-C0A7-40EE-B64F-56495EB38F66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07C0B3-6FF1-4E20-94A6-FAF274384CD2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9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WHAT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DCBEF-1F3E-4D8C-8222-F0BCC4D8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59" y="1675657"/>
            <a:ext cx="8626669" cy="3506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4967D-A1E6-48C0-892E-9A547A67FD02}"/>
              </a:ext>
            </a:extLst>
          </p:cNvPr>
          <p:cNvSpPr txBox="1"/>
          <p:nvPr/>
        </p:nvSpPr>
        <p:spPr>
          <a:xfrm>
            <a:off x="2860559" y="1236189"/>
            <a:ext cx="503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DNP|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ÍNDICE MUNICIPAL DE RIESGO AJUSTADO POR CAPACIDADES.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06643D-A7FF-4FF0-A230-3AA5DC77315F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8CC744-63DB-49D1-9822-CA43388A2118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0F5359-9B55-416F-AB69-084A9270ACA1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86F47A-5CEF-46E6-9DDD-5EA87A5776DC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6AC41E-AC35-4A79-ABB8-8EE97D5E5187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5CB5E4-F8CF-4E65-9D9E-62E5B235641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1D9CDD-0CBD-4A29-8EAB-587A53D08ABC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3A33F9-44EF-449B-B9DB-23D649C78B67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D7878C5-127C-4865-8FE6-77864A3B8857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1CFB55-CCB4-4D68-A84C-C50069F93763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13DDB3-9C04-4DD4-B3C1-1138956DED8A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27168C0-23D2-448B-8E9F-506F06B6E70F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5471F2-5ACB-4E0C-9266-DD53C3F58E4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5657E-FB43-4577-9E4F-C35460423D9D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4FBCF9-60B5-4AC4-926F-6A669965BB62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AF41B0-5A1E-4294-B32F-CA51A0BFD209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0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ureka icon ux illustration vector icon">
            <a:extLst>
              <a:ext uri="{FF2B5EF4-FFF2-40B4-BE49-F238E27FC236}">
                <a16:creationId xmlns:a16="http://schemas.microsoft.com/office/drawing/2014/main" id="{25DAE361-17D2-4BDC-823E-8319DC9FE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" b="30800"/>
          <a:stretch/>
        </p:blipFill>
        <p:spPr bwMode="auto">
          <a:xfrm>
            <a:off x="4191000" y="2556192"/>
            <a:ext cx="3810000" cy="17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E3DC08DA-6287-4D3D-BFCD-76A1BBECAF57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980710-334C-4D84-B8F1-8563DF756552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C0B67-7319-4364-9121-4FD67DB663AC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935689A-8C1C-46EE-A5C7-21F159597123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C6770B-6ADA-461B-9CBB-E0CB5ABF33AE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7A7894-BAF2-4149-817F-2B6BC477EC9A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DB4544-BFE5-48B6-8B79-73F17C9B0F0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2EF30B-DF6D-4FC5-B97D-8A6C02477EB3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DC65AB5-1F3F-45AB-B2ED-0B406AA11E11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5AAA08C-7C30-4F50-B4B3-A17EDC51E381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364CB8-8F39-4827-B965-3E83A2846A44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CF6F6-47EC-4084-B0D6-970BA662DCC0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10950CF-8B3C-424D-8880-B97A2ACA2DB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FFC7DF9-D9AB-476F-AE35-333C33FD872B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D35A607-B922-4FC6-99AB-BAFF4391A3C3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DF1B99-274E-4336-A770-AD5AA8E2EA7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590</Words>
  <Application>Microsoft Office PowerPoint</Application>
  <PresentationFormat>Widescreen</PresentationFormat>
  <Paragraphs>94</Paragraphs>
  <Slides>18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Jairo Nino</dc:creator>
  <cp:lastModifiedBy>Jairo Nino</cp:lastModifiedBy>
  <cp:revision>25</cp:revision>
  <dcterms:created xsi:type="dcterms:W3CDTF">2019-12-08T20:46:19Z</dcterms:created>
  <dcterms:modified xsi:type="dcterms:W3CDTF">2019-12-11T01:55:12Z</dcterms:modified>
</cp:coreProperties>
</file>