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3"/>
  </p:notesMasterIdLst>
  <p:handoutMasterIdLst>
    <p:handoutMasterId r:id="rId14"/>
  </p:handoutMasterIdLst>
  <p:sldIdLst>
    <p:sldId id="268" r:id="rId2"/>
    <p:sldId id="278" r:id="rId3"/>
    <p:sldId id="277" r:id="rId4"/>
    <p:sldId id="273" r:id="rId5"/>
    <p:sldId id="280" r:id="rId6"/>
    <p:sldId id="281" r:id="rId7"/>
    <p:sldId id="272" r:id="rId8"/>
    <p:sldId id="282" r:id="rId9"/>
    <p:sldId id="274" r:id="rId10"/>
    <p:sldId id="279" r:id="rId11"/>
    <p:sldId id="283" r:id="rId12"/>
  </p:sldIdLst>
  <p:sldSz cx="9144000" cy="6858000" type="screen4x3"/>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95A5"/>
    <a:srgbClr val="00B0F0"/>
    <a:srgbClr val="FCCDB6"/>
    <a:srgbClr val="D9D9D9"/>
    <a:srgbClr val="004568"/>
    <a:srgbClr val="0074AF"/>
    <a:srgbClr val="6EAA2E"/>
    <a:srgbClr val="0084B4"/>
    <a:srgbClr val="EFF1F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886" autoAdjust="0"/>
  </p:normalViewPr>
  <p:slideViewPr>
    <p:cSldViewPr snapToGrid="0">
      <p:cViewPr>
        <p:scale>
          <a:sx n="98" d="100"/>
          <a:sy n="98" d="100"/>
        </p:scale>
        <p:origin x="864"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2" d="100"/>
        <a:sy n="82" d="100"/>
      </p:scale>
      <p:origin x="0" y="-82"/>
    </p:cViewPr>
  </p:sorterViewPr>
  <p:notesViewPr>
    <p:cSldViewPr snapToGrid="0">
      <p:cViewPr varScale="1">
        <p:scale>
          <a:sx n="73" d="100"/>
          <a:sy n="73" d="100"/>
        </p:scale>
        <p:origin x="58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semw\OneDrive\Desktop\trips\2022\trips2022_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semw\OneDrive\Desktop\trips\2022\trips2022_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semw\OneDrive\Desktop\trips\2022\trips2022_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semw\OneDrive\Desktop\trips\2022\trips2022_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semw\OneDrive\Desktop\trips\2022\trips2022_1.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Ride</a:t>
            </a:r>
            <a:r>
              <a:rPr lang="en-US" baseline="0"/>
              <a:t> Length By Month (2022)</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Analysis!$G$2</c:f>
              <c:strCache>
                <c:ptCount val="1"/>
                <c:pt idx="0">
                  <c:v>casual</c:v>
                </c:pt>
              </c:strCache>
            </c:strRef>
          </c:tx>
          <c:spPr>
            <a:ln w="28575" cap="rnd">
              <a:solidFill>
                <a:schemeClr val="accent1"/>
              </a:solidFill>
              <a:round/>
            </a:ln>
            <a:effectLst/>
          </c:spPr>
          <c:marker>
            <c:symbol val="none"/>
          </c:marker>
          <c:cat>
            <c:strRef>
              <c:f>Analysis!$H$1:$M$1</c:f>
              <c:strCache>
                <c:ptCount val="6"/>
                <c:pt idx="0">
                  <c:v>January</c:v>
                </c:pt>
                <c:pt idx="1">
                  <c:v>February</c:v>
                </c:pt>
                <c:pt idx="2">
                  <c:v>March</c:v>
                </c:pt>
                <c:pt idx="3">
                  <c:v>April</c:v>
                </c:pt>
                <c:pt idx="4">
                  <c:v>May</c:v>
                </c:pt>
                <c:pt idx="5">
                  <c:v>June</c:v>
                </c:pt>
              </c:strCache>
            </c:strRef>
          </c:cat>
          <c:val>
            <c:numRef>
              <c:f>Analysis!$H$2:$M$2</c:f>
              <c:numCache>
                <c:formatCode>[h]:mm:ss</c:formatCode>
                <c:ptCount val="6"/>
                <c:pt idx="0">
                  <c:v>1.2672128729701559E-2</c:v>
                </c:pt>
                <c:pt idx="1">
                  <c:v>1.4111599561248802E-2</c:v>
                </c:pt>
                <c:pt idx="2">
                  <c:v>1.9862405750269128E-2</c:v>
                </c:pt>
                <c:pt idx="3">
                  <c:v>1.6466452040410754E-2</c:v>
                </c:pt>
                <c:pt idx="4">
                  <c:v>2.1437307295509234E-2</c:v>
                </c:pt>
                <c:pt idx="5">
                  <c:v>1.6619985523405951E-2</c:v>
                </c:pt>
              </c:numCache>
            </c:numRef>
          </c:val>
          <c:smooth val="0"/>
          <c:extLst>
            <c:ext xmlns:c16="http://schemas.microsoft.com/office/drawing/2014/chart" uri="{C3380CC4-5D6E-409C-BE32-E72D297353CC}">
              <c16:uniqueId val="{00000000-CC7E-488B-BA62-967DA72D62E4}"/>
            </c:ext>
          </c:extLst>
        </c:ser>
        <c:ser>
          <c:idx val="1"/>
          <c:order val="1"/>
          <c:tx>
            <c:strRef>
              <c:f>Analysis!$G$3</c:f>
              <c:strCache>
                <c:ptCount val="1"/>
                <c:pt idx="0">
                  <c:v>member</c:v>
                </c:pt>
              </c:strCache>
            </c:strRef>
          </c:tx>
          <c:spPr>
            <a:ln w="28575" cap="rnd">
              <a:solidFill>
                <a:schemeClr val="accent2"/>
              </a:solidFill>
              <a:round/>
            </a:ln>
            <a:effectLst/>
          </c:spPr>
          <c:marker>
            <c:symbol val="none"/>
          </c:marker>
          <c:cat>
            <c:strRef>
              <c:f>Analysis!$H$1:$M$1</c:f>
              <c:strCache>
                <c:ptCount val="6"/>
                <c:pt idx="0">
                  <c:v>January</c:v>
                </c:pt>
                <c:pt idx="1">
                  <c:v>February</c:v>
                </c:pt>
                <c:pt idx="2">
                  <c:v>March</c:v>
                </c:pt>
                <c:pt idx="3">
                  <c:v>April</c:v>
                </c:pt>
                <c:pt idx="4">
                  <c:v>May</c:v>
                </c:pt>
                <c:pt idx="5">
                  <c:v>June</c:v>
                </c:pt>
              </c:strCache>
            </c:strRef>
          </c:cat>
          <c:val>
            <c:numRef>
              <c:f>Analysis!$H$3:$M$3</c:f>
              <c:numCache>
                <c:formatCode>[h]:mm:ss</c:formatCode>
                <c:ptCount val="6"/>
                <c:pt idx="0">
                  <c:v>8.0741586564569284E-3</c:v>
                </c:pt>
                <c:pt idx="1">
                  <c:v>7.6657105426958128E-3</c:v>
                </c:pt>
                <c:pt idx="2">
                  <c:v>8.3043950483756759E-3</c:v>
                </c:pt>
                <c:pt idx="3">
                  <c:v>7.8746409196842719E-3</c:v>
                </c:pt>
                <c:pt idx="4">
                  <c:v>9.2824144933822614E-3</c:v>
                </c:pt>
                <c:pt idx="5">
                  <c:v>9.4818031043792609E-3</c:v>
                </c:pt>
              </c:numCache>
            </c:numRef>
          </c:val>
          <c:smooth val="0"/>
          <c:extLst>
            <c:ext xmlns:c16="http://schemas.microsoft.com/office/drawing/2014/chart" uri="{C3380CC4-5D6E-409C-BE32-E72D297353CC}">
              <c16:uniqueId val="{00000001-CC7E-488B-BA62-967DA72D62E4}"/>
            </c:ext>
          </c:extLst>
        </c:ser>
        <c:dLbls>
          <c:showLegendKey val="0"/>
          <c:showVal val="0"/>
          <c:showCatName val="0"/>
          <c:showSerName val="0"/>
          <c:showPercent val="0"/>
          <c:showBubbleSize val="0"/>
        </c:dLbls>
        <c:smooth val="0"/>
        <c:axId val="1465962368"/>
        <c:axId val="1465954880"/>
      </c:lineChart>
      <c:catAx>
        <c:axId val="1465962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5954880"/>
        <c:crosses val="autoZero"/>
        <c:auto val="1"/>
        <c:lblAlgn val="ctr"/>
        <c:lblOffset val="100"/>
        <c:noMultiLvlLbl val="0"/>
      </c:catAx>
      <c:valAx>
        <c:axId val="1465954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Ride Length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5962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Rides By Day Of Week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Analysis!$G$41</c:f>
              <c:strCache>
                <c:ptCount val="1"/>
                <c:pt idx="0">
                  <c:v>casual</c:v>
                </c:pt>
              </c:strCache>
            </c:strRef>
          </c:tx>
          <c:spPr>
            <a:solidFill>
              <a:schemeClr val="accent1"/>
            </a:solidFill>
            <a:ln>
              <a:noFill/>
            </a:ln>
            <a:effectLst/>
          </c:spPr>
          <c:invertIfNegative val="0"/>
          <c:cat>
            <c:strRef>
              <c:f>Analysis!$H$40:$N$40</c:f>
              <c:strCache>
                <c:ptCount val="7"/>
                <c:pt idx="0">
                  <c:v>Monday</c:v>
                </c:pt>
                <c:pt idx="1">
                  <c:v>Tuesday</c:v>
                </c:pt>
                <c:pt idx="2">
                  <c:v>Wednesday</c:v>
                </c:pt>
                <c:pt idx="3">
                  <c:v>Thursday</c:v>
                </c:pt>
                <c:pt idx="4">
                  <c:v>Friday</c:v>
                </c:pt>
                <c:pt idx="5">
                  <c:v>Saturday</c:v>
                </c:pt>
                <c:pt idx="6">
                  <c:v>Sunday</c:v>
                </c:pt>
              </c:strCache>
            </c:strRef>
          </c:cat>
          <c:val>
            <c:numRef>
              <c:f>Analysis!$H$41:$N$41</c:f>
              <c:numCache>
                <c:formatCode>#,##0</c:formatCode>
                <c:ptCount val="7"/>
                <c:pt idx="0">
                  <c:v>117820</c:v>
                </c:pt>
                <c:pt idx="1">
                  <c:v>103777</c:v>
                </c:pt>
                <c:pt idx="2">
                  <c:v>102462</c:v>
                </c:pt>
                <c:pt idx="3">
                  <c:v>124602</c:v>
                </c:pt>
                <c:pt idx="4">
                  <c:v>117269</c:v>
                </c:pt>
                <c:pt idx="5">
                  <c:v>175915</c:v>
                </c:pt>
                <c:pt idx="6">
                  <c:v>163856</c:v>
                </c:pt>
              </c:numCache>
            </c:numRef>
          </c:val>
          <c:extLst>
            <c:ext xmlns:c16="http://schemas.microsoft.com/office/drawing/2014/chart" uri="{C3380CC4-5D6E-409C-BE32-E72D297353CC}">
              <c16:uniqueId val="{00000000-663E-4D88-B412-8435E08C5B72}"/>
            </c:ext>
          </c:extLst>
        </c:ser>
        <c:ser>
          <c:idx val="1"/>
          <c:order val="1"/>
          <c:tx>
            <c:strRef>
              <c:f>Analysis!$G$42</c:f>
              <c:strCache>
                <c:ptCount val="1"/>
                <c:pt idx="0">
                  <c:v>member</c:v>
                </c:pt>
              </c:strCache>
            </c:strRef>
          </c:tx>
          <c:spPr>
            <a:solidFill>
              <a:schemeClr val="accent2"/>
            </a:solidFill>
            <a:ln>
              <a:noFill/>
            </a:ln>
            <a:effectLst/>
          </c:spPr>
          <c:invertIfNegative val="0"/>
          <c:cat>
            <c:strRef>
              <c:f>Analysis!$H$40:$N$40</c:f>
              <c:strCache>
                <c:ptCount val="7"/>
                <c:pt idx="0">
                  <c:v>Monday</c:v>
                </c:pt>
                <c:pt idx="1">
                  <c:v>Tuesday</c:v>
                </c:pt>
                <c:pt idx="2">
                  <c:v>Wednesday</c:v>
                </c:pt>
                <c:pt idx="3">
                  <c:v>Thursday</c:v>
                </c:pt>
                <c:pt idx="4">
                  <c:v>Friday</c:v>
                </c:pt>
                <c:pt idx="5">
                  <c:v>Saturday</c:v>
                </c:pt>
                <c:pt idx="6">
                  <c:v>Sunday</c:v>
                </c:pt>
              </c:strCache>
            </c:strRef>
          </c:cat>
          <c:val>
            <c:numRef>
              <c:f>Analysis!$H$42:$N$42</c:f>
              <c:numCache>
                <c:formatCode>#,##0</c:formatCode>
                <c:ptCount val="7"/>
                <c:pt idx="0">
                  <c:v>203981</c:v>
                </c:pt>
                <c:pt idx="1">
                  <c:v>219381</c:v>
                </c:pt>
                <c:pt idx="2">
                  <c:v>209632</c:v>
                </c:pt>
                <c:pt idx="3">
                  <c:v>221546</c:v>
                </c:pt>
                <c:pt idx="4">
                  <c:v>179399</c:v>
                </c:pt>
                <c:pt idx="5">
                  <c:v>173051</c:v>
                </c:pt>
                <c:pt idx="6">
                  <c:v>166041</c:v>
                </c:pt>
              </c:numCache>
            </c:numRef>
          </c:val>
          <c:extLst>
            <c:ext xmlns:c16="http://schemas.microsoft.com/office/drawing/2014/chart" uri="{C3380CC4-5D6E-409C-BE32-E72D297353CC}">
              <c16:uniqueId val="{00000001-663E-4D88-B412-8435E08C5B72}"/>
            </c:ext>
          </c:extLst>
        </c:ser>
        <c:dLbls>
          <c:showLegendKey val="0"/>
          <c:showVal val="0"/>
          <c:showCatName val="0"/>
          <c:showSerName val="0"/>
          <c:showPercent val="0"/>
          <c:showBubbleSize val="0"/>
        </c:dLbls>
        <c:gapWidth val="150"/>
        <c:axId val="1010108624"/>
        <c:axId val="1010130256"/>
      </c:barChart>
      <c:catAx>
        <c:axId val="1010108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130256"/>
        <c:crosses val="autoZero"/>
        <c:auto val="1"/>
        <c:lblAlgn val="ctr"/>
        <c:lblOffset val="100"/>
        <c:noMultiLvlLbl val="0"/>
      </c:catAx>
      <c:valAx>
        <c:axId val="1010130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Rides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108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Rides By Month</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Analysis!$G$22</c:f>
              <c:strCache>
                <c:ptCount val="1"/>
                <c:pt idx="0">
                  <c:v>casual</c:v>
                </c:pt>
              </c:strCache>
            </c:strRef>
          </c:tx>
          <c:spPr>
            <a:solidFill>
              <a:schemeClr val="accent1"/>
            </a:solidFill>
            <a:ln>
              <a:noFill/>
            </a:ln>
            <a:effectLst/>
          </c:spPr>
          <c:invertIfNegative val="0"/>
          <c:cat>
            <c:strRef>
              <c:f>Analysis!$H$21:$M$21</c:f>
              <c:strCache>
                <c:ptCount val="6"/>
                <c:pt idx="0">
                  <c:v>January</c:v>
                </c:pt>
                <c:pt idx="1">
                  <c:v>February</c:v>
                </c:pt>
                <c:pt idx="2">
                  <c:v>March</c:v>
                </c:pt>
                <c:pt idx="3">
                  <c:v>April</c:v>
                </c:pt>
                <c:pt idx="4">
                  <c:v>May</c:v>
                </c:pt>
                <c:pt idx="5">
                  <c:v>June</c:v>
                </c:pt>
              </c:strCache>
            </c:strRef>
          </c:cat>
          <c:val>
            <c:numRef>
              <c:f>Analysis!$H$22:$M$22</c:f>
              <c:numCache>
                <c:formatCode>#,##0</c:formatCode>
                <c:ptCount val="6"/>
                <c:pt idx="0">
                  <c:v>18520</c:v>
                </c:pt>
                <c:pt idx="1">
                  <c:v>21416</c:v>
                </c:pt>
                <c:pt idx="2">
                  <c:v>89882</c:v>
                </c:pt>
                <c:pt idx="3">
                  <c:v>126417</c:v>
                </c:pt>
                <c:pt idx="4">
                  <c:v>280415</c:v>
                </c:pt>
                <c:pt idx="5">
                  <c:v>369051</c:v>
                </c:pt>
              </c:numCache>
            </c:numRef>
          </c:val>
          <c:extLst>
            <c:ext xmlns:c16="http://schemas.microsoft.com/office/drawing/2014/chart" uri="{C3380CC4-5D6E-409C-BE32-E72D297353CC}">
              <c16:uniqueId val="{00000000-CEDF-45CE-A2AE-0373852512C5}"/>
            </c:ext>
          </c:extLst>
        </c:ser>
        <c:ser>
          <c:idx val="1"/>
          <c:order val="1"/>
          <c:tx>
            <c:strRef>
              <c:f>Analysis!$G$23</c:f>
              <c:strCache>
                <c:ptCount val="1"/>
                <c:pt idx="0">
                  <c:v>member</c:v>
                </c:pt>
              </c:strCache>
            </c:strRef>
          </c:tx>
          <c:spPr>
            <a:solidFill>
              <a:schemeClr val="accent2"/>
            </a:solidFill>
            <a:ln>
              <a:noFill/>
            </a:ln>
            <a:effectLst/>
          </c:spPr>
          <c:invertIfNegative val="0"/>
          <c:cat>
            <c:strRef>
              <c:f>Analysis!$H$21:$M$21</c:f>
              <c:strCache>
                <c:ptCount val="6"/>
                <c:pt idx="0">
                  <c:v>January</c:v>
                </c:pt>
                <c:pt idx="1">
                  <c:v>February</c:v>
                </c:pt>
                <c:pt idx="2">
                  <c:v>March</c:v>
                </c:pt>
                <c:pt idx="3">
                  <c:v>April</c:v>
                </c:pt>
                <c:pt idx="4">
                  <c:v>May</c:v>
                </c:pt>
                <c:pt idx="5">
                  <c:v>June</c:v>
                </c:pt>
              </c:strCache>
            </c:strRef>
          </c:cat>
          <c:val>
            <c:numRef>
              <c:f>Analysis!$H$23:$M$23</c:f>
              <c:numCache>
                <c:formatCode>#,##0</c:formatCode>
                <c:ptCount val="6"/>
                <c:pt idx="0">
                  <c:v>85250</c:v>
                </c:pt>
                <c:pt idx="1">
                  <c:v>94193</c:v>
                </c:pt>
                <c:pt idx="2">
                  <c:v>194160</c:v>
                </c:pt>
                <c:pt idx="3">
                  <c:v>244832</c:v>
                </c:pt>
                <c:pt idx="4">
                  <c:v>354443</c:v>
                </c:pt>
                <c:pt idx="5">
                  <c:v>400153</c:v>
                </c:pt>
              </c:numCache>
            </c:numRef>
          </c:val>
          <c:extLst>
            <c:ext xmlns:c16="http://schemas.microsoft.com/office/drawing/2014/chart" uri="{C3380CC4-5D6E-409C-BE32-E72D297353CC}">
              <c16:uniqueId val="{00000001-CEDF-45CE-A2AE-0373852512C5}"/>
            </c:ext>
          </c:extLst>
        </c:ser>
        <c:dLbls>
          <c:showLegendKey val="0"/>
          <c:showVal val="0"/>
          <c:showCatName val="0"/>
          <c:showSerName val="0"/>
          <c:showPercent val="0"/>
          <c:showBubbleSize val="0"/>
        </c:dLbls>
        <c:gapWidth val="219"/>
        <c:overlap val="-27"/>
        <c:axId val="1167345311"/>
        <c:axId val="1167331167"/>
      </c:barChart>
      <c:catAx>
        <c:axId val="116734531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2022</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7331167"/>
        <c:crosses val="autoZero"/>
        <c:auto val="1"/>
        <c:lblAlgn val="ctr"/>
        <c:lblOffset val="100"/>
        <c:noMultiLvlLbl val="0"/>
      </c:catAx>
      <c:valAx>
        <c:axId val="11673311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Rides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73453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Casual Riders' Bike Choice</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Analysis!$A$39</c:f>
              <c:strCache>
                <c:ptCount val="1"/>
                <c:pt idx="0">
                  <c:v>casual</c:v>
                </c:pt>
              </c:strCache>
            </c:strRef>
          </c:tx>
          <c:spPr>
            <a:ln w="6350">
              <a:solidFill>
                <a:schemeClr val="tx1"/>
              </a:solidFill>
            </a:ln>
          </c:spPr>
          <c:dPt>
            <c:idx val="0"/>
            <c:bubble3D val="0"/>
            <c:spPr>
              <a:solidFill>
                <a:schemeClr val="accent5">
                  <a:shade val="76000"/>
                </a:schemeClr>
              </a:solidFill>
              <a:ln w="6350">
                <a:solidFill>
                  <a:schemeClr val="tx1"/>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A110-4AB0-A432-AB90E74DFB9F}"/>
              </c:ext>
            </c:extLst>
          </c:dPt>
          <c:dPt>
            <c:idx val="1"/>
            <c:bubble3D val="0"/>
            <c:spPr>
              <a:solidFill>
                <a:schemeClr val="accent5">
                  <a:tint val="77000"/>
                </a:schemeClr>
              </a:solidFill>
              <a:ln w="6350">
                <a:solidFill>
                  <a:schemeClr val="tx1"/>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A110-4AB0-A432-AB90E74DFB9F}"/>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hade val="76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A110-4AB0-A432-AB90E74DFB9F}"/>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tint val="77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A110-4AB0-A432-AB90E74DFB9F}"/>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Analysis!$B$38:$C$38</c:f>
              <c:strCache>
                <c:ptCount val="2"/>
                <c:pt idx="0">
                  <c:v>Classic Bikes</c:v>
                </c:pt>
                <c:pt idx="1">
                  <c:v>Electric Bikes</c:v>
                </c:pt>
              </c:strCache>
            </c:strRef>
          </c:cat>
          <c:val>
            <c:numRef>
              <c:f>Analysis!$B$39:$C$39</c:f>
              <c:numCache>
                <c:formatCode>#,##0</c:formatCode>
                <c:ptCount val="2"/>
                <c:pt idx="0">
                  <c:v>394082</c:v>
                </c:pt>
                <c:pt idx="1">
                  <c:v>431774</c:v>
                </c:pt>
              </c:numCache>
            </c:numRef>
          </c:val>
          <c:extLst>
            <c:ext xmlns:c16="http://schemas.microsoft.com/office/drawing/2014/chart" uri="{C3380CC4-5D6E-409C-BE32-E72D297353CC}">
              <c16:uniqueId val="{00000004-A110-4AB0-A432-AB90E74DFB9F}"/>
            </c:ext>
          </c:extLst>
        </c:ser>
        <c:dLbls>
          <c:dLblPos val="ctr"/>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Member Riders' Bike Choice</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Analysis!$A$40</c:f>
              <c:strCache>
                <c:ptCount val="1"/>
                <c:pt idx="0">
                  <c:v>member</c:v>
                </c:pt>
              </c:strCache>
            </c:strRef>
          </c:tx>
          <c:spPr>
            <a:ln w="6350">
              <a:solidFill>
                <a:schemeClr val="tx1"/>
              </a:solidFill>
            </a:ln>
          </c:spPr>
          <c:dPt>
            <c:idx val="0"/>
            <c:bubble3D val="0"/>
            <c:spPr>
              <a:solidFill>
                <a:schemeClr val="accent2">
                  <a:shade val="76000"/>
                </a:schemeClr>
              </a:solidFill>
              <a:ln w="6350">
                <a:solidFill>
                  <a:schemeClr val="tx1"/>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8713-4E60-9EA3-9A2310959908}"/>
              </c:ext>
            </c:extLst>
          </c:dPt>
          <c:dPt>
            <c:idx val="1"/>
            <c:bubble3D val="0"/>
            <c:spPr>
              <a:solidFill>
                <a:schemeClr val="accent2">
                  <a:tint val="77000"/>
                </a:schemeClr>
              </a:solidFill>
              <a:ln w="6350">
                <a:solidFill>
                  <a:schemeClr val="tx1"/>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8713-4E60-9EA3-9A2310959908}"/>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hade val="76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8713-4E60-9EA3-9A2310959908}"/>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tint val="77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8713-4E60-9EA3-9A2310959908}"/>
                </c:ext>
              </c:extLst>
            </c:dLbl>
            <c:spPr>
              <a:noFill/>
              <a:ln>
                <a:no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extLst>
          </c:dLbls>
          <c:cat>
            <c:strRef>
              <c:f>Analysis!$B$38:$C$38</c:f>
              <c:strCache>
                <c:ptCount val="2"/>
                <c:pt idx="0">
                  <c:v>Classic Bikes</c:v>
                </c:pt>
                <c:pt idx="1">
                  <c:v>Electric Bikes</c:v>
                </c:pt>
              </c:strCache>
            </c:strRef>
          </c:cat>
          <c:val>
            <c:numRef>
              <c:f>Analysis!$B$40:$C$40</c:f>
              <c:numCache>
                <c:formatCode>#,##0</c:formatCode>
                <c:ptCount val="2"/>
                <c:pt idx="0">
                  <c:v>752256</c:v>
                </c:pt>
                <c:pt idx="1">
                  <c:v>620775</c:v>
                </c:pt>
              </c:numCache>
            </c:numRef>
          </c:val>
          <c:extLst>
            <c:ext xmlns:c16="http://schemas.microsoft.com/office/drawing/2014/chart" uri="{C3380CC4-5D6E-409C-BE32-E72D297353CC}">
              <c16:uniqueId val="{00000004-8713-4E60-9EA3-9A2310959908}"/>
            </c:ext>
          </c:extLst>
        </c:ser>
        <c:dLbls>
          <c:dLblPos val="outEnd"/>
          <c:showLegendKey val="0"/>
          <c:showVal val="0"/>
          <c:showCatName val="1"/>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8/5/2022</a:t>
            </a:fld>
            <a:endParaRPr lang="en-US"/>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8/5/2022</a:t>
            </a:fld>
            <a:endParaRPr lang="en-US"/>
          </a:p>
        </p:txBody>
      </p:sp>
      <p:sp>
        <p:nvSpPr>
          <p:cNvPr id="4" name="Slide Image Placeholder 3"/>
          <p:cNvSpPr>
            <a:spLocks noGrp="1" noRot="1" noChangeAspect="1"/>
          </p:cNvSpPr>
          <p:nvPr>
            <p:ph type="sldImg" idx="2"/>
          </p:nvPr>
        </p:nvSpPr>
        <p:spPr>
          <a:xfrm>
            <a:off x="3095625" y="887413"/>
            <a:ext cx="3197225"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5625" y="887413"/>
            <a:ext cx="3197225" cy="2397125"/>
          </a:xfrm>
        </p:spPr>
      </p:sp>
      <p:sp>
        <p:nvSpPr>
          <p:cNvPr id="3" name="Notes Placeholder 2"/>
          <p:cNvSpPr>
            <a:spLocks noGrp="1"/>
          </p:cNvSpPr>
          <p:nvPr>
            <p:ph type="body" idx="1"/>
          </p:nvPr>
        </p:nvSpPr>
        <p:spPr/>
        <p:txBody>
          <a:bodyPr/>
          <a:lstStyle/>
          <a:p>
            <a:r>
              <a:rPr lang="en-US" dirty="0"/>
              <a:t>This slide contains the </a:t>
            </a:r>
            <a:r>
              <a:rPr lang="en-US" b="1" dirty="0"/>
              <a:t>editable pieces </a:t>
            </a:r>
            <a:r>
              <a:rPr lang="en-US" dirty="0"/>
              <a:t>that were used to build infographic sample</a:t>
            </a:r>
          </a:p>
          <a:p>
            <a:r>
              <a:rPr lang="en-US" dirty="0"/>
              <a:t>Icons – Eye, PC</a:t>
            </a:r>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a:p>
        </p:txBody>
      </p:sp>
    </p:spTree>
    <p:extLst>
      <p:ext uri="{BB962C8B-B14F-4D97-AF65-F5344CB8AC3E}">
        <p14:creationId xmlns:p14="http://schemas.microsoft.com/office/powerpoint/2010/main" val="111988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5625"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a:p>
        </p:txBody>
      </p:sp>
    </p:spTree>
    <p:extLst>
      <p:ext uri="{BB962C8B-B14F-4D97-AF65-F5344CB8AC3E}">
        <p14:creationId xmlns:p14="http://schemas.microsoft.com/office/powerpoint/2010/main" val="3523429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5625"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a:t>
            </a:fld>
            <a:endParaRPr lang="en-US"/>
          </a:p>
        </p:txBody>
      </p:sp>
    </p:spTree>
    <p:extLst>
      <p:ext uri="{BB962C8B-B14F-4D97-AF65-F5344CB8AC3E}">
        <p14:creationId xmlns:p14="http://schemas.microsoft.com/office/powerpoint/2010/main" val="266292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5625"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a:p>
        </p:txBody>
      </p:sp>
    </p:spTree>
    <p:extLst>
      <p:ext uri="{BB962C8B-B14F-4D97-AF65-F5344CB8AC3E}">
        <p14:creationId xmlns:p14="http://schemas.microsoft.com/office/powerpoint/2010/main" val="1278118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5625"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a:t>
            </a:fld>
            <a:endParaRPr lang="en-US"/>
          </a:p>
        </p:txBody>
      </p:sp>
    </p:spTree>
    <p:extLst>
      <p:ext uri="{BB962C8B-B14F-4D97-AF65-F5344CB8AC3E}">
        <p14:creationId xmlns:p14="http://schemas.microsoft.com/office/powerpoint/2010/main" val="132734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5625"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a:p>
        </p:txBody>
      </p:sp>
    </p:spTree>
    <p:extLst>
      <p:ext uri="{BB962C8B-B14F-4D97-AF65-F5344CB8AC3E}">
        <p14:creationId xmlns:p14="http://schemas.microsoft.com/office/powerpoint/2010/main" val="4073201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5625"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9</a:t>
            </a:fld>
            <a:endParaRPr lang="en-US"/>
          </a:p>
        </p:txBody>
      </p:sp>
    </p:spTree>
    <p:extLst>
      <p:ext uri="{BB962C8B-B14F-4D97-AF65-F5344CB8AC3E}">
        <p14:creationId xmlns:p14="http://schemas.microsoft.com/office/powerpoint/2010/main" val="376659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nealanalytics.com/template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LANK - no top bar">
    <p:bg>
      <p:bgRef idx="1001">
        <a:schemeClr val="bg2"/>
      </p:bgRef>
    </p:bg>
    <p:spTree>
      <p:nvGrpSpPr>
        <p:cNvPr id="1" name=""/>
        <p:cNvGrpSpPr/>
        <p:nvPr/>
      </p:nvGrpSpPr>
      <p:grpSpPr>
        <a:xfrm>
          <a:off x="0" y="0"/>
          <a:ext cx="0" cy="0"/>
          <a:chOff x="0" y="0"/>
          <a:chExt cx="0" cy="0"/>
        </a:xfrm>
      </p:grpSpPr>
      <p:sp>
        <p:nvSpPr>
          <p:cNvPr id="3" name="Rectangle 2"/>
          <p:cNvSpPr/>
          <p:nvPr userDrawn="1"/>
        </p:nvSpPr>
        <p:spPr>
          <a:xfrm>
            <a:off x="0" y="1"/>
            <a:ext cx="9144000" cy="1225485"/>
          </a:xfrm>
          <a:prstGeom prst="rect">
            <a:avLst/>
          </a:prstGeom>
          <a:solidFill>
            <a:srgbClr val="007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080636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3233B-0705-4E94-AE39-0FCF7FAB80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Slide Number Placeholder 5"/>
          <p:cNvSpPr>
            <a:spLocks noGrp="1"/>
          </p:cNvSpPr>
          <p:nvPr>
            <p:ph type="sldNum" sz="quarter" idx="12"/>
          </p:nvPr>
        </p:nvSpPr>
        <p:spPr/>
        <p:txBody>
          <a:bodyPr/>
          <a:lstStyle/>
          <a:p>
            <a:fld id="{5AE1514C-5E56-4738-A1FF-4B1CFD2A3E36}" type="slidenum">
              <a:rPr lang="en-US" smtClean="0"/>
              <a:t>‹#›</a:t>
            </a:fld>
            <a:endParaRPr lang="en-US"/>
          </a:p>
        </p:txBody>
      </p:sp>
      <p:sp>
        <p:nvSpPr>
          <p:cNvPr id="9" name="TextBox 8">
            <a:hlinkClick r:id="rId3"/>
            <a:extLst>
              <a:ext uri="{FF2B5EF4-FFF2-40B4-BE49-F238E27FC236}">
                <a16:creationId xmlns:a16="http://schemas.microsoft.com/office/drawing/2014/main" id="{011B0CED-3A92-43B0-A3DE-C37B6408D9DB}"/>
              </a:ext>
            </a:extLst>
          </p:cNvPr>
          <p:cNvSpPr txBox="1"/>
          <p:nvPr userDrawn="1"/>
        </p:nvSpPr>
        <p:spPr>
          <a:xfrm>
            <a:off x="247232" y="4267688"/>
            <a:ext cx="1998659" cy="329343"/>
          </a:xfrm>
          <a:prstGeom prst="roundRect">
            <a:avLst>
              <a:gd name="adj" fmla="val 50000"/>
            </a:avLst>
          </a:prstGeom>
          <a:solidFill>
            <a:srgbClr val="00B0F0"/>
          </a:solidFill>
          <a:ln w="19050">
            <a:solidFill>
              <a:schemeClr val="tx1"/>
            </a:solidFill>
          </a:ln>
        </p:spPr>
        <p:txBody>
          <a:bodyPr wrap="square" lIns="0" rIns="0" rtlCol="0" anchor="ctr" anchorCtr="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rPr>
              <a:t>Neal Creative  | click &amp; </a:t>
            </a:r>
            <a:r>
              <a:rPr kumimoji="0" lang="en-US" sz="900" b="1" i="0" u="none" strike="noStrike" kern="0" cap="none" spc="0" normalizeH="0" baseline="0" noProof="0" dirty="0">
                <a:ln>
                  <a:noFill/>
                </a:ln>
                <a:effectLst/>
                <a:uLnTx/>
                <a:uFillTx/>
              </a:rPr>
              <a:t>Learn more</a:t>
            </a:r>
          </a:p>
        </p:txBody>
      </p:sp>
      <p:sp>
        <p:nvSpPr>
          <p:cNvPr id="10" name="TextBox 9">
            <a:extLst>
              <a:ext uri="{FF2B5EF4-FFF2-40B4-BE49-F238E27FC236}">
                <a16:creationId xmlns:a16="http://schemas.microsoft.com/office/drawing/2014/main" id="{0BEF3013-858C-4FFF-B19A-1F10A879C4E8}"/>
              </a:ext>
            </a:extLst>
          </p:cNvPr>
          <p:cNvSpPr txBox="1"/>
          <p:nvPr userDrawn="1"/>
        </p:nvSpPr>
        <p:spPr>
          <a:xfrm>
            <a:off x="133351" y="6435061"/>
            <a:ext cx="833883" cy="207749"/>
          </a:xfrm>
          <a:prstGeom prst="rect">
            <a:avLst/>
          </a:prstGeom>
          <a:noFill/>
        </p:spPr>
        <p:txBody>
          <a:bodyPr wrap="none" rtlCol="0">
            <a:spAutoFit/>
          </a:bodyPr>
          <a:lstStyle/>
          <a:p>
            <a:r>
              <a:rPr lang="en-US" sz="750" dirty="0">
                <a:solidFill>
                  <a:schemeClr val="bg1">
                    <a:lumMod val="75000"/>
                  </a:schemeClr>
                </a:solidFill>
              </a:rPr>
              <a:t>Neal Creative </a:t>
            </a:r>
            <a:r>
              <a:rPr lang="en-US" sz="750" baseline="30000" dirty="0">
                <a:solidFill>
                  <a:schemeClr val="bg1">
                    <a:lumMod val="75000"/>
                  </a:schemeClr>
                </a:solidFill>
              </a:rPr>
              <a:t>©</a:t>
            </a:r>
          </a:p>
        </p:txBody>
      </p:sp>
    </p:spTree>
    <p:extLst>
      <p:ext uri="{BB962C8B-B14F-4D97-AF65-F5344CB8AC3E}">
        <p14:creationId xmlns:p14="http://schemas.microsoft.com/office/powerpoint/2010/main" val="222153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E1514C-5E56-4738-A1FF-4B1CFD2A3E36}" type="slidenum">
              <a:rPr lang="en-US" smtClean="0"/>
              <a:t>‹#›</a:t>
            </a:fld>
            <a:endParaRPr lang="en-US"/>
          </a:p>
        </p:txBody>
      </p:sp>
      <p:sp>
        <p:nvSpPr>
          <p:cNvPr id="5" name="Rectangle 4"/>
          <p:cNvSpPr/>
          <p:nvPr userDrawn="1"/>
        </p:nvSpPr>
        <p:spPr>
          <a:xfrm>
            <a:off x="0" y="0"/>
            <a:ext cx="9144000" cy="1148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27574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EEE197-7B3D-420C-8D35-83CAE6B36171}"/>
              </a:ext>
            </a:extLst>
          </p:cNvPr>
          <p:cNvSpPr>
            <a:spLocks noGrp="1"/>
          </p:cNvSpPr>
          <p:nvPr>
            <p:ph type="title" hasCustomPrompt="1"/>
          </p:nvPr>
        </p:nvSpPr>
        <p:spPr>
          <a:solidFill>
            <a:schemeClr val="bg1">
              <a:lumMod val="95000"/>
            </a:schemeClr>
          </a:solidFill>
        </p:spPr>
        <p:txBody>
          <a:bodyPr vert="horz" lIns="457200" tIns="45720" rIns="457200" bIns="45720" rtlCol="0" anchor="ctr">
            <a:noAutofit/>
          </a:bodyPr>
          <a:lstStyle>
            <a:lvl1pPr>
              <a:defRPr lang="en-US" sz="2550" spc="120" baseline="0" dirty="0"/>
            </a:lvl1pPr>
          </a:lstStyle>
          <a:p>
            <a:pPr lvl="0"/>
            <a:r>
              <a:rPr lang="en-US" dirty="0"/>
              <a:t>CLICK TO EDIT MASTER TITLE STYLE</a:t>
            </a:r>
          </a:p>
        </p:txBody>
      </p:sp>
    </p:spTree>
    <p:extLst>
      <p:ext uri="{BB962C8B-B14F-4D97-AF65-F5344CB8AC3E}">
        <p14:creationId xmlns:p14="http://schemas.microsoft.com/office/powerpoint/2010/main" val="20625437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 no top bar">
    <p:spTree>
      <p:nvGrpSpPr>
        <p:cNvPr id="1" name=""/>
        <p:cNvGrpSpPr/>
        <p:nvPr/>
      </p:nvGrpSpPr>
      <p:grpSpPr>
        <a:xfrm>
          <a:off x="0" y="0"/>
          <a:ext cx="0" cy="0"/>
          <a:chOff x="0" y="0"/>
          <a:chExt cx="0" cy="0"/>
        </a:xfrm>
      </p:grpSpPr>
      <p:sp>
        <p:nvSpPr>
          <p:cNvPr id="3" name="Rectangle 2"/>
          <p:cNvSpPr/>
          <p:nvPr userDrawn="1"/>
        </p:nvSpPr>
        <p:spPr>
          <a:xfrm>
            <a:off x="0" y="1"/>
            <a:ext cx="9144000" cy="12254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TextBox 3">
            <a:hlinkClick r:id="rId2"/>
          </p:cNvPr>
          <p:cNvSpPr txBox="1"/>
          <p:nvPr userDrawn="1"/>
        </p:nvSpPr>
        <p:spPr>
          <a:xfrm>
            <a:off x="7143177" y="6316156"/>
            <a:ext cx="1819848" cy="308364"/>
          </a:xfrm>
          <a:prstGeom prst="roundRect">
            <a:avLst>
              <a:gd name="adj" fmla="val 50000"/>
            </a:avLst>
          </a:prstGeom>
          <a:solidFill>
            <a:schemeClr val="tx2"/>
          </a:solidFill>
        </p:spPr>
        <p:txBody>
          <a:bodyPr wrap="square" rtlCol="0">
            <a:spAutoFit/>
          </a:bodyPr>
          <a:lstStyle/>
          <a:p>
            <a:pPr algn="ctr"/>
            <a:r>
              <a:rPr lang="en-US" sz="825" dirty="0">
                <a:solidFill>
                  <a:schemeClr val="bg1"/>
                </a:solidFill>
              </a:rPr>
              <a:t>Neal Creative</a:t>
            </a:r>
            <a:r>
              <a:rPr lang="en-US" sz="825" baseline="0" dirty="0">
                <a:solidFill>
                  <a:schemeClr val="bg1"/>
                </a:solidFill>
              </a:rPr>
              <a:t>  | </a:t>
            </a:r>
            <a:r>
              <a:rPr lang="en-US" sz="825" b="1" baseline="0" dirty="0">
                <a:solidFill>
                  <a:schemeClr val="bg1"/>
                </a:solidFill>
              </a:rPr>
              <a:t>Learn more</a:t>
            </a:r>
            <a:endParaRPr lang="en-US" sz="825" b="1" dirty="0">
              <a:solidFill>
                <a:schemeClr val="bg1"/>
              </a:solidFill>
            </a:endParaRPr>
          </a:p>
        </p:txBody>
      </p:sp>
      <p:sp>
        <p:nvSpPr>
          <p:cNvPr id="5" name="TextBox 4">
            <a:extLst>
              <a:ext uri="{FF2B5EF4-FFF2-40B4-BE49-F238E27FC236}">
                <a16:creationId xmlns:a16="http://schemas.microsoft.com/office/drawing/2014/main" id="{FB34A05A-4AD6-4BC6-B6EA-314331190DB2}"/>
              </a:ext>
            </a:extLst>
          </p:cNvPr>
          <p:cNvSpPr txBox="1"/>
          <p:nvPr userDrawn="1"/>
        </p:nvSpPr>
        <p:spPr>
          <a:xfrm>
            <a:off x="133351" y="6435061"/>
            <a:ext cx="833883" cy="207749"/>
          </a:xfrm>
          <a:prstGeom prst="rect">
            <a:avLst/>
          </a:prstGeom>
          <a:noFill/>
        </p:spPr>
        <p:txBody>
          <a:bodyPr wrap="none" rtlCol="0">
            <a:spAutoFit/>
          </a:bodyPr>
          <a:lstStyle/>
          <a:p>
            <a:r>
              <a:rPr lang="en-US" sz="750" dirty="0">
                <a:solidFill>
                  <a:schemeClr val="bg1">
                    <a:lumMod val="75000"/>
                  </a:schemeClr>
                </a:solidFill>
              </a:rPr>
              <a:t>Neal Creative </a:t>
            </a:r>
            <a:r>
              <a:rPr lang="en-US" sz="750" baseline="30000" dirty="0">
                <a:solidFill>
                  <a:schemeClr val="bg1">
                    <a:lumMod val="75000"/>
                  </a:schemeClr>
                </a:solidFill>
              </a:rPr>
              <a:t>©</a:t>
            </a:r>
          </a:p>
        </p:txBody>
      </p:sp>
    </p:spTree>
    <p:extLst>
      <p:ext uri="{BB962C8B-B14F-4D97-AF65-F5344CB8AC3E}">
        <p14:creationId xmlns:p14="http://schemas.microsoft.com/office/powerpoint/2010/main" val="32262790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1050758"/>
          </a:xfrm>
          <a:prstGeom prst="rect">
            <a:avLst/>
          </a:prstGeom>
        </p:spPr>
        <p:txBody>
          <a:bodyPr vert="horz" lIns="342900" tIns="34290" rIns="342900" bIns="34290" rtlCol="0" anchor="ctr">
            <a:noAutofit/>
          </a:bodyPr>
          <a:lstStyle/>
          <a:p>
            <a:pPr lvl="0" algn="ctr">
              <a:lnSpc>
                <a:spcPct val="90000"/>
              </a:lnSpc>
              <a:spcBef>
                <a:spcPct val="0"/>
              </a:spcBef>
              <a:buNone/>
              <a:tabLst>
                <a:tab pos="7934325" algn="l"/>
              </a:tabLst>
            </a:pPr>
            <a:endParaRPr lang="en-US" sz="2550" b="0" i="0" spc="120" baseline="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endParaRPr>
          </a:p>
        </p:txBody>
      </p:sp>
      <p:sp>
        <p:nvSpPr>
          <p:cNvPr id="2" name="Title Placeholder 1"/>
          <p:cNvSpPr>
            <a:spLocks noGrp="1"/>
          </p:cNvSpPr>
          <p:nvPr>
            <p:ph type="title"/>
          </p:nvPr>
        </p:nvSpPr>
        <p:spPr>
          <a:xfrm>
            <a:off x="0" y="0"/>
            <a:ext cx="9144000" cy="1050758"/>
          </a:xfrm>
          <a:prstGeom prst="rect">
            <a:avLst/>
          </a:prstGeom>
        </p:spPr>
        <p:txBody>
          <a:bodyPr vert="horz" lIns="457200" tIns="45720" rIns="457200" bIns="45720" rtlCol="0" anchor="ctr">
            <a:noAutofit/>
          </a:bodyPr>
          <a:lstStyle/>
          <a:p>
            <a:pPr lvl="0" algn="ctr" defTabSz="685800" rtl="0" eaLnBrk="1" latinLnBrk="0" hangingPunct="1">
              <a:lnSpc>
                <a:spcPct val="90000"/>
              </a:lnSpc>
              <a:spcBef>
                <a:spcPct val="0"/>
              </a:spcBef>
              <a:buNone/>
              <a:tabLst>
                <a:tab pos="7934325" algn="l"/>
              </a:tabLst>
            </a:pPr>
            <a:r>
              <a:rPr lang="en-US"/>
              <a:t>Click to edit Master title style</a:t>
            </a:r>
            <a:endParaRPr lang="en-US" dirty="0"/>
          </a:p>
        </p:txBody>
      </p:sp>
      <p:sp>
        <p:nvSpPr>
          <p:cNvPr id="3" name="Text Placeholder 2"/>
          <p:cNvSpPr>
            <a:spLocks noGrp="1"/>
          </p:cNvSpPr>
          <p:nvPr>
            <p:ph type="body" idx="1"/>
          </p:nvPr>
        </p:nvSpPr>
        <p:spPr>
          <a:xfrm>
            <a:off x="0" y="1275348"/>
            <a:ext cx="9144000" cy="1495025"/>
          </a:xfrm>
          <a:prstGeom prst="rect">
            <a:avLst/>
          </a:prstGeom>
        </p:spPr>
        <p:txBody>
          <a:bodyPr vert="horz" lIns="457200" tIns="45720" rIns="45720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891086" y="6316157"/>
            <a:ext cx="2057400" cy="365125"/>
          </a:xfrm>
          <a:prstGeom prst="rect">
            <a:avLst/>
          </a:prstGeom>
        </p:spPr>
        <p:txBody>
          <a:bodyPr vert="horz" lIns="91440" tIns="45720" rIns="91440" bIns="45720" rtlCol="0" anchor="ctr"/>
          <a:lstStyle>
            <a:lvl1pPr algn="r">
              <a:defRPr sz="825">
                <a:solidFill>
                  <a:schemeClr val="tx2"/>
                </a:solidFill>
              </a:defRPr>
            </a:lvl1pPr>
          </a:lstStyle>
          <a:p>
            <a:fld id="{5AE1514C-5E56-4738-A1FF-4B1CFD2A3E36}" type="slidenum">
              <a:rPr lang="en-US" smtClean="0"/>
              <a:pPr/>
              <a:t>‹#›</a:t>
            </a:fld>
            <a:endParaRPr lang="en-US"/>
          </a:p>
        </p:txBody>
      </p:sp>
    </p:spTree>
    <p:extLst>
      <p:ext uri="{BB962C8B-B14F-4D97-AF65-F5344CB8AC3E}">
        <p14:creationId xmlns:p14="http://schemas.microsoft.com/office/powerpoint/2010/main" val="107179932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6" r:id="rId3"/>
    <p:sldLayoutId id="2147483677" r:id="rId4"/>
    <p:sldLayoutId id="2147483679" r:id="rId5"/>
  </p:sldLayoutIdLst>
  <p:hf hdr="0" dt="0"/>
  <p:txStyles>
    <p:titleStyle>
      <a:lvl1pPr algn="ctr" defTabSz="685800" rtl="0" eaLnBrk="1" latinLnBrk="0" hangingPunct="1">
        <a:lnSpc>
          <a:spcPct val="90000"/>
        </a:lnSpc>
        <a:spcBef>
          <a:spcPct val="0"/>
        </a:spcBef>
        <a:buNone/>
        <a:tabLst>
          <a:tab pos="7934325" algn="l"/>
        </a:tabLst>
        <a:defRPr lang="en-US" sz="2550" b="0" i="0" kern="1200" spc="12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p:titleStyle>
    <p:bodyStyle>
      <a:lvl1pPr marL="0" indent="0" algn="ctr" defTabSz="685800" rtl="0" eaLnBrk="1" latinLnBrk="0" hangingPunct="1">
        <a:lnSpc>
          <a:spcPct val="90000"/>
        </a:lnSpc>
        <a:spcBef>
          <a:spcPts val="750"/>
        </a:spcBef>
        <a:buFont typeface="Arial" panose="020B0604020202020204" pitchFamily="34" charset="0"/>
        <a:buNone/>
        <a:defRPr sz="2100" kern="1200">
          <a:solidFill>
            <a:schemeClr val="tx1">
              <a:lumMod val="85000"/>
              <a:lumOff val="15000"/>
            </a:schemeClr>
          </a:solidFill>
          <a:latin typeface="+mj-lt"/>
          <a:ea typeface="+mn-ea"/>
          <a:cs typeface="+mn-cs"/>
        </a:defRPr>
      </a:lvl1pPr>
      <a:lvl2pPr marL="0" indent="0" algn="ctr" defTabSz="685800" rtl="0" eaLnBrk="1" latinLnBrk="0" hangingPunct="1">
        <a:lnSpc>
          <a:spcPct val="90000"/>
        </a:lnSpc>
        <a:spcBef>
          <a:spcPts val="375"/>
        </a:spcBef>
        <a:buFont typeface="Arial" panose="020B0604020202020204" pitchFamily="34" charset="0"/>
        <a:buNone/>
        <a:defRPr sz="1500" kern="1200">
          <a:solidFill>
            <a:schemeClr val="tx2"/>
          </a:solidFill>
          <a:latin typeface="+mj-lt"/>
          <a:ea typeface="+mn-ea"/>
          <a:cs typeface="+mn-cs"/>
        </a:defRPr>
      </a:lvl2pPr>
      <a:lvl3pPr marL="0" indent="0" algn="ctr" defTabSz="685800" rtl="0" eaLnBrk="1" latinLnBrk="0" hangingPunct="1">
        <a:lnSpc>
          <a:spcPct val="90000"/>
        </a:lnSpc>
        <a:spcBef>
          <a:spcPts val="900"/>
        </a:spcBef>
        <a:spcAft>
          <a:spcPts val="900"/>
        </a:spcAft>
        <a:buFont typeface="Arial" panose="020B0604020202020204" pitchFamily="34" charset="0"/>
        <a:buNone/>
        <a:defRPr sz="1500" b="1" kern="1200">
          <a:solidFill>
            <a:schemeClr val="tx2"/>
          </a:solidFill>
          <a:latin typeface="+mn-lt"/>
          <a:ea typeface="+mn-ea"/>
          <a:cs typeface="+mn-cs"/>
        </a:defRPr>
      </a:lvl3pPr>
      <a:lvl4pPr marL="0" indent="0" algn="ctr" defTabSz="685800" rtl="0" eaLnBrk="1" latinLnBrk="0" hangingPunct="1">
        <a:lnSpc>
          <a:spcPct val="90000"/>
        </a:lnSpc>
        <a:spcBef>
          <a:spcPts val="375"/>
        </a:spcBef>
        <a:buFont typeface="Arial" panose="020B0604020202020204" pitchFamily="34" charset="0"/>
        <a:buNone/>
        <a:defRPr sz="1200" kern="1200">
          <a:solidFill>
            <a:schemeClr val="tx1">
              <a:lumMod val="85000"/>
              <a:lumOff val="15000"/>
            </a:schemeClr>
          </a:solidFill>
          <a:latin typeface="+mn-lt"/>
          <a:ea typeface="+mn-ea"/>
          <a:cs typeface="+mn-cs"/>
        </a:defRPr>
      </a:lvl4pPr>
      <a:lvl5pPr marL="0" indent="0" algn="ctr" defTabSz="685800" rtl="0" eaLnBrk="1" latinLnBrk="0" hangingPunct="1">
        <a:lnSpc>
          <a:spcPct val="90000"/>
        </a:lnSpc>
        <a:spcBef>
          <a:spcPts val="375"/>
        </a:spcBef>
        <a:spcAft>
          <a:spcPts val="900"/>
        </a:spcAft>
        <a:buFont typeface="Arial" panose="020B0604020202020204" pitchFamily="34" charset="0"/>
        <a:buNone/>
        <a:defRPr sz="1050" kern="1200">
          <a:solidFill>
            <a:schemeClr val="tx1">
              <a:lumMod val="85000"/>
              <a:lumOff val="1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2022/2022-divvy-tripdata.zip"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D59475-CD66-4751-83EF-FEC02A44E31A}"/>
              </a:ext>
            </a:extLst>
          </p:cNvPr>
          <p:cNvSpPr txBox="1"/>
          <p:nvPr/>
        </p:nvSpPr>
        <p:spPr>
          <a:xfrm>
            <a:off x="957724" y="2599521"/>
            <a:ext cx="6898962" cy="1661993"/>
          </a:xfrm>
          <a:prstGeom prst="rect">
            <a:avLst/>
          </a:prstGeom>
          <a:noFill/>
        </p:spPr>
        <p:txBody>
          <a:bodyPr wrap="square" rtlCol="0">
            <a:spAutoFit/>
          </a:bodyPr>
          <a:lstStyle/>
          <a:p>
            <a:pPr algn="ctr" defTabSz="685800">
              <a:lnSpc>
                <a:spcPct val="85000"/>
              </a:lnSpc>
              <a:defRPr/>
            </a:pPr>
            <a:r>
              <a:rPr lang="en-US" sz="6000" b="1" spc="-15" dirty="0">
                <a:latin typeface="Segoe UI"/>
              </a:rPr>
              <a:t>Cyclistic Bike Share</a:t>
            </a:r>
          </a:p>
        </p:txBody>
      </p:sp>
      <p:sp>
        <p:nvSpPr>
          <p:cNvPr id="32" name="TextBox 31">
            <a:hlinkClick r:id="rId3"/>
            <a:extLst>
              <a:ext uri="{FF2B5EF4-FFF2-40B4-BE49-F238E27FC236}">
                <a16:creationId xmlns:a16="http://schemas.microsoft.com/office/drawing/2014/main" id="{99A55A7B-4454-4118-9F77-E5D037F50583}"/>
              </a:ext>
            </a:extLst>
          </p:cNvPr>
          <p:cNvSpPr txBox="1"/>
          <p:nvPr/>
        </p:nvSpPr>
        <p:spPr>
          <a:xfrm>
            <a:off x="3395038" y="6231412"/>
            <a:ext cx="2024331" cy="384731"/>
          </a:xfrm>
          <a:prstGeom prst="roundRect">
            <a:avLst>
              <a:gd name="adj" fmla="val 25353"/>
            </a:avLst>
          </a:prstGeom>
          <a:solidFill>
            <a:schemeClr val="bg2"/>
          </a:solidFill>
          <a:ln w="19050">
            <a:solidFill>
              <a:schemeClr val="tx1"/>
            </a:solidFill>
          </a:ln>
        </p:spPr>
        <p:txBody>
          <a:bodyPr wrap="square" lIns="0" rIns="0" rtlCol="0" anchor="ctr" anchorCtr="0">
            <a:noAutofit/>
          </a:bodyPr>
          <a:lstStyle/>
          <a:p>
            <a:pPr algn="ctr" defTabSz="685800">
              <a:defRPr/>
            </a:pPr>
            <a:r>
              <a:rPr lang="en-US" sz="1400" kern="0" dirty="0"/>
              <a:t>Joshua Ssemwanga</a:t>
            </a:r>
            <a:endParaRPr lang="en-US" sz="1400" b="1" kern="0" dirty="0"/>
          </a:p>
        </p:txBody>
      </p:sp>
      <p:pic>
        <p:nvPicPr>
          <p:cNvPr id="34" name="Picture 33">
            <a:extLst>
              <a:ext uri="{FF2B5EF4-FFF2-40B4-BE49-F238E27FC236}">
                <a16:creationId xmlns:a16="http://schemas.microsoft.com/office/drawing/2014/main" id="{273A7F7E-2FF5-FA1C-B58B-B52DAEBC834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556" b="97475" l="2041" r="98980">
                        <a14:foregroundMark x1="18367" y1="13636" x2="46429" y2="3535"/>
                        <a14:foregroundMark x1="46429" y1="3535" x2="78061" y2="10606"/>
                        <a14:foregroundMark x1="78061" y1="10606" x2="95408" y2="33838"/>
                        <a14:foregroundMark x1="95408" y1="33838" x2="93878" y2="67172"/>
                        <a14:foregroundMark x1="93878" y1="67172" x2="76020" y2="88889"/>
                        <a14:foregroundMark x1="76020" y1="88889" x2="44898" y2="99495"/>
                        <a14:foregroundMark x1="44898" y1="99495" x2="16327" y2="87374"/>
                        <a14:foregroundMark x1="16327" y1="87374" x2="1020" y2="55051"/>
                        <a14:foregroundMark x1="1020" y1="55051" x2="8673" y2="27273"/>
                        <a14:foregroundMark x1="8673" y1="27273" x2="17857" y2="13636"/>
                        <a14:foregroundMark x1="28061" y1="90404" x2="58163" y2="94444"/>
                        <a14:foregroundMark x1="58163" y1="94444" x2="72959" y2="93434"/>
                        <a14:foregroundMark x1="15816" y1="85354" x2="21429" y2="90404"/>
                        <a14:foregroundMark x1="26020" y1="80303" x2="60714" y2="80808"/>
                        <a14:foregroundMark x1="60714" y1="80808" x2="79082" y2="79293"/>
                        <a14:foregroundMark x1="69388" y1="7576" x2="28061" y2="5556"/>
                        <a14:foregroundMark x1="93878" y1="30808" x2="92347" y2="71717"/>
                        <a14:foregroundMark x1="31633" y1="61616" x2="59184" y2="30808"/>
                        <a14:foregroundMark x1="59184" y1="30808" x2="59184" y2="30808"/>
                        <a14:foregroundMark x1="68367" y1="53535" x2="68367" y2="64141"/>
                        <a14:foregroundMark x1="66837" y1="56061" x2="53571" y2="35354"/>
                        <a14:foregroundMark x1="62245" y1="49495" x2="68367" y2="53535"/>
                        <a14:foregroundMark x1="63265" y1="50505" x2="75510" y2="51515"/>
                        <a14:foregroundMark x1="73980" y1="52525" x2="75510" y2="69697"/>
                        <a14:foregroundMark x1="72959" y1="69192" x2="56633" y2="53535"/>
                        <a14:foregroundMark x1="59184" y1="24242" x2="59184" y2="24242"/>
                        <a14:foregroundMark x1="53571" y1="32323" x2="53571" y2="32323"/>
                        <a14:foregroundMark x1="51020" y1="47980" x2="51020" y2="47980"/>
                        <a14:foregroundMark x1="50510" y1="54040" x2="50510" y2="54040"/>
                        <a14:foregroundMark x1="32143" y1="50505" x2="32143" y2="50505"/>
                        <a14:foregroundMark x1="29592" y1="48990" x2="29592" y2="48990"/>
                        <a14:foregroundMark x1="24490" y1="54040" x2="24490" y2="54040"/>
                        <a14:foregroundMark x1="23980" y1="68687" x2="23980" y2="68687"/>
                        <a14:foregroundMark x1="29592" y1="69192" x2="29592" y2="69192"/>
                        <a14:foregroundMark x1="98980" y1="44949" x2="98980" y2="44949"/>
                        <a14:foregroundMark x1="2551" y1="43434" x2="2551" y2="43434"/>
                        <a14:foregroundMark x1="41837" y1="65152" x2="41837" y2="65152"/>
                        <a14:foregroundMark x1="46429" y1="97475" x2="46429" y2="97475"/>
                      </a14:backgroundRemoval>
                    </a14:imgEffect>
                  </a14:imgLayer>
                </a14:imgProps>
              </a:ext>
            </a:extLst>
          </a:blip>
          <a:stretch>
            <a:fillRect/>
          </a:stretch>
        </p:blipFill>
        <p:spPr>
          <a:xfrm>
            <a:off x="3769968" y="820089"/>
            <a:ext cx="1274469" cy="1287474"/>
          </a:xfrm>
          <a:prstGeom prst="ellipse">
            <a:avLst/>
          </a:prstGeom>
          <a:ln w="19050" cap="rnd">
            <a:solidFill>
              <a:srgbClr val="4095A5"/>
            </a:solidFill>
          </a:ln>
          <a:effectLst/>
          <a:scene3d>
            <a:camera prst="orthographicFront"/>
            <a:lightRig rig="contrasting" dir="t">
              <a:rot lat="0" lon="0" rev="3000000"/>
            </a:lightRig>
          </a:scene3d>
          <a:sp3d contourW="7620">
            <a:contourClr>
              <a:srgbClr val="333333"/>
            </a:contourClr>
          </a:sp3d>
        </p:spPr>
      </p:pic>
      <p:sp>
        <p:nvSpPr>
          <p:cNvPr id="4" name="TextBox 3">
            <a:extLst>
              <a:ext uri="{FF2B5EF4-FFF2-40B4-BE49-F238E27FC236}">
                <a16:creationId xmlns:a16="http://schemas.microsoft.com/office/drawing/2014/main" id="{FEE2FCA5-9F12-825C-2596-2772785D19BD}"/>
              </a:ext>
            </a:extLst>
          </p:cNvPr>
          <p:cNvSpPr txBox="1"/>
          <p:nvPr/>
        </p:nvSpPr>
        <p:spPr>
          <a:xfrm>
            <a:off x="1582367" y="4530462"/>
            <a:ext cx="5507078" cy="338554"/>
          </a:xfrm>
          <a:prstGeom prst="rect">
            <a:avLst/>
          </a:prstGeom>
          <a:noFill/>
        </p:spPr>
        <p:txBody>
          <a:bodyPr wrap="square" rtlCol="0">
            <a:spAutoFit/>
          </a:bodyPr>
          <a:lstStyle/>
          <a:p>
            <a:pPr algn="ctr"/>
            <a:r>
              <a:rPr lang="en-US" sz="1600" b="1" dirty="0">
                <a:latin typeface="+mj-lt"/>
              </a:rPr>
              <a:t>A look into how different customers use the bike share service</a:t>
            </a:r>
          </a:p>
        </p:txBody>
      </p:sp>
    </p:spTree>
    <p:extLst>
      <p:ext uri="{BB962C8B-B14F-4D97-AF65-F5344CB8AC3E}">
        <p14:creationId xmlns:p14="http://schemas.microsoft.com/office/powerpoint/2010/main" val="405672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6543-2B2E-03AF-87AE-12A818F51F32}"/>
              </a:ext>
            </a:extLst>
          </p:cNvPr>
          <p:cNvSpPr>
            <a:spLocks noGrp="1"/>
          </p:cNvSpPr>
          <p:nvPr>
            <p:ph type="title"/>
          </p:nvPr>
        </p:nvSpPr>
        <p:spPr/>
        <p:txBody>
          <a:bodyPr/>
          <a:lstStyle/>
          <a:p>
            <a:endParaRPr lang="en-US" dirty="0"/>
          </a:p>
        </p:txBody>
      </p:sp>
      <p:sp>
        <p:nvSpPr>
          <p:cNvPr id="4" name="TextBox 3">
            <a:extLst>
              <a:ext uri="{FF2B5EF4-FFF2-40B4-BE49-F238E27FC236}">
                <a16:creationId xmlns:a16="http://schemas.microsoft.com/office/drawing/2014/main" id="{038A25E3-7203-652A-FD14-7FDDB12DC680}"/>
              </a:ext>
            </a:extLst>
          </p:cNvPr>
          <p:cNvSpPr txBox="1"/>
          <p:nvPr/>
        </p:nvSpPr>
        <p:spPr>
          <a:xfrm>
            <a:off x="771727" y="1674674"/>
            <a:ext cx="7600545" cy="3139321"/>
          </a:xfrm>
          <a:prstGeom prst="rect">
            <a:avLst/>
          </a:prstGeom>
          <a:noFill/>
        </p:spPr>
        <p:txBody>
          <a:bodyPr wrap="square" rtlCol="0">
            <a:spAutoFit/>
          </a:bodyPr>
          <a:lstStyle/>
          <a:p>
            <a:r>
              <a:rPr lang="en-US" dirty="0">
                <a:solidFill>
                  <a:schemeClr val="accent2"/>
                </a:solidFill>
              </a:rPr>
              <a:t>Cyclistic members:</a:t>
            </a:r>
          </a:p>
          <a:p>
            <a:pPr marL="285750" indent="-285750">
              <a:buFont typeface="Courier New" panose="02070309020205020404" pitchFamily="49" charset="0"/>
              <a:buChar char="o"/>
            </a:pPr>
            <a:r>
              <a:rPr lang="en-US" dirty="0">
                <a:solidFill>
                  <a:schemeClr val="accent2"/>
                </a:solidFill>
              </a:rPr>
              <a:t>Are taking more trips than casual riders every month (60% of all trips)</a:t>
            </a:r>
          </a:p>
          <a:p>
            <a:pPr marL="285750" indent="-285750">
              <a:buFont typeface="Courier New" panose="02070309020205020404" pitchFamily="49" charset="0"/>
              <a:buChar char="o"/>
            </a:pPr>
            <a:r>
              <a:rPr lang="en-US" dirty="0">
                <a:solidFill>
                  <a:schemeClr val="accent2"/>
                </a:solidFill>
              </a:rPr>
              <a:t>Trip lengths are more consistent (11-14 minutes on average)</a:t>
            </a:r>
          </a:p>
          <a:p>
            <a:pPr marL="285750" indent="-285750">
              <a:buFont typeface="Courier New" panose="02070309020205020404" pitchFamily="49" charset="0"/>
              <a:buChar char="o"/>
            </a:pPr>
            <a:r>
              <a:rPr lang="en-US" dirty="0">
                <a:solidFill>
                  <a:schemeClr val="accent2"/>
                </a:solidFill>
              </a:rPr>
              <a:t>Take more trips from Monday to Friday, than Saturday and Sunday. (35000 more trips on average)</a:t>
            </a:r>
          </a:p>
          <a:p>
            <a:pPr marL="285750" indent="-285750">
              <a:buFont typeface="Courier New" panose="02070309020205020404" pitchFamily="49" charset="0"/>
              <a:buChar char="o"/>
            </a:pPr>
            <a:endParaRPr lang="en-US" dirty="0">
              <a:solidFill>
                <a:schemeClr val="accent2"/>
              </a:solidFill>
            </a:endParaRPr>
          </a:p>
          <a:p>
            <a:r>
              <a:rPr lang="en-US" dirty="0">
                <a:solidFill>
                  <a:schemeClr val="accent2"/>
                </a:solidFill>
              </a:rPr>
              <a:t>Casual Riders:</a:t>
            </a:r>
          </a:p>
          <a:p>
            <a:pPr marL="285750" indent="-285750">
              <a:buFont typeface="Courier New" panose="02070309020205020404" pitchFamily="49" charset="0"/>
              <a:buChar char="o"/>
            </a:pPr>
            <a:r>
              <a:rPr lang="en-US" dirty="0">
                <a:solidFill>
                  <a:schemeClr val="accent2"/>
                </a:solidFill>
              </a:rPr>
              <a:t>Are taking more trips during May and June </a:t>
            </a:r>
          </a:p>
          <a:p>
            <a:pPr marL="285750" indent="-285750">
              <a:buFont typeface="Courier New" panose="02070309020205020404" pitchFamily="49" charset="0"/>
              <a:buChar char="o"/>
            </a:pPr>
            <a:r>
              <a:rPr lang="en-US" dirty="0">
                <a:solidFill>
                  <a:schemeClr val="accent2"/>
                </a:solidFill>
              </a:rPr>
              <a:t>Trip lengths tend to vary depending on the month</a:t>
            </a:r>
          </a:p>
          <a:p>
            <a:pPr marL="285750" indent="-285750">
              <a:buFont typeface="Courier New" panose="02070309020205020404" pitchFamily="49" charset="0"/>
              <a:buChar char="o"/>
            </a:pPr>
            <a:r>
              <a:rPr lang="en-US" dirty="0">
                <a:solidFill>
                  <a:schemeClr val="accent2"/>
                </a:solidFill>
              </a:rPr>
              <a:t>Take more trips on Saturday and Sunday than Monday to Friday</a:t>
            </a:r>
          </a:p>
          <a:p>
            <a:pPr marL="285750" indent="-285750">
              <a:buFont typeface="Courier New" panose="02070309020205020404" pitchFamily="49" charset="0"/>
              <a:buChar char="o"/>
            </a:pPr>
            <a:r>
              <a:rPr lang="en-US" dirty="0">
                <a:solidFill>
                  <a:schemeClr val="accent2"/>
                </a:solidFill>
              </a:rPr>
              <a:t>Prefer electric bikes</a:t>
            </a:r>
          </a:p>
        </p:txBody>
      </p:sp>
    </p:spTree>
    <p:extLst>
      <p:ext uri="{BB962C8B-B14F-4D97-AF65-F5344CB8AC3E}">
        <p14:creationId xmlns:p14="http://schemas.microsoft.com/office/powerpoint/2010/main" val="26009603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630C-B572-2BEA-3BD6-086F280BAB23}"/>
              </a:ext>
            </a:extLst>
          </p:cNvPr>
          <p:cNvSpPr>
            <a:spLocks noGrp="1"/>
          </p:cNvSpPr>
          <p:nvPr>
            <p:ph type="title"/>
          </p:nvPr>
        </p:nvSpPr>
        <p:spPr/>
        <p:txBody>
          <a:bodyPr/>
          <a:lstStyle/>
          <a:p>
            <a:r>
              <a:rPr lang="en-US" dirty="0"/>
              <a:t>Recommendations</a:t>
            </a:r>
          </a:p>
        </p:txBody>
      </p:sp>
      <p:sp>
        <p:nvSpPr>
          <p:cNvPr id="3" name="TextBox 2">
            <a:extLst>
              <a:ext uri="{FF2B5EF4-FFF2-40B4-BE49-F238E27FC236}">
                <a16:creationId xmlns:a16="http://schemas.microsoft.com/office/drawing/2014/main" id="{801EF57C-9962-CF18-0CB9-C4FF6AB47DB7}"/>
              </a:ext>
            </a:extLst>
          </p:cNvPr>
          <p:cNvSpPr txBox="1"/>
          <p:nvPr/>
        </p:nvSpPr>
        <p:spPr>
          <a:xfrm>
            <a:off x="719847" y="1335932"/>
            <a:ext cx="7509753" cy="3139321"/>
          </a:xfrm>
          <a:prstGeom prst="rect">
            <a:avLst/>
          </a:prstGeom>
          <a:noFill/>
        </p:spPr>
        <p:txBody>
          <a:bodyPr wrap="square" rtlCol="0">
            <a:spAutoFit/>
          </a:bodyPr>
          <a:lstStyle/>
          <a:p>
            <a:r>
              <a:rPr lang="en-US" dirty="0">
                <a:solidFill>
                  <a:schemeClr val="accent2"/>
                </a:solidFill>
              </a:rPr>
              <a:t>Cyclistic should target promotion towards potential customers who are </a:t>
            </a:r>
            <a:r>
              <a:rPr lang="en-US" b="1" dirty="0">
                <a:solidFill>
                  <a:schemeClr val="accent2"/>
                </a:solidFill>
              </a:rPr>
              <a:t>working or going to school</a:t>
            </a:r>
            <a:r>
              <a:rPr lang="en-US" dirty="0">
                <a:solidFill>
                  <a:schemeClr val="accent2"/>
                </a:solidFill>
              </a:rPr>
              <a:t> during the week. </a:t>
            </a:r>
          </a:p>
          <a:p>
            <a:endParaRPr lang="en-US" dirty="0">
              <a:solidFill>
                <a:schemeClr val="accent2"/>
              </a:solidFill>
            </a:endParaRPr>
          </a:p>
          <a:p>
            <a:r>
              <a:rPr lang="en-US" dirty="0">
                <a:solidFill>
                  <a:schemeClr val="accent2"/>
                </a:solidFill>
              </a:rPr>
              <a:t>Promotion should be run during </a:t>
            </a:r>
            <a:r>
              <a:rPr lang="en-US" b="1" dirty="0">
                <a:solidFill>
                  <a:schemeClr val="accent2"/>
                </a:solidFill>
              </a:rPr>
              <a:t>the warmer months</a:t>
            </a:r>
            <a:r>
              <a:rPr lang="en-US" dirty="0">
                <a:solidFill>
                  <a:schemeClr val="accent2"/>
                </a:solidFill>
              </a:rPr>
              <a:t> when the service is being used a lot by casual riders</a:t>
            </a:r>
          </a:p>
          <a:p>
            <a:endParaRPr lang="en-US" dirty="0">
              <a:solidFill>
                <a:schemeClr val="accent2"/>
              </a:solidFill>
            </a:endParaRPr>
          </a:p>
          <a:p>
            <a:r>
              <a:rPr lang="en-US" dirty="0">
                <a:solidFill>
                  <a:schemeClr val="accent2"/>
                </a:solidFill>
              </a:rPr>
              <a:t>Cyclistic could also promote more use of </a:t>
            </a:r>
            <a:r>
              <a:rPr lang="en-US" b="1" dirty="0">
                <a:solidFill>
                  <a:schemeClr val="accent2"/>
                </a:solidFill>
              </a:rPr>
              <a:t>electric bikes</a:t>
            </a:r>
            <a:r>
              <a:rPr lang="en-US" dirty="0">
                <a:solidFill>
                  <a:schemeClr val="accent2"/>
                </a:solidFill>
              </a:rPr>
              <a:t> as they are preferred among casual riders.</a:t>
            </a:r>
          </a:p>
          <a:p>
            <a:r>
              <a:rPr lang="en-US" dirty="0"/>
              <a:t> </a:t>
            </a:r>
          </a:p>
          <a:p>
            <a:endParaRPr lang="en-US" dirty="0"/>
          </a:p>
          <a:p>
            <a:r>
              <a:rPr lang="en-US" dirty="0"/>
              <a:t> </a:t>
            </a:r>
          </a:p>
        </p:txBody>
      </p:sp>
    </p:spTree>
    <p:extLst>
      <p:ext uri="{BB962C8B-B14F-4D97-AF65-F5344CB8AC3E}">
        <p14:creationId xmlns:p14="http://schemas.microsoft.com/office/powerpoint/2010/main" val="40713456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13D77E-7DB8-0E15-E62E-3B49BFF49BF1}"/>
              </a:ext>
            </a:extLst>
          </p:cNvPr>
          <p:cNvSpPr>
            <a:spLocks noGrp="1"/>
          </p:cNvSpPr>
          <p:nvPr>
            <p:ph type="title"/>
          </p:nvPr>
        </p:nvSpPr>
        <p:spPr>
          <a:xfrm>
            <a:off x="0" y="0"/>
            <a:ext cx="9144000" cy="873760"/>
          </a:xfrm>
          <a:solidFill>
            <a:schemeClr val="bg1"/>
          </a:solidFill>
        </p:spPr>
        <p:txBody>
          <a:bodyPr/>
          <a:lstStyle/>
          <a:p>
            <a:r>
              <a:rPr lang="en-US" dirty="0"/>
              <a:t>CYCLISTIC BIKE SHARE</a:t>
            </a:r>
          </a:p>
        </p:txBody>
      </p:sp>
      <p:pic>
        <p:nvPicPr>
          <p:cNvPr id="3" name="Picture 2">
            <a:extLst>
              <a:ext uri="{FF2B5EF4-FFF2-40B4-BE49-F238E27FC236}">
                <a16:creationId xmlns:a16="http://schemas.microsoft.com/office/drawing/2014/main" id="{2F0E1642-47EC-9226-FE62-4669A4E7AB4E}"/>
              </a:ext>
            </a:extLst>
          </p:cNvPr>
          <p:cNvPicPr>
            <a:picLocks noChangeAspect="1"/>
          </p:cNvPicPr>
          <p:nvPr/>
        </p:nvPicPr>
        <p:blipFill>
          <a:blip r:embed="rId2"/>
          <a:stretch>
            <a:fillRect/>
          </a:stretch>
        </p:blipFill>
        <p:spPr>
          <a:xfrm>
            <a:off x="0" y="0"/>
            <a:ext cx="928133" cy="937603"/>
          </a:xfrm>
          <a:prstGeom prst="rect">
            <a:avLst/>
          </a:prstGeom>
        </p:spPr>
      </p:pic>
      <p:sp>
        <p:nvSpPr>
          <p:cNvPr id="5" name="TextBox 4">
            <a:extLst>
              <a:ext uri="{FF2B5EF4-FFF2-40B4-BE49-F238E27FC236}">
                <a16:creationId xmlns:a16="http://schemas.microsoft.com/office/drawing/2014/main" id="{797D1C14-01B2-B7FC-65FB-EA8ACC34D900}"/>
              </a:ext>
            </a:extLst>
          </p:cNvPr>
          <p:cNvSpPr txBox="1"/>
          <p:nvPr/>
        </p:nvSpPr>
        <p:spPr>
          <a:xfrm>
            <a:off x="464065" y="1566081"/>
            <a:ext cx="8264887" cy="3416320"/>
          </a:xfrm>
          <a:prstGeom prst="rect">
            <a:avLst/>
          </a:prstGeom>
          <a:noFill/>
        </p:spPr>
        <p:txBody>
          <a:bodyPr wrap="square" rtlCol="0">
            <a:spAutoFit/>
          </a:bodyPr>
          <a:lstStyle/>
          <a:p>
            <a:r>
              <a:rPr lang="en-US" u="sng" dirty="0">
                <a:solidFill>
                  <a:schemeClr val="accent2"/>
                </a:solidFill>
              </a:rPr>
              <a:t>About</a:t>
            </a:r>
          </a:p>
          <a:p>
            <a:r>
              <a:rPr lang="en-US" dirty="0">
                <a:solidFill>
                  <a:schemeClr val="accent2"/>
                </a:solidFill>
              </a:rPr>
              <a:t>Cyclistic is a bike-share program that started in 2016, featuring more than 5,800 bicycles and 600 docking stations across Chicago. The program has two types of customers, casual riders and members. Casual riders are those who purchase a day pass or a single ride ticket, riders who have an annual membership to the service are considered Cyclistic members. </a:t>
            </a:r>
          </a:p>
          <a:p>
            <a:endParaRPr lang="en-US" dirty="0"/>
          </a:p>
          <a:p>
            <a:r>
              <a:rPr lang="en-US" u="sng" dirty="0">
                <a:solidFill>
                  <a:schemeClr val="accent2"/>
                </a:solidFill>
              </a:rPr>
              <a:t>The Task</a:t>
            </a:r>
          </a:p>
          <a:p>
            <a:r>
              <a:rPr lang="en-US" dirty="0">
                <a:solidFill>
                  <a:schemeClr val="accent2"/>
                </a:solidFill>
              </a:rPr>
              <a:t>To analyze ride patterns in 2022 </a:t>
            </a:r>
          </a:p>
          <a:p>
            <a:endParaRPr lang="en-US" u="sng" dirty="0">
              <a:solidFill>
                <a:schemeClr val="accent2"/>
              </a:solidFill>
            </a:endParaRPr>
          </a:p>
          <a:p>
            <a:r>
              <a:rPr lang="en-US" u="sng" dirty="0">
                <a:solidFill>
                  <a:schemeClr val="accent2"/>
                </a:solidFill>
              </a:rPr>
              <a:t>The Goal</a:t>
            </a:r>
          </a:p>
          <a:p>
            <a:r>
              <a:rPr lang="en-US" dirty="0">
                <a:solidFill>
                  <a:schemeClr val="accent2"/>
                </a:solidFill>
              </a:rPr>
              <a:t>To better understand how casual riders and members use the service differently. </a:t>
            </a:r>
          </a:p>
        </p:txBody>
      </p:sp>
    </p:spTree>
    <p:extLst>
      <p:ext uri="{BB962C8B-B14F-4D97-AF65-F5344CB8AC3E}">
        <p14:creationId xmlns:p14="http://schemas.microsoft.com/office/powerpoint/2010/main" val="13679020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Process</a:t>
            </a:r>
          </a:p>
        </p:txBody>
      </p:sp>
      <p:sp>
        <p:nvSpPr>
          <p:cNvPr id="2" name="Slide Number Placeholder 1"/>
          <p:cNvSpPr>
            <a:spLocks noGrp="1"/>
          </p:cNvSpPr>
          <p:nvPr>
            <p:ph type="sldNum" sz="quarter" idx="4294967295"/>
          </p:nvPr>
        </p:nvSpPr>
        <p:spPr>
          <a:xfrm>
            <a:off x="7086600" y="6584156"/>
            <a:ext cx="2057400" cy="273844"/>
          </a:xfrm>
        </p:spPr>
        <p:txBody>
          <a:bodyPr/>
          <a:lstStyle/>
          <a:p>
            <a:fld id="{5AE1514C-5E56-4738-A1FF-4B1CFD2A3E36}" type="slidenum">
              <a:rPr lang="en-US" sz="1600" smtClean="0"/>
              <a:pPr/>
              <a:t>3</a:t>
            </a:fld>
            <a:endParaRPr lang="en-US" dirty="0"/>
          </a:p>
        </p:txBody>
      </p:sp>
      <p:sp>
        <p:nvSpPr>
          <p:cNvPr id="7" name="TextBox 6">
            <a:extLst>
              <a:ext uri="{FF2B5EF4-FFF2-40B4-BE49-F238E27FC236}">
                <a16:creationId xmlns:a16="http://schemas.microsoft.com/office/drawing/2014/main" id="{D806D884-E994-C57D-FA28-1F7E182958CF}"/>
              </a:ext>
            </a:extLst>
          </p:cNvPr>
          <p:cNvSpPr txBox="1"/>
          <p:nvPr/>
        </p:nvSpPr>
        <p:spPr>
          <a:xfrm>
            <a:off x="224844" y="1050758"/>
            <a:ext cx="6422389" cy="369332"/>
          </a:xfrm>
          <a:prstGeom prst="rect">
            <a:avLst/>
          </a:prstGeom>
          <a:noFill/>
        </p:spPr>
        <p:txBody>
          <a:bodyPr wrap="square" rtlCol="0">
            <a:spAutoFit/>
          </a:bodyPr>
          <a:lstStyle/>
          <a:p>
            <a:r>
              <a:rPr lang="en-US" dirty="0"/>
              <a:t>For this project, the datasets used are available </a:t>
            </a:r>
            <a:r>
              <a:rPr lang="en-US" dirty="0">
                <a:hlinkClick r:id="rId2" action="ppaction://hlinkfile"/>
              </a:rPr>
              <a:t>here</a:t>
            </a:r>
            <a:r>
              <a:rPr lang="en-US" dirty="0"/>
              <a:t>. </a:t>
            </a:r>
          </a:p>
        </p:txBody>
      </p:sp>
      <p:graphicFrame>
        <p:nvGraphicFramePr>
          <p:cNvPr id="64" name="Table 63">
            <a:extLst>
              <a:ext uri="{FF2B5EF4-FFF2-40B4-BE49-F238E27FC236}">
                <a16:creationId xmlns:a16="http://schemas.microsoft.com/office/drawing/2014/main" id="{F48E7CE1-5286-2C37-5D2C-B0B07248E932}"/>
              </a:ext>
            </a:extLst>
          </p:cNvPr>
          <p:cNvGraphicFramePr>
            <a:graphicFrameLocks noGrp="1"/>
          </p:cNvGraphicFramePr>
          <p:nvPr>
            <p:extLst>
              <p:ext uri="{D42A27DB-BD31-4B8C-83A1-F6EECF244321}">
                <p14:modId xmlns:p14="http://schemas.microsoft.com/office/powerpoint/2010/main" val="3420390576"/>
              </p:ext>
            </p:extLst>
          </p:nvPr>
        </p:nvGraphicFramePr>
        <p:xfrm>
          <a:off x="5663633" y="2070738"/>
          <a:ext cx="2516348" cy="875318"/>
        </p:xfrm>
        <a:graphic>
          <a:graphicData uri="http://schemas.openxmlformats.org/drawingml/2006/table">
            <a:tbl>
              <a:tblPr firstRow="1">
                <a:tableStyleId>{5C22544A-7EE6-4342-B048-85BDC9FD1C3A}</a:tableStyleId>
              </a:tblPr>
              <a:tblGrid>
                <a:gridCol w="2516348">
                  <a:extLst>
                    <a:ext uri="{9D8B030D-6E8A-4147-A177-3AD203B41FA5}">
                      <a16:colId xmlns:a16="http://schemas.microsoft.com/office/drawing/2014/main" val="493813631"/>
                    </a:ext>
                  </a:extLst>
                </a:gridCol>
              </a:tblGrid>
              <a:tr h="251460">
                <a:tc>
                  <a:txBody>
                    <a:bodyPr/>
                    <a:lstStyle/>
                    <a:p>
                      <a:r>
                        <a:rPr lang="en-US" sz="1200" dirty="0">
                          <a:solidFill>
                            <a:schemeClr val="bg1"/>
                          </a:solidFill>
                        </a:rPr>
                        <a:t>Additional data</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623858">
                <a:tc>
                  <a:txBody>
                    <a:bodyPr/>
                    <a:lstStyle/>
                    <a:p>
                      <a:pPr lvl="0">
                        <a:defRPr/>
                      </a:pPr>
                      <a:r>
                        <a:rPr lang="en-US" sz="1000" spc="30" dirty="0">
                          <a:gradFill>
                            <a:gsLst>
                              <a:gs pos="0">
                                <a:schemeClr val="tx1"/>
                              </a:gs>
                              <a:gs pos="100000">
                                <a:schemeClr val="tx1"/>
                              </a:gs>
                            </a:gsLst>
                            <a:lin ang="5400000" scaled="1"/>
                          </a:gradFill>
                        </a:rPr>
                        <a:t>Included 3 new columns: </a:t>
                      </a:r>
                      <a:r>
                        <a:rPr lang="en-US" sz="1000" b="1" spc="30" dirty="0" err="1">
                          <a:gradFill>
                            <a:gsLst>
                              <a:gs pos="0">
                                <a:schemeClr val="tx1"/>
                              </a:gs>
                              <a:gs pos="100000">
                                <a:schemeClr val="tx1"/>
                              </a:gs>
                            </a:gsLst>
                            <a:lin ang="5400000" scaled="1"/>
                          </a:gradFill>
                        </a:rPr>
                        <a:t>day_of_week</a:t>
                      </a:r>
                      <a:r>
                        <a:rPr lang="en-US" sz="1000" b="1" spc="30" dirty="0">
                          <a:gradFill>
                            <a:gsLst>
                              <a:gs pos="0">
                                <a:schemeClr val="tx1"/>
                              </a:gs>
                              <a:gs pos="100000">
                                <a:schemeClr val="tx1"/>
                              </a:gs>
                            </a:gsLst>
                            <a:lin ang="5400000" scaled="1"/>
                          </a:gradFill>
                        </a:rPr>
                        <a:t>, month </a:t>
                      </a:r>
                      <a:r>
                        <a:rPr lang="en-US" sz="1000" b="0" spc="30" dirty="0">
                          <a:gradFill>
                            <a:gsLst>
                              <a:gs pos="0">
                                <a:schemeClr val="tx1"/>
                              </a:gs>
                              <a:gs pos="100000">
                                <a:schemeClr val="tx1"/>
                              </a:gs>
                            </a:gsLst>
                            <a:lin ang="5400000" scaled="1"/>
                          </a:gradFill>
                        </a:rPr>
                        <a:t>and </a:t>
                      </a:r>
                      <a:r>
                        <a:rPr lang="en-US" sz="1000" b="1" spc="30" dirty="0" err="1">
                          <a:gradFill>
                            <a:gsLst>
                              <a:gs pos="0">
                                <a:schemeClr val="tx1"/>
                              </a:gs>
                              <a:gs pos="100000">
                                <a:schemeClr val="tx1"/>
                              </a:gs>
                            </a:gsLst>
                            <a:lin ang="5400000" scaled="1"/>
                          </a:gradFill>
                        </a:rPr>
                        <a:t>ride_length</a:t>
                      </a:r>
                      <a:r>
                        <a:rPr lang="en-US" sz="1000" b="0" spc="30" dirty="0">
                          <a:gradFill>
                            <a:gsLst>
                              <a:gs pos="0">
                                <a:schemeClr val="tx1"/>
                              </a:gs>
                              <a:gs pos="100000">
                                <a:schemeClr val="tx1"/>
                              </a:gs>
                            </a:gsLst>
                            <a:lin ang="5400000" scaled="1"/>
                          </a:gradFill>
                        </a:rPr>
                        <a:t>. To help with analysis</a:t>
                      </a:r>
                      <a:endParaRPr lang="en-US" sz="1000" spc="30" dirty="0">
                        <a:gradFill>
                          <a:gsLst>
                            <a:gs pos="0">
                              <a:schemeClr val="tx1"/>
                            </a:gs>
                            <a:gs pos="100000">
                              <a:schemeClr val="tx1"/>
                            </a:gs>
                          </a:gsLst>
                          <a:lin ang="5400000" scaled="1"/>
                        </a:gra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grpSp>
        <p:nvGrpSpPr>
          <p:cNvPr id="14" name="Group 13">
            <a:extLst>
              <a:ext uri="{FF2B5EF4-FFF2-40B4-BE49-F238E27FC236}">
                <a16:creationId xmlns:a16="http://schemas.microsoft.com/office/drawing/2014/main" id="{13148E2F-E5BE-7F3A-3CC4-45FBA1676B83}"/>
              </a:ext>
            </a:extLst>
          </p:cNvPr>
          <p:cNvGrpSpPr/>
          <p:nvPr/>
        </p:nvGrpSpPr>
        <p:grpSpPr>
          <a:xfrm>
            <a:off x="317770" y="2070738"/>
            <a:ext cx="5252937" cy="1496985"/>
            <a:chOff x="1264595" y="2186929"/>
            <a:chExt cx="5252937" cy="1496985"/>
          </a:xfrm>
        </p:grpSpPr>
        <p:pic>
          <p:nvPicPr>
            <p:cNvPr id="9" name="Picture 8">
              <a:extLst>
                <a:ext uri="{FF2B5EF4-FFF2-40B4-BE49-F238E27FC236}">
                  <a16:creationId xmlns:a16="http://schemas.microsoft.com/office/drawing/2014/main" id="{693F4319-CE50-2B16-9FF5-08DB126C214E}"/>
                </a:ext>
              </a:extLst>
            </p:cNvPr>
            <p:cNvPicPr>
              <a:picLocks noChangeAspect="1"/>
            </p:cNvPicPr>
            <p:nvPr/>
          </p:nvPicPr>
          <p:blipFill rotWithShape="1">
            <a:blip r:embed="rId3"/>
            <a:srcRect l="20065"/>
            <a:stretch/>
          </p:blipFill>
          <p:spPr>
            <a:xfrm>
              <a:off x="1264595" y="2186929"/>
              <a:ext cx="5252937" cy="1467136"/>
            </a:xfrm>
            <a:prstGeom prst="rect">
              <a:avLst/>
            </a:prstGeom>
          </p:spPr>
        </p:pic>
        <p:sp>
          <p:nvSpPr>
            <p:cNvPr id="12" name="Rectangle 11">
              <a:extLst>
                <a:ext uri="{FF2B5EF4-FFF2-40B4-BE49-F238E27FC236}">
                  <a16:creationId xmlns:a16="http://schemas.microsoft.com/office/drawing/2014/main" id="{F41DB5D1-F2A5-9D07-D2FD-EF029AA8BCA4}"/>
                </a:ext>
              </a:extLst>
            </p:cNvPr>
            <p:cNvSpPr/>
            <p:nvPr/>
          </p:nvSpPr>
          <p:spPr>
            <a:xfrm>
              <a:off x="4195863" y="2216778"/>
              <a:ext cx="2321669" cy="1467136"/>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a:extLst>
              <a:ext uri="{FF2B5EF4-FFF2-40B4-BE49-F238E27FC236}">
                <a16:creationId xmlns:a16="http://schemas.microsoft.com/office/drawing/2014/main" id="{8257EEF2-6AB1-D1F7-7D9E-59F8833CB4F6}"/>
              </a:ext>
            </a:extLst>
          </p:cNvPr>
          <p:cNvSpPr txBox="1"/>
          <p:nvPr/>
        </p:nvSpPr>
        <p:spPr>
          <a:xfrm>
            <a:off x="224843" y="1732184"/>
            <a:ext cx="7031991" cy="338554"/>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solidFill>
                  <a:schemeClr val="accent2"/>
                </a:solidFill>
              </a:rPr>
              <a:t> Cleaned and Processed each month of ride data using Microsoft Excel </a:t>
            </a:r>
          </a:p>
        </p:txBody>
      </p:sp>
      <p:sp>
        <p:nvSpPr>
          <p:cNvPr id="70" name="TextBox 69">
            <a:extLst>
              <a:ext uri="{FF2B5EF4-FFF2-40B4-BE49-F238E27FC236}">
                <a16:creationId xmlns:a16="http://schemas.microsoft.com/office/drawing/2014/main" id="{48B86D98-EB19-29B8-E014-8F0A7AFA2B90}"/>
              </a:ext>
            </a:extLst>
          </p:cNvPr>
          <p:cNvSpPr txBox="1"/>
          <p:nvPr/>
        </p:nvSpPr>
        <p:spPr>
          <a:xfrm>
            <a:off x="224842" y="3876428"/>
            <a:ext cx="7654561" cy="830997"/>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solidFill>
                  <a:schemeClr val="accent2"/>
                </a:solidFill>
              </a:rPr>
              <a:t>Joined together the smaller datasets (January through March) datasets using R.</a:t>
            </a:r>
          </a:p>
          <a:p>
            <a:pPr marL="285750" indent="-285750">
              <a:buFont typeface="Courier New" panose="02070309020205020404" pitchFamily="49" charset="0"/>
              <a:buChar char="o"/>
            </a:pPr>
            <a:endParaRPr lang="en-US" sz="1600" dirty="0">
              <a:solidFill>
                <a:schemeClr val="accent2"/>
              </a:solidFill>
            </a:endParaRPr>
          </a:p>
          <a:p>
            <a:pPr marL="285750" indent="-285750">
              <a:buFont typeface="Courier New" panose="02070309020205020404" pitchFamily="49" charset="0"/>
              <a:buChar char="o"/>
            </a:pPr>
            <a:r>
              <a:rPr lang="en-US" sz="1600" dirty="0">
                <a:solidFill>
                  <a:schemeClr val="accent2"/>
                </a:solidFill>
              </a:rPr>
              <a:t>Brought together all the months of data into a single spreadsheet workbook.  </a:t>
            </a:r>
          </a:p>
        </p:txBody>
      </p:sp>
      <p:pic>
        <p:nvPicPr>
          <p:cNvPr id="16" name="Picture 15">
            <a:extLst>
              <a:ext uri="{FF2B5EF4-FFF2-40B4-BE49-F238E27FC236}">
                <a16:creationId xmlns:a16="http://schemas.microsoft.com/office/drawing/2014/main" id="{7C9323F9-B4BF-551B-AE3C-02E1D58C0C11}"/>
              </a:ext>
            </a:extLst>
          </p:cNvPr>
          <p:cNvPicPr>
            <a:picLocks noChangeAspect="1"/>
          </p:cNvPicPr>
          <p:nvPr/>
        </p:nvPicPr>
        <p:blipFill>
          <a:blip r:embed="rId4"/>
          <a:stretch>
            <a:fillRect/>
          </a:stretch>
        </p:blipFill>
        <p:spPr>
          <a:xfrm>
            <a:off x="317770" y="5026152"/>
            <a:ext cx="4445228" cy="781090"/>
          </a:xfrm>
          <a:prstGeom prst="rect">
            <a:avLst/>
          </a:prstGeom>
        </p:spPr>
      </p:pic>
      <p:sp>
        <p:nvSpPr>
          <p:cNvPr id="17" name="TextBox 16">
            <a:extLst>
              <a:ext uri="{FF2B5EF4-FFF2-40B4-BE49-F238E27FC236}">
                <a16:creationId xmlns:a16="http://schemas.microsoft.com/office/drawing/2014/main" id="{AECEAD79-97C9-D779-EFB5-7988136981EF}"/>
              </a:ext>
            </a:extLst>
          </p:cNvPr>
          <p:cNvSpPr txBox="1"/>
          <p:nvPr/>
        </p:nvSpPr>
        <p:spPr>
          <a:xfrm>
            <a:off x="224844" y="5932722"/>
            <a:ext cx="1701234" cy="338554"/>
          </a:xfrm>
          <a:prstGeom prst="rect">
            <a:avLst/>
          </a:prstGeom>
          <a:noFill/>
        </p:spPr>
        <p:txBody>
          <a:bodyPr wrap="square" rtlCol="0">
            <a:spAutoFit/>
          </a:bodyPr>
          <a:lstStyle/>
          <a:p>
            <a:r>
              <a:rPr lang="en-US" sz="1600" dirty="0"/>
              <a:t>January - March</a:t>
            </a:r>
          </a:p>
        </p:txBody>
      </p:sp>
      <p:sp>
        <p:nvSpPr>
          <p:cNvPr id="74" name="TextBox 73">
            <a:extLst>
              <a:ext uri="{FF2B5EF4-FFF2-40B4-BE49-F238E27FC236}">
                <a16:creationId xmlns:a16="http://schemas.microsoft.com/office/drawing/2014/main" id="{827E7526-AF25-F1CD-15D9-7EBDB071E905}"/>
              </a:ext>
            </a:extLst>
          </p:cNvPr>
          <p:cNvSpPr txBox="1"/>
          <p:nvPr/>
        </p:nvSpPr>
        <p:spPr>
          <a:xfrm>
            <a:off x="2089311" y="5932722"/>
            <a:ext cx="732817" cy="338554"/>
          </a:xfrm>
          <a:prstGeom prst="rect">
            <a:avLst/>
          </a:prstGeom>
          <a:noFill/>
        </p:spPr>
        <p:txBody>
          <a:bodyPr wrap="square" rtlCol="0">
            <a:spAutoFit/>
          </a:bodyPr>
          <a:lstStyle/>
          <a:p>
            <a:r>
              <a:rPr lang="en-US" sz="1600" dirty="0"/>
              <a:t>April</a:t>
            </a:r>
            <a:endParaRPr lang="en-US" dirty="0"/>
          </a:p>
        </p:txBody>
      </p:sp>
      <p:sp>
        <p:nvSpPr>
          <p:cNvPr id="75" name="TextBox 74">
            <a:extLst>
              <a:ext uri="{FF2B5EF4-FFF2-40B4-BE49-F238E27FC236}">
                <a16:creationId xmlns:a16="http://schemas.microsoft.com/office/drawing/2014/main" id="{77E6C99B-E809-1F99-7C80-535908DF19D3}"/>
              </a:ext>
            </a:extLst>
          </p:cNvPr>
          <p:cNvSpPr txBox="1"/>
          <p:nvPr/>
        </p:nvSpPr>
        <p:spPr>
          <a:xfrm>
            <a:off x="2767004" y="5932722"/>
            <a:ext cx="1939047" cy="338554"/>
          </a:xfrm>
          <a:prstGeom prst="rect">
            <a:avLst/>
          </a:prstGeom>
          <a:noFill/>
        </p:spPr>
        <p:txBody>
          <a:bodyPr wrap="square" rtlCol="0">
            <a:spAutoFit/>
          </a:bodyPr>
          <a:lstStyle/>
          <a:p>
            <a:r>
              <a:rPr lang="en-US" sz="1600" dirty="0"/>
              <a:t>May</a:t>
            </a:r>
            <a:endParaRPr lang="en-US" dirty="0"/>
          </a:p>
        </p:txBody>
      </p:sp>
      <p:sp>
        <p:nvSpPr>
          <p:cNvPr id="76" name="TextBox 75">
            <a:extLst>
              <a:ext uri="{FF2B5EF4-FFF2-40B4-BE49-F238E27FC236}">
                <a16:creationId xmlns:a16="http://schemas.microsoft.com/office/drawing/2014/main" id="{6022AD57-9FEF-7871-92BD-C5B2AC53156A}"/>
              </a:ext>
            </a:extLst>
          </p:cNvPr>
          <p:cNvSpPr txBox="1"/>
          <p:nvPr/>
        </p:nvSpPr>
        <p:spPr>
          <a:xfrm>
            <a:off x="3524656" y="5932722"/>
            <a:ext cx="732817" cy="338554"/>
          </a:xfrm>
          <a:prstGeom prst="rect">
            <a:avLst/>
          </a:prstGeom>
          <a:noFill/>
        </p:spPr>
        <p:txBody>
          <a:bodyPr wrap="square" rtlCol="0">
            <a:spAutoFit/>
          </a:bodyPr>
          <a:lstStyle/>
          <a:p>
            <a:r>
              <a:rPr lang="en-US" sz="1600" dirty="0"/>
              <a:t>June</a:t>
            </a:r>
          </a:p>
        </p:txBody>
      </p:sp>
      <p:cxnSp>
        <p:nvCxnSpPr>
          <p:cNvPr id="19" name="Straight Arrow Connector 18">
            <a:extLst>
              <a:ext uri="{FF2B5EF4-FFF2-40B4-BE49-F238E27FC236}">
                <a16:creationId xmlns:a16="http://schemas.microsoft.com/office/drawing/2014/main" id="{4755ED4D-726F-EF06-9ECE-DB1CF0258D40}"/>
              </a:ext>
            </a:extLst>
          </p:cNvPr>
          <p:cNvCxnSpPr/>
          <p:nvPr/>
        </p:nvCxnSpPr>
        <p:spPr>
          <a:xfrm flipV="1">
            <a:off x="1521313" y="5714339"/>
            <a:ext cx="123217" cy="31128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1" name="Straight Arrow Connector 80">
            <a:extLst>
              <a:ext uri="{FF2B5EF4-FFF2-40B4-BE49-F238E27FC236}">
                <a16:creationId xmlns:a16="http://schemas.microsoft.com/office/drawing/2014/main" id="{3F927DA7-A1C2-EE71-9115-AE5C21FD376E}"/>
              </a:ext>
            </a:extLst>
          </p:cNvPr>
          <p:cNvCxnSpPr/>
          <p:nvPr/>
        </p:nvCxnSpPr>
        <p:spPr>
          <a:xfrm flipV="1">
            <a:off x="2455719" y="5722134"/>
            <a:ext cx="123217" cy="31128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2" name="Straight Arrow Connector 81">
            <a:extLst>
              <a:ext uri="{FF2B5EF4-FFF2-40B4-BE49-F238E27FC236}">
                <a16:creationId xmlns:a16="http://schemas.microsoft.com/office/drawing/2014/main" id="{7483A593-F121-EC7B-3C72-2496B3C0D93B}"/>
              </a:ext>
            </a:extLst>
          </p:cNvPr>
          <p:cNvCxnSpPr/>
          <p:nvPr/>
        </p:nvCxnSpPr>
        <p:spPr>
          <a:xfrm flipV="1">
            <a:off x="3077185" y="5714340"/>
            <a:ext cx="123217" cy="31128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3" name="Straight Arrow Connector 82">
            <a:extLst>
              <a:ext uri="{FF2B5EF4-FFF2-40B4-BE49-F238E27FC236}">
                <a16:creationId xmlns:a16="http://schemas.microsoft.com/office/drawing/2014/main" id="{DE25CE1C-24C1-7543-8307-4C975FACA34E}"/>
              </a:ext>
            </a:extLst>
          </p:cNvPr>
          <p:cNvCxnSpPr/>
          <p:nvPr/>
        </p:nvCxnSpPr>
        <p:spPr>
          <a:xfrm flipV="1">
            <a:off x="3949982" y="5722134"/>
            <a:ext cx="123217" cy="31128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01981384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solidFill>
            <a:schemeClr val="bg1">
              <a:lumMod val="95000"/>
              <a:alpha val="85000"/>
            </a:schemeClr>
          </a:solidFill>
        </p:spPr>
        <p:txBody>
          <a:bodyPr/>
          <a:lstStyle/>
          <a:p>
            <a:r>
              <a:rPr lang="en-US" dirty="0">
                <a:solidFill>
                  <a:schemeClr val="accent3">
                    <a:lumMod val="75000"/>
                  </a:schemeClr>
                </a:solidFill>
              </a:rPr>
              <a:t>What Do We Want To Know?</a:t>
            </a:r>
          </a:p>
        </p:txBody>
      </p:sp>
      <p:sp>
        <p:nvSpPr>
          <p:cNvPr id="3" name="TextBox 2">
            <a:extLst>
              <a:ext uri="{FF2B5EF4-FFF2-40B4-BE49-F238E27FC236}">
                <a16:creationId xmlns:a16="http://schemas.microsoft.com/office/drawing/2014/main" id="{3396DF13-9A6F-BE78-B904-A9CE3F80476B}"/>
              </a:ext>
            </a:extLst>
          </p:cNvPr>
          <p:cNvSpPr txBox="1"/>
          <p:nvPr/>
        </p:nvSpPr>
        <p:spPr>
          <a:xfrm>
            <a:off x="603114" y="2441590"/>
            <a:ext cx="7600545" cy="1754326"/>
          </a:xfrm>
          <a:prstGeom prst="rect">
            <a:avLst/>
          </a:prstGeom>
          <a:noFill/>
        </p:spPr>
        <p:txBody>
          <a:bodyPr wrap="square" rtlCol="0">
            <a:spAutoFit/>
          </a:bodyPr>
          <a:lstStyle/>
          <a:p>
            <a:r>
              <a:rPr lang="en-US" dirty="0">
                <a:solidFill>
                  <a:schemeClr val="accent2"/>
                </a:solidFill>
              </a:rPr>
              <a:t>To investigate the difference in casual riders and member riders we can find out:</a:t>
            </a:r>
          </a:p>
          <a:p>
            <a:pPr marL="285750" indent="-285750">
              <a:buFont typeface="Courier New" panose="02070309020205020404" pitchFamily="49" charset="0"/>
              <a:buChar char="o"/>
            </a:pPr>
            <a:r>
              <a:rPr lang="en-US" dirty="0">
                <a:solidFill>
                  <a:schemeClr val="accent2"/>
                </a:solidFill>
              </a:rPr>
              <a:t>How much time is each customer type spending on a ride?</a:t>
            </a:r>
          </a:p>
          <a:p>
            <a:pPr marL="285750" indent="-285750">
              <a:buFont typeface="Courier New" panose="02070309020205020404" pitchFamily="49" charset="0"/>
              <a:buChar char="o"/>
            </a:pPr>
            <a:r>
              <a:rPr lang="en-US" dirty="0">
                <a:solidFill>
                  <a:schemeClr val="accent2"/>
                </a:solidFill>
              </a:rPr>
              <a:t>What days are each customer type typically riding?</a:t>
            </a:r>
          </a:p>
          <a:p>
            <a:pPr marL="285750" indent="-285750">
              <a:buFont typeface="Courier New" panose="02070309020205020404" pitchFamily="49" charset="0"/>
              <a:buChar char="o"/>
            </a:pPr>
            <a:r>
              <a:rPr lang="en-US" dirty="0">
                <a:solidFill>
                  <a:schemeClr val="accent2"/>
                </a:solidFill>
              </a:rPr>
              <a:t>What months are each customer type typically riding?</a:t>
            </a:r>
          </a:p>
          <a:p>
            <a:pPr marL="285750" indent="-285750">
              <a:buFont typeface="Courier New" panose="02070309020205020404" pitchFamily="49" charset="0"/>
              <a:buChar char="o"/>
            </a:pPr>
            <a:r>
              <a:rPr lang="en-US" dirty="0">
                <a:solidFill>
                  <a:schemeClr val="accent2"/>
                </a:solidFill>
              </a:rPr>
              <a:t>What bikes do customers prefer?</a:t>
            </a:r>
          </a:p>
        </p:txBody>
      </p:sp>
    </p:spTree>
    <p:extLst>
      <p:ext uri="{BB962C8B-B14F-4D97-AF65-F5344CB8AC3E}">
        <p14:creationId xmlns:p14="http://schemas.microsoft.com/office/powerpoint/2010/main" val="384958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solidFill>
            <a:schemeClr val="bg1">
              <a:lumMod val="95000"/>
              <a:alpha val="85000"/>
            </a:schemeClr>
          </a:solidFill>
        </p:spPr>
        <p:txBody>
          <a:bodyPr/>
          <a:lstStyle/>
          <a:p>
            <a:r>
              <a:rPr lang="en-US" dirty="0">
                <a:solidFill>
                  <a:schemeClr val="accent3">
                    <a:lumMod val="75000"/>
                  </a:schemeClr>
                </a:solidFill>
              </a:rPr>
              <a:t>What Do We Want To Know?</a:t>
            </a:r>
            <a:endParaRPr lang="en-US" dirty="0"/>
          </a:p>
        </p:txBody>
      </p:sp>
      <p:sp>
        <p:nvSpPr>
          <p:cNvPr id="3" name="TextBox 2">
            <a:extLst>
              <a:ext uri="{FF2B5EF4-FFF2-40B4-BE49-F238E27FC236}">
                <a16:creationId xmlns:a16="http://schemas.microsoft.com/office/drawing/2014/main" id="{3396DF13-9A6F-BE78-B904-A9CE3F80476B}"/>
              </a:ext>
            </a:extLst>
          </p:cNvPr>
          <p:cNvSpPr txBox="1"/>
          <p:nvPr/>
        </p:nvSpPr>
        <p:spPr>
          <a:xfrm>
            <a:off x="77821" y="1050758"/>
            <a:ext cx="8988358" cy="646331"/>
          </a:xfrm>
          <a:prstGeom prst="rect">
            <a:avLst/>
          </a:prstGeom>
          <a:noFill/>
        </p:spPr>
        <p:txBody>
          <a:bodyPr wrap="square" rtlCol="0">
            <a:spAutoFit/>
          </a:bodyPr>
          <a:lstStyle/>
          <a:p>
            <a:r>
              <a:rPr lang="en-US" dirty="0">
                <a:solidFill>
                  <a:schemeClr val="accent2"/>
                </a:solidFill>
              </a:rPr>
              <a:t>To analyze these questions, pivot tables were made. Each table summarizing a month of data. </a:t>
            </a:r>
          </a:p>
        </p:txBody>
      </p:sp>
      <p:pic>
        <p:nvPicPr>
          <p:cNvPr id="5" name="Picture 4">
            <a:extLst>
              <a:ext uri="{FF2B5EF4-FFF2-40B4-BE49-F238E27FC236}">
                <a16:creationId xmlns:a16="http://schemas.microsoft.com/office/drawing/2014/main" id="{1CB33E7A-535E-7564-0E0F-E4FD0D8AAAA6}"/>
              </a:ext>
            </a:extLst>
          </p:cNvPr>
          <p:cNvPicPr>
            <a:picLocks noChangeAspect="1"/>
          </p:cNvPicPr>
          <p:nvPr/>
        </p:nvPicPr>
        <p:blipFill rotWithShape="1">
          <a:blip r:embed="rId3"/>
          <a:srcRect l="6107" t="4137"/>
          <a:stretch/>
        </p:blipFill>
        <p:spPr>
          <a:xfrm>
            <a:off x="3022059" y="1727275"/>
            <a:ext cx="2811717" cy="5004585"/>
          </a:xfrm>
          <a:prstGeom prst="rect">
            <a:avLst/>
          </a:prstGeom>
          <a:ln>
            <a:solidFill>
              <a:schemeClr val="tx1"/>
            </a:solidFill>
          </a:ln>
        </p:spPr>
      </p:pic>
      <p:graphicFrame>
        <p:nvGraphicFramePr>
          <p:cNvPr id="6" name="Table 5">
            <a:extLst>
              <a:ext uri="{FF2B5EF4-FFF2-40B4-BE49-F238E27FC236}">
                <a16:creationId xmlns:a16="http://schemas.microsoft.com/office/drawing/2014/main" id="{EF2025E9-E0D4-C0FA-5494-804C44ECDD00}"/>
              </a:ext>
            </a:extLst>
          </p:cNvPr>
          <p:cNvGraphicFramePr>
            <a:graphicFrameLocks noGrp="1"/>
          </p:cNvGraphicFramePr>
          <p:nvPr>
            <p:extLst>
              <p:ext uri="{D42A27DB-BD31-4B8C-83A1-F6EECF244321}">
                <p14:modId xmlns:p14="http://schemas.microsoft.com/office/powerpoint/2010/main" val="3309508214"/>
              </p:ext>
            </p:extLst>
          </p:nvPr>
        </p:nvGraphicFramePr>
        <p:xfrm>
          <a:off x="6059352" y="1742484"/>
          <a:ext cx="2516348" cy="683275"/>
        </p:xfrm>
        <a:graphic>
          <a:graphicData uri="http://schemas.openxmlformats.org/drawingml/2006/table">
            <a:tbl>
              <a:tblPr firstRow="1">
                <a:tableStyleId>{5C22544A-7EE6-4342-B048-85BDC9FD1C3A}</a:tableStyleId>
              </a:tblPr>
              <a:tblGrid>
                <a:gridCol w="2516348">
                  <a:extLst>
                    <a:ext uri="{9D8B030D-6E8A-4147-A177-3AD203B41FA5}">
                      <a16:colId xmlns:a16="http://schemas.microsoft.com/office/drawing/2014/main" val="493813631"/>
                    </a:ext>
                  </a:extLst>
                </a:gridCol>
              </a:tblGrid>
              <a:tr h="214516">
                <a:tc>
                  <a:txBody>
                    <a:bodyPr/>
                    <a:lstStyle/>
                    <a:p>
                      <a:r>
                        <a:rPr lang="en-US" sz="1200" dirty="0">
                          <a:solidFill>
                            <a:schemeClr val="bg1"/>
                          </a:solidFill>
                        </a:rPr>
                        <a:t>Month</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431815">
                <a:tc>
                  <a:txBody>
                    <a:bodyPr/>
                    <a:lstStyle/>
                    <a:p>
                      <a:pPr lvl="0">
                        <a:defRPr/>
                      </a:pPr>
                      <a:r>
                        <a:rPr lang="en-US" sz="1100" spc="30" dirty="0">
                          <a:gradFill>
                            <a:gsLst>
                              <a:gs pos="0">
                                <a:schemeClr val="tx1"/>
                              </a:gs>
                              <a:gs pos="100000">
                                <a:schemeClr val="tx1"/>
                              </a:gs>
                            </a:gsLst>
                            <a:lin ang="5400000" scaled="1"/>
                          </a:gradFill>
                        </a:rPr>
                        <a:t>Filter January, February and March</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graphicFrame>
        <p:nvGraphicFramePr>
          <p:cNvPr id="8" name="Table 7">
            <a:extLst>
              <a:ext uri="{FF2B5EF4-FFF2-40B4-BE49-F238E27FC236}">
                <a16:creationId xmlns:a16="http://schemas.microsoft.com/office/drawing/2014/main" id="{BF5DDC78-B82D-B8D1-B871-55BDF6DBA215}"/>
              </a:ext>
            </a:extLst>
          </p:cNvPr>
          <p:cNvGraphicFramePr>
            <a:graphicFrameLocks noGrp="1"/>
          </p:cNvGraphicFramePr>
          <p:nvPr>
            <p:extLst>
              <p:ext uri="{D42A27DB-BD31-4B8C-83A1-F6EECF244321}">
                <p14:modId xmlns:p14="http://schemas.microsoft.com/office/powerpoint/2010/main" val="1276552055"/>
              </p:ext>
            </p:extLst>
          </p:nvPr>
        </p:nvGraphicFramePr>
        <p:xfrm>
          <a:off x="6059352" y="2966884"/>
          <a:ext cx="2516348" cy="683275"/>
        </p:xfrm>
        <a:graphic>
          <a:graphicData uri="http://schemas.openxmlformats.org/drawingml/2006/table">
            <a:tbl>
              <a:tblPr firstRow="1">
                <a:tableStyleId>{5C22544A-7EE6-4342-B048-85BDC9FD1C3A}</a:tableStyleId>
              </a:tblPr>
              <a:tblGrid>
                <a:gridCol w="2516348">
                  <a:extLst>
                    <a:ext uri="{9D8B030D-6E8A-4147-A177-3AD203B41FA5}">
                      <a16:colId xmlns:a16="http://schemas.microsoft.com/office/drawing/2014/main" val="493813631"/>
                    </a:ext>
                  </a:extLst>
                </a:gridCol>
              </a:tblGrid>
              <a:tr h="214516">
                <a:tc>
                  <a:txBody>
                    <a:bodyPr/>
                    <a:lstStyle/>
                    <a:p>
                      <a:r>
                        <a:rPr lang="en-US" sz="1200" dirty="0">
                          <a:solidFill>
                            <a:schemeClr val="bg1"/>
                          </a:solidFill>
                        </a:rPr>
                        <a:t>Day of the week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431815">
                <a:tc>
                  <a:txBody>
                    <a:bodyPr/>
                    <a:lstStyle/>
                    <a:p>
                      <a:pPr lvl="0">
                        <a:defRPr/>
                      </a:pPr>
                      <a:r>
                        <a:rPr lang="en-US" sz="1100" spc="30" dirty="0">
                          <a:gradFill>
                            <a:gsLst>
                              <a:gs pos="0">
                                <a:schemeClr val="tx1"/>
                              </a:gs>
                              <a:gs pos="100000">
                                <a:schemeClr val="tx1"/>
                              </a:gs>
                            </a:gsLst>
                            <a:lin ang="5400000" scaled="1"/>
                          </a:gradFill>
                        </a:rPr>
                        <a:t>Filter for the days of the week</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graphicFrame>
        <p:nvGraphicFramePr>
          <p:cNvPr id="9" name="Table 8">
            <a:extLst>
              <a:ext uri="{FF2B5EF4-FFF2-40B4-BE49-F238E27FC236}">
                <a16:creationId xmlns:a16="http://schemas.microsoft.com/office/drawing/2014/main" id="{94409EEE-F078-6D98-EBE7-FC28A683A893}"/>
              </a:ext>
            </a:extLst>
          </p:cNvPr>
          <p:cNvGraphicFramePr>
            <a:graphicFrameLocks noGrp="1"/>
          </p:cNvGraphicFramePr>
          <p:nvPr>
            <p:extLst>
              <p:ext uri="{D42A27DB-BD31-4B8C-83A1-F6EECF244321}">
                <p14:modId xmlns:p14="http://schemas.microsoft.com/office/powerpoint/2010/main" val="2193296885"/>
              </p:ext>
            </p:extLst>
          </p:nvPr>
        </p:nvGraphicFramePr>
        <p:xfrm>
          <a:off x="326518" y="5465604"/>
          <a:ext cx="2516348" cy="683275"/>
        </p:xfrm>
        <a:graphic>
          <a:graphicData uri="http://schemas.openxmlformats.org/drawingml/2006/table">
            <a:tbl>
              <a:tblPr firstRow="1">
                <a:tableStyleId>{5C22544A-7EE6-4342-B048-85BDC9FD1C3A}</a:tableStyleId>
              </a:tblPr>
              <a:tblGrid>
                <a:gridCol w="2516348">
                  <a:extLst>
                    <a:ext uri="{9D8B030D-6E8A-4147-A177-3AD203B41FA5}">
                      <a16:colId xmlns:a16="http://schemas.microsoft.com/office/drawing/2014/main" val="493813631"/>
                    </a:ext>
                  </a:extLst>
                </a:gridCol>
              </a:tblGrid>
              <a:tr h="214516">
                <a:tc>
                  <a:txBody>
                    <a:bodyPr/>
                    <a:lstStyle/>
                    <a:p>
                      <a:r>
                        <a:rPr lang="en-US" sz="1200" dirty="0">
                          <a:solidFill>
                            <a:schemeClr val="bg1"/>
                          </a:solidFill>
                        </a:rPr>
                        <a:t>Row Label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431815">
                <a:tc>
                  <a:txBody>
                    <a:bodyPr/>
                    <a:lstStyle/>
                    <a:p>
                      <a:pPr lvl="0">
                        <a:defRPr/>
                      </a:pPr>
                      <a:r>
                        <a:rPr lang="en-US" sz="1100" b="1" spc="30" dirty="0">
                          <a:gradFill>
                            <a:gsLst>
                              <a:gs pos="0">
                                <a:schemeClr val="tx1"/>
                              </a:gs>
                              <a:gs pos="100000">
                                <a:schemeClr val="tx1"/>
                              </a:gs>
                            </a:gsLst>
                            <a:lin ang="5400000" scaled="1"/>
                          </a:gradFill>
                        </a:rPr>
                        <a:t>Casual</a:t>
                      </a:r>
                      <a:r>
                        <a:rPr lang="en-US" sz="1100" spc="30" dirty="0">
                          <a:gradFill>
                            <a:gsLst>
                              <a:gs pos="0">
                                <a:schemeClr val="tx1"/>
                              </a:gs>
                              <a:gs pos="100000">
                                <a:schemeClr val="tx1"/>
                              </a:gs>
                            </a:gsLst>
                            <a:lin ang="5400000" scaled="1"/>
                          </a:gradFill>
                        </a:rPr>
                        <a:t> and </a:t>
                      </a:r>
                      <a:r>
                        <a:rPr lang="en-US" sz="1100" b="1" spc="30" dirty="0">
                          <a:gradFill>
                            <a:gsLst>
                              <a:gs pos="0">
                                <a:schemeClr val="tx1"/>
                              </a:gs>
                              <a:gs pos="100000">
                                <a:schemeClr val="tx1"/>
                              </a:gs>
                            </a:gsLst>
                            <a:lin ang="5400000" scaled="1"/>
                          </a:gradFill>
                        </a:rPr>
                        <a:t>member</a:t>
                      </a:r>
                      <a:r>
                        <a:rPr lang="en-US" sz="1100" spc="30" dirty="0">
                          <a:gradFill>
                            <a:gsLst>
                              <a:gs pos="0">
                                <a:schemeClr val="tx1"/>
                              </a:gs>
                              <a:gs pos="100000">
                                <a:schemeClr val="tx1"/>
                              </a:gs>
                            </a:gsLst>
                            <a:lin ang="5400000" scaled="1"/>
                          </a:gradFill>
                        </a:rPr>
                        <a:t> summaries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graphicFrame>
        <p:nvGraphicFramePr>
          <p:cNvPr id="10" name="Table 9">
            <a:extLst>
              <a:ext uri="{FF2B5EF4-FFF2-40B4-BE49-F238E27FC236}">
                <a16:creationId xmlns:a16="http://schemas.microsoft.com/office/drawing/2014/main" id="{F9203041-CA5D-1645-B574-62910DDE3AA1}"/>
              </a:ext>
            </a:extLst>
          </p:cNvPr>
          <p:cNvGraphicFramePr>
            <a:graphicFrameLocks noGrp="1"/>
          </p:cNvGraphicFramePr>
          <p:nvPr>
            <p:extLst>
              <p:ext uri="{D42A27DB-BD31-4B8C-83A1-F6EECF244321}">
                <p14:modId xmlns:p14="http://schemas.microsoft.com/office/powerpoint/2010/main" val="3070408743"/>
              </p:ext>
            </p:extLst>
          </p:nvPr>
        </p:nvGraphicFramePr>
        <p:xfrm>
          <a:off x="326518" y="4317459"/>
          <a:ext cx="2516348" cy="689043"/>
        </p:xfrm>
        <a:graphic>
          <a:graphicData uri="http://schemas.openxmlformats.org/drawingml/2006/table">
            <a:tbl>
              <a:tblPr firstRow="1">
                <a:tableStyleId>{5C22544A-7EE6-4342-B048-85BDC9FD1C3A}</a:tableStyleId>
              </a:tblPr>
              <a:tblGrid>
                <a:gridCol w="2516348">
                  <a:extLst>
                    <a:ext uri="{9D8B030D-6E8A-4147-A177-3AD203B41FA5}">
                      <a16:colId xmlns:a16="http://schemas.microsoft.com/office/drawing/2014/main" val="493813631"/>
                    </a:ext>
                  </a:extLst>
                </a:gridCol>
              </a:tblGrid>
              <a:tr h="214516">
                <a:tc>
                  <a:txBody>
                    <a:bodyPr/>
                    <a:lstStyle/>
                    <a:p>
                      <a:r>
                        <a:rPr lang="en-US" sz="1200" dirty="0">
                          <a:solidFill>
                            <a:schemeClr val="bg1"/>
                          </a:solidFill>
                        </a:rPr>
                        <a:t>Rideable Type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437583">
                <a:tc>
                  <a:txBody>
                    <a:bodyPr/>
                    <a:lstStyle/>
                    <a:p>
                      <a:pPr lvl="0">
                        <a:defRPr/>
                      </a:pPr>
                      <a:r>
                        <a:rPr lang="en-US" sz="1100" spc="30" dirty="0">
                          <a:gradFill>
                            <a:gsLst>
                              <a:gs pos="0">
                                <a:schemeClr val="tx1"/>
                              </a:gs>
                              <a:gs pos="100000">
                                <a:schemeClr val="tx1"/>
                              </a:gs>
                            </a:gsLst>
                            <a:lin ang="5400000" scaled="1"/>
                          </a:gradFill>
                        </a:rPr>
                        <a:t>Filter for </a:t>
                      </a:r>
                      <a:r>
                        <a:rPr lang="en-US" sz="1100" b="1" spc="30" dirty="0">
                          <a:gradFill>
                            <a:gsLst>
                              <a:gs pos="0">
                                <a:schemeClr val="tx1"/>
                              </a:gs>
                              <a:gs pos="100000">
                                <a:schemeClr val="tx1"/>
                              </a:gs>
                            </a:gsLst>
                            <a:lin ang="5400000" scaled="1"/>
                          </a:gradFill>
                        </a:rPr>
                        <a:t>classic</a:t>
                      </a:r>
                      <a:r>
                        <a:rPr lang="en-US" sz="1100" spc="30" dirty="0">
                          <a:gradFill>
                            <a:gsLst>
                              <a:gs pos="0">
                                <a:schemeClr val="tx1"/>
                              </a:gs>
                              <a:gs pos="100000">
                                <a:schemeClr val="tx1"/>
                              </a:gs>
                            </a:gsLst>
                            <a:lin ang="5400000" scaled="1"/>
                          </a:gradFill>
                        </a:rPr>
                        <a:t> or </a:t>
                      </a:r>
                      <a:r>
                        <a:rPr lang="en-US" sz="1100" b="1" spc="30" dirty="0">
                          <a:gradFill>
                            <a:gsLst>
                              <a:gs pos="0">
                                <a:schemeClr val="tx1"/>
                              </a:gs>
                              <a:gs pos="100000">
                                <a:schemeClr val="tx1"/>
                              </a:gs>
                            </a:gsLst>
                            <a:lin ang="5400000" scaled="1"/>
                          </a:gradFill>
                        </a:rPr>
                        <a:t>electric</a:t>
                      </a:r>
                      <a:r>
                        <a:rPr lang="en-US" sz="1100" spc="30" dirty="0">
                          <a:gradFill>
                            <a:gsLst>
                              <a:gs pos="0">
                                <a:schemeClr val="tx1"/>
                              </a:gs>
                              <a:gs pos="100000">
                                <a:schemeClr val="tx1"/>
                              </a:gs>
                            </a:gsLst>
                            <a:lin ang="5400000" scaled="1"/>
                          </a:gradFill>
                        </a:rPr>
                        <a:t> bikes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spTree>
    <p:extLst>
      <p:ext uri="{BB962C8B-B14F-4D97-AF65-F5344CB8AC3E}">
        <p14:creationId xmlns:p14="http://schemas.microsoft.com/office/powerpoint/2010/main" val="38174243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a:t>The Data Story</a:t>
            </a:r>
          </a:p>
        </p:txBody>
      </p:sp>
      <p:sp>
        <p:nvSpPr>
          <p:cNvPr id="5" name="Slide Number Placeholder 4"/>
          <p:cNvSpPr>
            <a:spLocks noGrp="1"/>
          </p:cNvSpPr>
          <p:nvPr>
            <p:ph type="sldNum" sz="quarter" idx="4294967295"/>
          </p:nvPr>
        </p:nvSpPr>
        <p:spPr>
          <a:xfrm>
            <a:off x="7086600" y="5594748"/>
            <a:ext cx="2057400" cy="273844"/>
          </a:xfrm>
        </p:spPr>
        <p:txBody>
          <a:bodyPr/>
          <a:lstStyle/>
          <a:p>
            <a:fld id="{5AE1514C-5E56-4738-A1FF-4B1CFD2A3E36}" type="slidenum">
              <a:rPr lang="en-US" smtClean="0"/>
              <a:t>6</a:t>
            </a:fld>
            <a:endParaRPr lang="en-US"/>
          </a:p>
        </p:txBody>
      </p:sp>
      <p:sp>
        <p:nvSpPr>
          <p:cNvPr id="49" name="TextBox 48">
            <a:extLst>
              <a:ext uri="{FF2B5EF4-FFF2-40B4-BE49-F238E27FC236}">
                <a16:creationId xmlns:a16="http://schemas.microsoft.com/office/drawing/2014/main" id="{117ACC5E-8403-950E-CF3B-82F934D4023E}"/>
              </a:ext>
            </a:extLst>
          </p:cNvPr>
          <p:cNvSpPr txBox="1"/>
          <p:nvPr/>
        </p:nvSpPr>
        <p:spPr>
          <a:xfrm>
            <a:off x="473413" y="1304595"/>
            <a:ext cx="6734783" cy="369332"/>
          </a:xfrm>
          <a:prstGeom prst="rect">
            <a:avLst/>
          </a:prstGeom>
          <a:noFill/>
        </p:spPr>
        <p:txBody>
          <a:bodyPr wrap="square">
            <a:spAutoFit/>
          </a:bodyPr>
          <a:lstStyle/>
          <a:p>
            <a:r>
              <a:rPr lang="en-US" b="1" dirty="0">
                <a:solidFill>
                  <a:schemeClr val="accent2"/>
                </a:solidFill>
              </a:rPr>
              <a:t>How much time is each customer type spending on a ride?</a:t>
            </a:r>
          </a:p>
        </p:txBody>
      </p:sp>
      <p:graphicFrame>
        <p:nvGraphicFramePr>
          <p:cNvPr id="14" name="Table 13">
            <a:extLst>
              <a:ext uri="{FF2B5EF4-FFF2-40B4-BE49-F238E27FC236}">
                <a16:creationId xmlns:a16="http://schemas.microsoft.com/office/drawing/2014/main" id="{D7BF4694-1D13-855C-771B-228061D88CC3}"/>
              </a:ext>
            </a:extLst>
          </p:cNvPr>
          <p:cNvGraphicFramePr>
            <a:graphicFrameLocks noGrp="1"/>
          </p:cNvGraphicFramePr>
          <p:nvPr>
            <p:extLst>
              <p:ext uri="{D42A27DB-BD31-4B8C-83A1-F6EECF244321}">
                <p14:modId xmlns:p14="http://schemas.microsoft.com/office/powerpoint/2010/main" val="836416024"/>
              </p:ext>
            </p:extLst>
          </p:nvPr>
        </p:nvGraphicFramePr>
        <p:xfrm>
          <a:off x="551234" y="1927765"/>
          <a:ext cx="5609618" cy="718158"/>
        </p:xfrm>
        <a:graphic>
          <a:graphicData uri="http://schemas.openxmlformats.org/drawingml/2006/table">
            <a:tbl>
              <a:tblPr>
                <a:tableStyleId>{5C22544A-7EE6-4342-B048-85BDC9FD1C3A}</a:tableStyleId>
              </a:tblPr>
              <a:tblGrid>
                <a:gridCol w="1348466">
                  <a:extLst>
                    <a:ext uri="{9D8B030D-6E8A-4147-A177-3AD203B41FA5}">
                      <a16:colId xmlns:a16="http://schemas.microsoft.com/office/drawing/2014/main" val="1682865768"/>
                    </a:ext>
                  </a:extLst>
                </a:gridCol>
                <a:gridCol w="1052606">
                  <a:extLst>
                    <a:ext uri="{9D8B030D-6E8A-4147-A177-3AD203B41FA5}">
                      <a16:colId xmlns:a16="http://schemas.microsoft.com/office/drawing/2014/main" val="2387783233"/>
                    </a:ext>
                  </a:extLst>
                </a:gridCol>
                <a:gridCol w="695622">
                  <a:extLst>
                    <a:ext uri="{9D8B030D-6E8A-4147-A177-3AD203B41FA5}">
                      <a16:colId xmlns:a16="http://schemas.microsoft.com/office/drawing/2014/main" val="897502647"/>
                    </a:ext>
                  </a:extLst>
                </a:gridCol>
                <a:gridCol w="686716">
                  <a:extLst>
                    <a:ext uri="{9D8B030D-6E8A-4147-A177-3AD203B41FA5}">
                      <a16:colId xmlns:a16="http://schemas.microsoft.com/office/drawing/2014/main" val="1666480108"/>
                    </a:ext>
                  </a:extLst>
                </a:gridCol>
                <a:gridCol w="608736">
                  <a:extLst>
                    <a:ext uri="{9D8B030D-6E8A-4147-A177-3AD203B41FA5}">
                      <a16:colId xmlns:a16="http://schemas.microsoft.com/office/drawing/2014/main" val="608679901"/>
                    </a:ext>
                  </a:extLst>
                </a:gridCol>
                <a:gridCol w="608736">
                  <a:extLst>
                    <a:ext uri="{9D8B030D-6E8A-4147-A177-3AD203B41FA5}">
                      <a16:colId xmlns:a16="http://schemas.microsoft.com/office/drawing/2014/main" val="727157499"/>
                    </a:ext>
                  </a:extLst>
                </a:gridCol>
                <a:gridCol w="608736">
                  <a:extLst>
                    <a:ext uri="{9D8B030D-6E8A-4147-A177-3AD203B41FA5}">
                      <a16:colId xmlns:a16="http://schemas.microsoft.com/office/drawing/2014/main" val="2842132965"/>
                    </a:ext>
                  </a:extLst>
                </a:gridCol>
              </a:tblGrid>
              <a:tr h="239386">
                <a:tc>
                  <a:txBody>
                    <a:bodyPr/>
                    <a:lstStyle/>
                    <a:p>
                      <a:pPr algn="l" fontAlgn="b"/>
                      <a:r>
                        <a:rPr lang="en-US" sz="1100" u="none" strike="noStrike" dirty="0">
                          <a:effectLst/>
                        </a:rPr>
                        <a:t> </a:t>
                      </a:r>
                      <a:endParaRPr lang="en-US"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dirty="0">
                          <a:effectLst/>
                        </a:rPr>
                        <a:t>January</a:t>
                      </a:r>
                      <a:endParaRPr lang="en-US"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dirty="0">
                          <a:effectLst/>
                        </a:rPr>
                        <a:t>February</a:t>
                      </a:r>
                      <a:endParaRPr lang="en-US"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dirty="0">
                          <a:effectLst/>
                        </a:rPr>
                        <a:t>March</a:t>
                      </a:r>
                      <a:endParaRPr lang="en-US"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dirty="0">
                          <a:effectLst/>
                        </a:rPr>
                        <a:t>April</a:t>
                      </a:r>
                      <a:endParaRPr lang="en-US"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dirty="0">
                          <a:effectLst/>
                        </a:rPr>
                        <a:t>May</a:t>
                      </a:r>
                      <a:endParaRPr lang="en-US"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dirty="0">
                          <a:effectLst/>
                        </a:rPr>
                        <a:t>June</a:t>
                      </a:r>
                      <a:endParaRPr lang="en-US"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20253496"/>
                  </a:ext>
                </a:extLst>
              </a:tr>
              <a:tr h="239386">
                <a:tc>
                  <a:txBody>
                    <a:bodyPr/>
                    <a:lstStyle/>
                    <a:p>
                      <a:pPr algn="l" fontAlgn="b"/>
                      <a:r>
                        <a:rPr lang="en-US" sz="1100" u="none" strike="noStrike" dirty="0">
                          <a:effectLst/>
                        </a:rPr>
                        <a:t>Casual</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0:18:15</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0:20:19</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0:28:36</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0:23:43</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0:30:52</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0:23:56</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479318"/>
                  </a:ext>
                </a:extLst>
              </a:tr>
              <a:tr h="239386">
                <a:tc>
                  <a:txBody>
                    <a:bodyPr/>
                    <a:lstStyle/>
                    <a:p>
                      <a:pPr algn="l" fontAlgn="b"/>
                      <a:r>
                        <a:rPr lang="en-US" sz="1100" u="none" strike="noStrike" dirty="0">
                          <a:effectLst/>
                        </a:rPr>
                        <a:t>Member</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0:11:38</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0:11:02</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0:11:57</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0:11:20</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0:13:22</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0:13:39</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2089265"/>
                  </a:ext>
                </a:extLst>
              </a:tr>
            </a:tbl>
          </a:graphicData>
        </a:graphic>
      </p:graphicFrame>
      <p:graphicFrame>
        <p:nvGraphicFramePr>
          <p:cNvPr id="50" name="Chart 49">
            <a:extLst>
              <a:ext uri="{FF2B5EF4-FFF2-40B4-BE49-F238E27FC236}">
                <a16:creationId xmlns:a16="http://schemas.microsoft.com/office/drawing/2014/main" id="{D6C3CE0E-7040-CC4C-8FF0-4DE542C02641}"/>
              </a:ext>
            </a:extLst>
          </p:cNvPr>
          <p:cNvGraphicFramePr>
            <a:graphicFrameLocks/>
          </p:cNvGraphicFramePr>
          <p:nvPr>
            <p:extLst>
              <p:ext uri="{D42A27DB-BD31-4B8C-83A1-F6EECF244321}">
                <p14:modId xmlns:p14="http://schemas.microsoft.com/office/powerpoint/2010/main" val="1967155119"/>
              </p:ext>
            </p:extLst>
          </p:nvPr>
        </p:nvGraphicFramePr>
        <p:xfrm>
          <a:off x="551234" y="2945724"/>
          <a:ext cx="5609618" cy="30789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6986D958-637E-91CA-4C8B-C0FF84898918}"/>
              </a:ext>
            </a:extLst>
          </p:cNvPr>
          <p:cNvGraphicFramePr>
            <a:graphicFrameLocks noGrp="1"/>
          </p:cNvGraphicFramePr>
          <p:nvPr>
            <p:extLst>
              <p:ext uri="{D42A27DB-BD31-4B8C-83A1-F6EECF244321}">
                <p14:modId xmlns:p14="http://schemas.microsoft.com/office/powerpoint/2010/main" val="3638860488"/>
              </p:ext>
            </p:extLst>
          </p:nvPr>
        </p:nvGraphicFramePr>
        <p:xfrm>
          <a:off x="6480990" y="1939027"/>
          <a:ext cx="2516348" cy="1661160"/>
        </p:xfrm>
        <a:graphic>
          <a:graphicData uri="http://schemas.openxmlformats.org/drawingml/2006/table">
            <a:tbl>
              <a:tblPr firstRow="1">
                <a:tableStyleId>{5C22544A-7EE6-4342-B048-85BDC9FD1C3A}</a:tableStyleId>
              </a:tblPr>
              <a:tblGrid>
                <a:gridCol w="2516348">
                  <a:extLst>
                    <a:ext uri="{9D8B030D-6E8A-4147-A177-3AD203B41FA5}">
                      <a16:colId xmlns:a16="http://schemas.microsoft.com/office/drawing/2014/main" val="493813631"/>
                    </a:ext>
                  </a:extLst>
                </a:gridCol>
              </a:tblGrid>
              <a:tr h="228764">
                <a:tc>
                  <a:txBody>
                    <a:bodyPr/>
                    <a:lstStyle/>
                    <a:p>
                      <a:r>
                        <a:rPr lang="en-US" sz="1200" dirty="0">
                          <a:solidFill>
                            <a:schemeClr val="bg1"/>
                          </a:solidFill>
                        </a:rPr>
                        <a:t>The Story</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022881">
                <a:tc>
                  <a:txBody>
                    <a:bodyPr/>
                    <a:lstStyle/>
                    <a:p>
                      <a:pPr lvl="0" algn="l">
                        <a:defRPr/>
                      </a:pPr>
                      <a:r>
                        <a:rPr lang="en-US" sz="1100" b="1" spc="30" dirty="0">
                          <a:solidFill>
                            <a:schemeClr val="tx1"/>
                          </a:solidFill>
                        </a:rPr>
                        <a:t>Member</a:t>
                      </a:r>
                      <a:r>
                        <a:rPr lang="en-US" sz="1100" spc="30" dirty="0">
                          <a:gradFill>
                            <a:gsLst>
                              <a:gs pos="0">
                                <a:schemeClr val="tx1"/>
                              </a:gs>
                              <a:gs pos="100000">
                                <a:schemeClr val="tx1"/>
                              </a:gs>
                            </a:gsLst>
                            <a:lin ang="5400000" scaled="1"/>
                          </a:gradFill>
                        </a:rPr>
                        <a:t> riders are more consistent with their ride lengths. Suggesting that members typically use their bikes to ride the same routes, such as to work or to school.</a:t>
                      </a:r>
                    </a:p>
                    <a:p>
                      <a:pPr lvl="0" algn="l">
                        <a:defRPr/>
                      </a:pPr>
                      <a:endParaRPr lang="en-US" sz="1100" spc="30" dirty="0">
                        <a:gradFill>
                          <a:gsLst>
                            <a:gs pos="0">
                              <a:schemeClr val="tx1"/>
                            </a:gs>
                            <a:gs pos="100000">
                              <a:schemeClr val="tx1"/>
                            </a:gs>
                          </a:gsLst>
                          <a:lin ang="5400000" scaled="1"/>
                        </a:gradFill>
                      </a:endParaRPr>
                    </a:p>
                    <a:p>
                      <a:pPr lvl="0" algn="l">
                        <a:defRPr/>
                      </a:pPr>
                      <a:r>
                        <a:rPr lang="en-US" sz="1100" b="1" spc="30" dirty="0">
                          <a:gradFill>
                            <a:gsLst>
                              <a:gs pos="0">
                                <a:schemeClr val="tx1"/>
                              </a:gs>
                              <a:gs pos="100000">
                                <a:schemeClr val="tx1"/>
                              </a:gs>
                            </a:gsLst>
                            <a:lin ang="5400000" scaled="1"/>
                          </a:gradFill>
                        </a:rPr>
                        <a:t>Casual</a:t>
                      </a:r>
                      <a:r>
                        <a:rPr lang="en-US" sz="1100" spc="30" dirty="0">
                          <a:gradFill>
                            <a:gsLst>
                              <a:gs pos="0">
                                <a:schemeClr val="tx1"/>
                              </a:gs>
                              <a:gs pos="100000">
                                <a:schemeClr val="tx1"/>
                              </a:gs>
                            </a:gsLst>
                            <a:lin ang="5400000" scaled="1"/>
                          </a:gradFill>
                        </a:rPr>
                        <a:t> riders take longer routes around the city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spTree>
    <p:extLst>
      <p:ext uri="{BB962C8B-B14F-4D97-AF65-F5344CB8AC3E}">
        <p14:creationId xmlns:p14="http://schemas.microsoft.com/office/powerpoint/2010/main" val="174618163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a:t>The Data Story</a:t>
            </a:r>
          </a:p>
        </p:txBody>
      </p:sp>
      <p:sp>
        <p:nvSpPr>
          <p:cNvPr id="5" name="Slide Number Placeholder 4"/>
          <p:cNvSpPr>
            <a:spLocks noGrp="1"/>
          </p:cNvSpPr>
          <p:nvPr>
            <p:ph type="sldNum" sz="quarter" idx="4294967295"/>
          </p:nvPr>
        </p:nvSpPr>
        <p:spPr>
          <a:xfrm>
            <a:off x="7086600" y="5594748"/>
            <a:ext cx="2057400" cy="273844"/>
          </a:xfrm>
        </p:spPr>
        <p:txBody>
          <a:bodyPr/>
          <a:lstStyle/>
          <a:p>
            <a:fld id="{5AE1514C-5E56-4738-A1FF-4B1CFD2A3E36}" type="slidenum">
              <a:rPr lang="en-US" smtClean="0"/>
              <a:t>7</a:t>
            </a:fld>
            <a:endParaRPr lang="en-US"/>
          </a:p>
        </p:txBody>
      </p:sp>
      <p:sp>
        <p:nvSpPr>
          <p:cNvPr id="49" name="TextBox 48">
            <a:extLst>
              <a:ext uri="{FF2B5EF4-FFF2-40B4-BE49-F238E27FC236}">
                <a16:creationId xmlns:a16="http://schemas.microsoft.com/office/drawing/2014/main" id="{117ACC5E-8403-950E-CF3B-82F934D4023E}"/>
              </a:ext>
            </a:extLst>
          </p:cNvPr>
          <p:cNvSpPr txBox="1"/>
          <p:nvPr/>
        </p:nvSpPr>
        <p:spPr>
          <a:xfrm>
            <a:off x="473413" y="1168080"/>
            <a:ext cx="6734783" cy="369332"/>
          </a:xfrm>
          <a:prstGeom prst="rect">
            <a:avLst/>
          </a:prstGeom>
          <a:noFill/>
        </p:spPr>
        <p:txBody>
          <a:bodyPr wrap="square">
            <a:spAutoFit/>
          </a:bodyPr>
          <a:lstStyle/>
          <a:p>
            <a:r>
              <a:rPr lang="en-US" b="1" dirty="0">
                <a:solidFill>
                  <a:schemeClr val="accent2"/>
                </a:solidFill>
              </a:rPr>
              <a:t>What days are each customer type typically riding?</a:t>
            </a:r>
          </a:p>
        </p:txBody>
      </p:sp>
      <p:graphicFrame>
        <p:nvGraphicFramePr>
          <p:cNvPr id="16" name="Table 15">
            <a:extLst>
              <a:ext uri="{FF2B5EF4-FFF2-40B4-BE49-F238E27FC236}">
                <a16:creationId xmlns:a16="http://schemas.microsoft.com/office/drawing/2014/main" id="{2A9CD3C0-9F66-4382-7F3F-FE9402A9A7DF}"/>
              </a:ext>
            </a:extLst>
          </p:cNvPr>
          <p:cNvGraphicFramePr>
            <a:graphicFrameLocks noGrp="1"/>
          </p:cNvGraphicFramePr>
          <p:nvPr>
            <p:extLst>
              <p:ext uri="{D42A27DB-BD31-4B8C-83A1-F6EECF244321}">
                <p14:modId xmlns:p14="http://schemas.microsoft.com/office/powerpoint/2010/main" val="994207877"/>
              </p:ext>
            </p:extLst>
          </p:nvPr>
        </p:nvGraphicFramePr>
        <p:xfrm>
          <a:off x="583659" y="1722369"/>
          <a:ext cx="6624537" cy="731130"/>
        </p:xfrm>
        <a:graphic>
          <a:graphicData uri="http://schemas.openxmlformats.org/drawingml/2006/table">
            <a:tbl>
              <a:tblPr>
                <a:tableStyleId>{5C22544A-7EE6-4342-B048-85BDC9FD1C3A}</a:tableStyleId>
              </a:tblPr>
              <a:tblGrid>
                <a:gridCol w="1397706">
                  <a:extLst>
                    <a:ext uri="{9D8B030D-6E8A-4147-A177-3AD203B41FA5}">
                      <a16:colId xmlns:a16="http://schemas.microsoft.com/office/drawing/2014/main" val="2524023683"/>
                    </a:ext>
                  </a:extLst>
                </a:gridCol>
                <a:gridCol w="765077">
                  <a:extLst>
                    <a:ext uri="{9D8B030D-6E8A-4147-A177-3AD203B41FA5}">
                      <a16:colId xmlns:a16="http://schemas.microsoft.com/office/drawing/2014/main" val="100155992"/>
                    </a:ext>
                  </a:extLst>
                </a:gridCol>
                <a:gridCol w="765243">
                  <a:extLst>
                    <a:ext uri="{9D8B030D-6E8A-4147-A177-3AD203B41FA5}">
                      <a16:colId xmlns:a16="http://schemas.microsoft.com/office/drawing/2014/main" val="1635234608"/>
                    </a:ext>
                  </a:extLst>
                </a:gridCol>
                <a:gridCol w="914400">
                  <a:extLst>
                    <a:ext uri="{9D8B030D-6E8A-4147-A177-3AD203B41FA5}">
                      <a16:colId xmlns:a16="http://schemas.microsoft.com/office/drawing/2014/main" val="672848965"/>
                    </a:ext>
                  </a:extLst>
                </a:gridCol>
                <a:gridCol w="690321">
                  <a:extLst>
                    <a:ext uri="{9D8B030D-6E8A-4147-A177-3AD203B41FA5}">
                      <a16:colId xmlns:a16="http://schemas.microsoft.com/office/drawing/2014/main" val="480856830"/>
                    </a:ext>
                  </a:extLst>
                </a:gridCol>
                <a:gridCol w="613185">
                  <a:extLst>
                    <a:ext uri="{9D8B030D-6E8A-4147-A177-3AD203B41FA5}">
                      <a16:colId xmlns:a16="http://schemas.microsoft.com/office/drawing/2014/main" val="1503675295"/>
                    </a:ext>
                  </a:extLst>
                </a:gridCol>
                <a:gridCol w="703634">
                  <a:extLst>
                    <a:ext uri="{9D8B030D-6E8A-4147-A177-3AD203B41FA5}">
                      <a16:colId xmlns:a16="http://schemas.microsoft.com/office/drawing/2014/main" val="3070257182"/>
                    </a:ext>
                  </a:extLst>
                </a:gridCol>
                <a:gridCol w="774971">
                  <a:extLst>
                    <a:ext uri="{9D8B030D-6E8A-4147-A177-3AD203B41FA5}">
                      <a16:colId xmlns:a16="http://schemas.microsoft.com/office/drawing/2014/main" val="3032578889"/>
                    </a:ext>
                  </a:extLst>
                </a:gridCol>
              </a:tblGrid>
              <a:tr h="243710">
                <a:tc>
                  <a:txBody>
                    <a:bodyPr/>
                    <a:lstStyle/>
                    <a:p>
                      <a:pPr algn="l" fontAlgn="b"/>
                      <a:r>
                        <a:rPr lang="en-US" sz="1100" b="1" u="none" strike="noStrike" dirty="0">
                          <a:effectLst/>
                        </a:rPr>
                        <a:t> </a:t>
                      </a:r>
                      <a:endParaRPr lang="en-US"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dirty="0">
                          <a:effectLst/>
                        </a:rPr>
                        <a:t>Monday</a:t>
                      </a:r>
                      <a:endParaRPr lang="en-US"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dirty="0">
                          <a:effectLst/>
                        </a:rPr>
                        <a:t>Tuesday</a:t>
                      </a:r>
                      <a:endParaRPr lang="en-US"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dirty="0">
                          <a:effectLst/>
                        </a:rPr>
                        <a:t>Wednesday</a:t>
                      </a:r>
                      <a:endParaRPr lang="en-US"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dirty="0">
                          <a:effectLst/>
                        </a:rPr>
                        <a:t>Thursday</a:t>
                      </a:r>
                      <a:endParaRPr lang="en-US"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dirty="0">
                          <a:effectLst/>
                        </a:rPr>
                        <a:t>Friday</a:t>
                      </a:r>
                      <a:endParaRPr lang="en-US"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dirty="0">
                          <a:effectLst/>
                        </a:rPr>
                        <a:t>Saturday</a:t>
                      </a:r>
                      <a:endParaRPr lang="en-US"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dirty="0">
                          <a:effectLst/>
                        </a:rPr>
                        <a:t>Sunday</a:t>
                      </a:r>
                      <a:endParaRPr lang="en-US"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2462124655"/>
                  </a:ext>
                </a:extLst>
              </a:tr>
              <a:tr h="243710">
                <a:tc>
                  <a:txBody>
                    <a:bodyPr/>
                    <a:lstStyle/>
                    <a:p>
                      <a:pPr algn="l" fontAlgn="b"/>
                      <a:r>
                        <a:rPr lang="en-US" sz="1100" u="none" strike="noStrike" dirty="0">
                          <a:effectLst/>
                        </a:rPr>
                        <a:t>Casual</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117,820</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103,777</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102,462</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124,602</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117,269</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175,915</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163,856</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0683101"/>
                  </a:ext>
                </a:extLst>
              </a:tr>
              <a:tr h="243710">
                <a:tc>
                  <a:txBody>
                    <a:bodyPr/>
                    <a:lstStyle/>
                    <a:p>
                      <a:pPr algn="l" fontAlgn="b"/>
                      <a:r>
                        <a:rPr lang="en-US" sz="1100" u="none" strike="noStrike" dirty="0">
                          <a:effectLst/>
                        </a:rPr>
                        <a:t>Member</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203,981</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219,381</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209,632</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221,546</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179,399</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173,051</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166,041</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7177997"/>
                  </a:ext>
                </a:extLst>
              </a:tr>
            </a:tbl>
          </a:graphicData>
        </a:graphic>
      </p:graphicFrame>
      <p:graphicFrame>
        <p:nvGraphicFramePr>
          <p:cNvPr id="53" name="Chart 52">
            <a:extLst>
              <a:ext uri="{FF2B5EF4-FFF2-40B4-BE49-F238E27FC236}">
                <a16:creationId xmlns:a16="http://schemas.microsoft.com/office/drawing/2014/main" id="{87E490A7-E5A1-59A6-AA45-466CAE2CB35C}"/>
              </a:ext>
            </a:extLst>
          </p:cNvPr>
          <p:cNvGraphicFramePr>
            <a:graphicFrameLocks/>
          </p:cNvGraphicFramePr>
          <p:nvPr>
            <p:extLst>
              <p:ext uri="{D42A27DB-BD31-4B8C-83A1-F6EECF244321}">
                <p14:modId xmlns:p14="http://schemas.microsoft.com/office/powerpoint/2010/main" val="315030398"/>
              </p:ext>
            </p:extLst>
          </p:nvPr>
        </p:nvGraphicFramePr>
        <p:xfrm>
          <a:off x="583659" y="2608205"/>
          <a:ext cx="6186792" cy="29865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5" name="Table 54">
            <a:extLst>
              <a:ext uri="{FF2B5EF4-FFF2-40B4-BE49-F238E27FC236}">
                <a16:creationId xmlns:a16="http://schemas.microsoft.com/office/drawing/2014/main" id="{A54C2E79-28E9-46D1-D81F-2D469BF3ECD5}"/>
              </a:ext>
            </a:extLst>
          </p:cNvPr>
          <p:cNvGraphicFramePr>
            <a:graphicFrameLocks noGrp="1"/>
          </p:cNvGraphicFramePr>
          <p:nvPr>
            <p:extLst>
              <p:ext uri="{D42A27DB-BD31-4B8C-83A1-F6EECF244321}">
                <p14:modId xmlns:p14="http://schemas.microsoft.com/office/powerpoint/2010/main" val="861893294"/>
              </p:ext>
            </p:extLst>
          </p:nvPr>
        </p:nvGraphicFramePr>
        <p:xfrm>
          <a:off x="6506931" y="5102805"/>
          <a:ext cx="2516348" cy="1493520"/>
        </p:xfrm>
        <a:graphic>
          <a:graphicData uri="http://schemas.openxmlformats.org/drawingml/2006/table">
            <a:tbl>
              <a:tblPr firstRow="1">
                <a:tableStyleId>{5C22544A-7EE6-4342-B048-85BDC9FD1C3A}</a:tableStyleId>
              </a:tblPr>
              <a:tblGrid>
                <a:gridCol w="2516348">
                  <a:extLst>
                    <a:ext uri="{9D8B030D-6E8A-4147-A177-3AD203B41FA5}">
                      <a16:colId xmlns:a16="http://schemas.microsoft.com/office/drawing/2014/main" val="493813631"/>
                    </a:ext>
                  </a:extLst>
                </a:gridCol>
              </a:tblGrid>
              <a:tr h="228764">
                <a:tc>
                  <a:txBody>
                    <a:bodyPr/>
                    <a:lstStyle/>
                    <a:p>
                      <a:r>
                        <a:rPr lang="en-US" sz="1200" dirty="0">
                          <a:solidFill>
                            <a:schemeClr val="bg1"/>
                          </a:solidFill>
                        </a:rPr>
                        <a:t>The Story</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022881">
                <a:tc>
                  <a:txBody>
                    <a:bodyPr/>
                    <a:lstStyle/>
                    <a:p>
                      <a:pPr lvl="0" algn="l">
                        <a:defRPr/>
                      </a:pPr>
                      <a:r>
                        <a:rPr lang="en-US" sz="1100" b="1" spc="30" dirty="0">
                          <a:solidFill>
                            <a:schemeClr val="tx1"/>
                          </a:solidFill>
                        </a:rPr>
                        <a:t>Member</a:t>
                      </a:r>
                      <a:r>
                        <a:rPr lang="en-US" sz="1100" spc="30" dirty="0">
                          <a:gradFill>
                            <a:gsLst>
                              <a:gs pos="0">
                                <a:schemeClr val="tx1"/>
                              </a:gs>
                              <a:gs pos="100000">
                                <a:schemeClr val="tx1"/>
                              </a:gs>
                            </a:gsLst>
                            <a:lin ang="5400000" scaled="1"/>
                          </a:gradFill>
                        </a:rPr>
                        <a:t> riders are taking more trips during the work week, almost twice as much as casual riders.</a:t>
                      </a:r>
                    </a:p>
                    <a:p>
                      <a:pPr lvl="0" algn="l">
                        <a:defRPr/>
                      </a:pPr>
                      <a:endParaRPr lang="en-US" sz="1100" spc="30" dirty="0">
                        <a:gradFill>
                          <a:gsLst>
                            <a:gs pos="0">
                              <a:schemeClr val="tx1"/>
                            </a:gs>
                            <a:gs pos="100000">
                              <a:schemeClr val="tx1"/>
                            </a:gs>
                          </a:gsLst>
                          <a:lin ang="5400000" scaled="1"/>
                        </a:gradFill>
                      </a:endParaRPr>
                    </a:p>
                    <a:p>
                      <a:pPr lvl="0" algn="l">
                        <a:defRPr/>
                      </a:pPr>
                      <a:r>
                        <a:rPr lang="en-US" sz="1100" b="1" spc="30" dirty="0">
                          <a:gradFill>
                            <a:gsLst>
                              <a:gs pos="0">
                                <a:schemeClr val="tx1"/>
                              </a:gs>
                              <a:gs pos="100000">
                                <a:schemeClr val="tx1"/>
                              </a:gs>
                            </a:gsLst>
                            <a:lin ang="5400000" scaled="1"/>
                          </a:gradFill>
                        </a:rPr>
                        <a:t>Casual</a:t>
                      </a:r>
                      <a:r>
                        <a:rPr lang="en-US" sz="1100" spc="30" dirty="0">
                          <a:gradFill>
                            <a:gsLst>
                              <a:gs pos="0">
                                <a:schemeClr val="tx1"/>
                              </a:gs>
                              <a:gs pos="100000">
                                <a:schemeClr val="tx1"/>
                              </a:gs>
                            </a:gsLst>
                            <a:lin ang="5400000" scaled="1"/>
                          </a:gradFill>
                        </a:rPr>
                        <a:t> riders are more likely to take trips during the weekend, with Saturdays being the busiest day.</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spTree>
    <p:extLst>
      <p:ext uri="{BB962C8B-B14F-4D97-AF65-F5344CB8AC3E}">
        <p14:creationId xmlns:p14="http://schemas.microsoft.com/office/powerpoint/2010/main" val="658341537"/>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a:t>The Data Story</a:t>
            </a:r>
          </a:p>
        </p:txBody>
      </p:sp>
      <p:sp>
        <p:nvSpPr>
          <p:cNvPr id="5" name="Slide Number Placeholder 4"/>
          <p:cNvSpPr>
            <a:spLocks noGrp="1"/>
          </p:cNvSpPr>
          <p:nvPr>
            <p:ph type="sldNum" sz="quarter" idx="4294967295"/>
          </p:nvPr>
        </p:nvSpPr>
        <p:spPr>
          <a:xfrm>
            <a:off x="7086600" y="5594748"/>
            <a:ext cx="2057400" cy="273844"/>
          </a:xfrm>
        </p:spPr>
        <p:txBody>
          <a:bodyPr/>
          <a:lstStyle/>
          <a:p>
            <a:fld id="{5AE1514C-5E56-4738-A1FF-4B1CFD2A3E36}" type="slidenum">
              <a:rPr lang="en-US" smtClean="0"/>
              <a:t>8</a:t>
            </a:fld>
            <a:endParaRPr lang="en-US"/>
          </a:p>
        </p:txBody>
      </p:sp>
      <p:sp>
        <p:nvSpPr>
          <p:cNvPr id="49" name="TextBox 48">
            <a:extLst>
              <a:ext uri="{FF2B5EF4-FFF2-40B4-BE49-F238E27FC236}">
                <a16:creationId xmlns:a16="http://schemas.microsoft.com/office/drawing/2014/main" id="{117ACC5E-8403-950E-CF3B-82F934D4023E}"/>
              </a:ext>
            </a:extLst>
          </p:cNvPr>
          <p:cNvSpPr txBox="1"/>
          <p:nvPr/>
        </p:nvSpPr>
        <p:spPr>
          <a:xfrm>
            <a:off x="402077" y="1310226"/>
            <a:ext cx="6734783" cy="369332"/>
          </a:xfrm>
          <a:prstGeom prst="rect">
            <a:avLst/>
          </a:prstGeom>
          <a:noFill/>
        </p:spPr>
        <p:txBody>
          <a:bodyPr wrap="square">
            <a:spAutoFit/>
          </a:bodyPr>
          <a:lstStyle/>
          <a:p>
            <a:r>
              <a:rPr lang="en-US" b="1" dirty="0">
                <a:solidFill>
                  <a:schemeClr val="accent2"/>
                </a:solidFill>
              </a:rPr>
              <a:t>What months are each customer type typically riding?</a:t>
            </a:r>
          </a:p>
        </p:txBody>
      </p:sp>
      <p:graphicFrame>
        <p:nvGraphicFramePr>
          <p:cNvPr id="2" name="Table 1">
            <a:extLst>
              <a:ext uri="{FF2B5EF4-FFF2-40B4-BE49-F238E27FC236}">
                <a16:creationId xmlns:a16="http://schemas.microsoft.com/office/drawing/2014/main" id="{AA4FF3BA-9600-210E-8DA2-4CD6278A6DF4}"/>
              </a:ext>
            </a:extLst>
          </p:cNvPr>
          <p:cNvGraphicFramePr>
            <a:graphicFrameLocks noGrp="1"/>
          </p:cNvGraphicFramePr>
          <p:nvPr>
            <p:extLst>
              <p:ext uri="{D42A27DB-BD31-4B8C-83A1-F6EECF244321}">
                <p14:modId xmlns:p14="http://schemas.microsoft.com/office/powerpoint/2010/main" val="1534767378"/>
              </p:ext>
            </p:extLst>
          </p:nvPr>
        </p:nvGraphicFramePr>
        <p:xfrm>
          <a:off x="402077" y="1902777"/>
          <a:ext cx="6222460" cy="783010"/>
        </p:xfrm>
        <a:graphic>
          <a:graphicData uri="http://schemas.openxmlformats.org/drawingml/2006/table">
            <a:tbl>
              <a:tblPr>
                <a:tableStyleId>{5C22544A-7EE6-4342-B048-85BDC9FD1C3A}</a:tableStyleId>
              </a:tblPr>
              <a:tblGrid>
                <a:gridCol w="1502942">
                  <a:extLst>
                    <a:ext uri="{9D8B030D-6E8A-4147-A177-3AD203B41FA5}">
                      <a16:colId xmlns:a16="http://schemas.microsoft.com/office/drawing/2014/main" val="1948201219"/>
                    </a:ext>
                  </a:extLst>
                </a:gridCol>
                <a:gridCol w="1165833">
                  <a:extLst>
                    <a:ext uri="{9D8B030D-6E8A-4147-A177-3AD203B41FA5}">
                      <a16:colId xmlns:a16="http://schemas.microsoft.com/office/drawing/2014/main" val="1096312773"/>
                    </a:ext>
                  </a:extLst>
                </a:gridCol>
                <a:gridCol w="709965">
                  <a:extLst>
                    <a:ext uri="{9D8B030D-6E8A-4147-A177-3AD203B41FA5}">
                      <a16:colId xmlns:a16="http://schemas.microsoft.com/office/drawing/2014/main" val="1216319671"/>
                    </a:ext>
                  </a:extLst>
                </a:gridCol>
                <a:gridCol w="821069">
                  <a:extLst>
                    <a:ext uri="{9D8B030D-6E8A-4147-A177-3AD203B41FA5}">
                      <a16:colId xmlns:a16="http://schemas.microsoft.com/office/drawing/2014/main" val="595405281"/>
                    </a:ext>
                  </a:extLst>
                </a:gridCol>
                <a:gridCol w="674217">
                  <a:extLst>
                    <a:ext uri="{9D8B030D-6E8A-4147-A177-3AD203B41FA5}">
                      <a16:colId xmlns:a16="http://schemas.microsoft.com/office/drawing/2014/main" val="1222624528"/>
                    </a:ext>
                  </a:extLst>
                </a:gridCol>
                <a:gridCol w="674217">
                  <a:extLst>
                    <a:ext uri="{9D8B030D-6E8A-4147-A177-3AD203B41FA5}">
                      <a16:colId xmlns:a16="http://schemas.microsoft.com/office/drawing/2014/main" val="943075178"/>
                    </a:ext>
                  </a:extLst>
                </a:gridCol>
                <a:gridCol w="674217">
                  <a:extLst>
                    <a:ext uri="{9D8B030D-6E8A-4147-A177-3AD203B41FA5}">
                      <a16:colId xmlns:a16="http://schemas.microsoft.com/office/drawing/2014/main" val="2890512881"/>
                    </a:ext>
                  </a:extLst>
                </a:gridCol>
              </a:tblGrid>
              <a:tr h="251643">
                <a:tc>
                  <a:txBody>
                    <a:bodyPr/>
                    <a:lstStyle/>
                    <a:p>
                      <a:pPr algn="l" fontAlgn="b"/>
                      <a:r>
                        <a:rPr lang="en-US" sz="1100" b="1" u="none" strike="noStrike" dirty="0">
                          <a:solidFill>
                            <a:schemeClr val="tx1"/>
                          </a:solidFill>
                          <a:effectLst/>
                        </a:rPr>
                        <a:t> </a:t>
                      </a:r>
                      <a:endParaRPr lang="en-US" sz="1100" b="1" i="0" u="none" strike="noStrike" dirty="0">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a:solidFill>
                            <a:schemeClr val="tx1"/>
                          </a:solidFill>
                          <a:effectLst/>
                        </a:rPr>
                        <a:t>January</a:t>
                      </a:r>
                      <a:endParaRPr lang="en-US" sz="1100" b="1" i="0" u="none" strike="noStrike">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a:solidFill>
                            <a:schemeClr val="tx1"/>
                          </a:solidFill>
                          <a:effectLst/>
                        </a:rPr>
                        <a:t>February</a:t>
                      </a:r>
                      <a:endParaRPr lang="en-US" sz="1100" b="1" i="0" u="none" strike="noStrike">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a:solidFill>
                            <a:schemeClr val="tx1"/>
                          </a:solidFill>
                          <a:effectLst/>
                        </a:rPr>
                        <a:t>March</a:t>
                      </a:r>
                      <a:endParaRPr lang="en-US" sz="1100" b="1" i="0" u="none" strike="noStrike">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a:solidFill>
                            <a:schemeClr val="tx1"/>
                          </a:solidFill>
                          <a:effectLst/>
                        </a:rPr>
                        <a:t>April</a:t>
                      </a:r>
                      <a:endParaRPr lang="en-US" sz="1100" b="1" i="0" u="none" strike="noStrike">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a:solidFill>
                            <a:schemeClr val="tx1"/>
                          </a:solidFill>
                          <a:effectLst/>
                        </a:rPr>
                        <a:t>May</a:t>
                      </a:r>
                      <a:endParaRPr lang="en-US" sz="1100" b="1" i="0" u="none" strike="noStrike">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dirty="0">
                          <a:solidFill>
                            <a:schemeClr val="tx1"/>
                          </a:solidFill>
                          <a:effectLst/>
                        </a:rPr>
                        <a:t>June</a:t>
                      </a:r>
                      <a:endParaRPr lang="en-US" sz="1100" b="1" i="0" u="none" strike="noStrike" dirty="0">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748688890"/>
                  </a:ext>
                </a:extLst>
              </a:tr>
              <a:tr h="251643">
                <a:tc>
                  <a:txBody>
                    <a:bodyPr/>
                    <a:lstStyle/>
                    <a:p>
                      <a:pPr algn="l" fontAlgn="b"/>
                      <a:r>
                        <a:rPr lang="en-US" sz="1100" u="none" strike="noStrike" dirty="0">
                          <a:effectLst/>
                        </a:rPr>
                        <a:t>Casual</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18,520</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21,416</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89,882</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126,417</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280,415</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369,051</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1597901"/>
                  </a:ext>
                </a:extLst>
              </a:tr>
              <a:tr h="279724">
                <a:tc>
                  <a:txBody>
                    <a:bodyPr/>
                    <a:lstStyle/>
                    <a:p>
                      <a:pPr algn="l" fontAlgn="b"/>
                      <a:r>
                        <a:rPr lang="en-US" sz="1100" u="none" strike="noStrike" dirty="0">
                          <a:effectLst/>
                        </a:rPr>
                        <a:t>Member</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85,250</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94,193</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194,160</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244,832</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354,443</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400,153</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4332640"/>
                  </a:ext>
                </a:extLst>
              </a:tr>
            </a:tbl>
          </a:graphicData>
        </a:graphic>
      </p:graphicFrame>
      <p:graphicFrame>
        <p:nvGraphicFramePr>
          <p:cNvPr id="8" name="Chart 7">
            <a:extLst>
              <a:ext uri="{FF2B5EF4-FFF2-40B4-BE49-F238E27FC236}">
                <a16:creationId xmlns:a16="http://schemas.microsoft.com/office/drawing/2014/main" id="{F7CBA5D6-9FF4-4D39-92D1-2A75E0D8B2DE}"/>
              </a:ext>
            </a:extLst>
          </p:cNvPr>
          <p:cNvGraphicFramePr>
            <a:graphicFrameLocks/>
          </p:cNvGraphicFramePr>
          <p:nvPr>
            <p:extLst>
              <p:ext uri="{D42A27DB-BD31-4B8C-83A1-F6EECF244321}">
                <p14:modId xmlns:p14="http://schemas.microsoft.com/office/powerpoint/2010/main" val="3071949919"/>
              </p:ext>
            </p:extLst>
          </p:nvPr>
        </p:nvGraphicFramePr>
        <p:xfrm>
          <a:off x="402078" y="3028611"/>
          <a:ext cx="6095999" cy="30998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a:extLst>
              <a:ext uri="{FF2B5EF4-FFF2-40B4-BE49-F238E27FC236}">
                <a16:creationId xmlns:a16="http://schemas.microsoft.com/office/drawing/2014/main" id="{25B3700B-4059-1F1D-BF3A-309A4C525BEA}"/>
              </a:ext>
            </a:extLst>
          </p:cNvPr>
          <p:cNvGraphicFramePr>
            <a:graphicFrameLocks noGrp="1"/>
          </p:cNvGraphicFramePr>
          <p:nvPr>
            <p:extLst>
              <p:ext uri="{D42A27DB-BD31-4B8C-83A1-F6EECF244321}">
                <p14:modId xmlns:p14="http://schemas.microsoft.com/office/powerpoint/2010/main" val="1275090595"/>
              </p:ext>
            </p:extLst>
          </p:nvPr>
        </p:nvGraphicFramePr>
        <p:xfrm>
          <a:off x="6556444" y="3364216"/>
          <a:ext cx="2516348" cy="1493520"/>
        </p:xfrm>
        <a:graphic>
          <a:graphicData uri="http://schemas.openxmlformats.org/drawingml/2006/table">
            <a:tbl>
              <a:tblPr firstRow="1">
                <a:tableStyleId>{5C22544A-7EE6-4342-B048-85BDC9FD1C3A}</a:tableStyleId>
              </a:tblPr>
              <a:tblGrid>
                <a:gridCol w="2516348">
                  <a:extLst>
                    <a:ext uri="{9D8B030D-6E8A-4147-A177-3AD203B41FA5}">
                      <a16:colId xmlns:a16="http://schemas.microsoft.com/office/drawing/2014/main" val="493813631"/>
                    </a:ext>
                  </a:extLst>
                </a:gridCol>
              </a:tblGrid>
              <a:tr h="228764">
                <a:tc>
                  <a:txBody>
                    <a:bodyPr/>
                    <a:lstStyle/>
                    <a:p>
                      <a:r>
                        <a:rPr lang="en-US" sz="1200" dirty="0">
                          <a:solidFill>
                            <a:schemeClr val="bg1"/>
                          </a:solidFill>
                        </a:rPr>
                        <a:t>The Story</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022881">
                <a:tc>
                  <a:txBody>
                    <a:bodyPr/>
                    <a:lstStyle/>
                    <a:p>
                      <a:pPr lvl="0" algn="l">
                        <a:defRPr/>
                      </a:pPr>
                      <a:r>
                        <a:rPr lang="en-US" sz="1100" b="1" spc="30" dirty="0">
                          <a:solidFill>
                            <a:schemeClr val="tx1"/>
                          </a:solidFill>
                        </a:rPr>
                        <a:t>Member</a:t>
                      </a:r>
                      <a:r>
                        <a:rPr lang="en-US" sz="1100" spc="30" dirty="0">
                          <a:gradFill>
                            <a:gsLst>
                              <a:gs pos="0">
                                <a:schemeClr val="tx1"/>
                              </a:gs>
                              <a:gs pos="100000">
                                <a:schemeClr val="tx1"/>
                              </a:gs>
                            </a:gsLst>
                            <a:lin ang="5400000" scaled="1"/>
                          </a:gradFill>
                        </a:rPr>
                        <a:t> riders are using the service more often throughout the year</a:t>
                      </a:r>
                    </a:p>
                    <a:p>
                      <a:pPr lvl="0" algn="l">
                        <a:defRPr/>
                      </a:pPr>
                      <a:endParaRPr lang="en-US" sz="1100" spc="30" dirty="0">
                        <a:gradFill>
                          <a:gsLst>
                            <a:gs pos="0">
                              <a:schemeClr val="tx1"/>
                            </a:gs>
                            <a:gs pos="100000">
                              <a:schemeClr val="tx1"/>
                            </a:gs>
                          </a:gsLst>
                          <a:lin ang="5400000" scaled="1"/>
                        </a:gradFill>
                      </a:endParaRPr>
                    </a:p>
                    <a:p>
                      <a:pPr lvl="0" algn="l">
                        <a:defRPr/>
                      </a:pPr>
                      <a:r>
                        <a:rPr lang="en-US" sz="1100" b="1" spc="30" dirty="0">
                          <a:gradFill>
                            <a:gsLst>
                              <a:gs pos="0">
                                <a:schemeClr val="tx1"/>
                              </a:gs>
                              <a:gs pos="100000">
                                <a:schemeClr val="tx1"/>
                              </a:gs>
                            </a:gsLst>
                            <a:lin ang="5400000" scaled="1"/>
                          </a:gradFill>
                        </a:rPr>
                        <a:t>Casual</a:t>
                      </a:r>
                      <a:r>
                        <a:rPr lang="en-US" sz="1100" spc="30" dirty="0">
                          <a:gradFill>
                            <a:gsLst>
                              <a:gs pos="0">
                                <a:schemeClr val="tx1"/>
                              </a:gs>
                              <a:gs pos="100000">
                                <a:schemeClr val="tx1"/>
                              </a:gs>
                            </a:gsLst>
                            <a:lin ang="5400000" scaled="1"/>
                          </a:gradFill>
                        </a:rPr>
                        <a:t> riders are riding almost twice as much during May and June than they are in January through March.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spTree>
    <p:extLst>
      <p:ext uri="{BB962C8B-B14F-4D97-AF65-F5344CB8AC3E}">
        <p14:creationId xmlns:p14="http://schemas.microsoft.com/office/powerpoint/2010/main" val="2642403841"/>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The Data Story</a:t>
            </a:r>
          </a:p>
        </p:txBody>
      </p:sp>
      <p:sp>
        <p:nvSpPr>
          <p:cNvPr id="14" name="Slide Number Placeholder 2">
            <a:extLst>
              <a:ext uri="{FF2B5EF4-FFF2-40B4-BE49-F238E27FC236}">
                <a16:creationId xmlns:a16="http://schemas.microsoft.com/office/drawing/2014/main" id="{1CD0ACDD-24E8-41CD-A092-F098D335BFB1}"/>
              </a:ext>
            </a:extLst>
          </p:cNvPr>
          <p:cNvSpPr txBox="1">
            <a:spLocks/>
          </p:cNvSpPr>
          <p:nvPr/>
        </p:nvSpPr>
        <p:spPr>
          <a:xfrm>
            <a:off x="7086600" y="5594748"/>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E1514C-5E56-4738-A1FF-4B1CFD2A3E36}" type="slidenum">
              <a:rPr lang="en-US" sz="825"/>
              <a:pPr/>
              <a:t>9</a:t>
            </a:fld>
            <a:endParaRPr lang="en-US" sz="825" dirty="0"/>
          </a:p>
        </p:txBody>
      </p:sp>
      <p:graphicFrame>
        <p:nvGraphicFramePr>
          <p:cNvPr id="2" name="Table 1">
            <a:extLst>
              <a:ext uri="{FF2B5EF4-FFF2-40B4-BE49-F238E27FC236}">
                <a16:creationId xmlns:a16="http://schemas.microsoft.com/office/drawing/2014/main" id="{96AE7BCB-531A-093C-35F8-CB51C82DF2DB}"/>
              </a:ext>
            </a:extLst>
          </p:cNvPr>
          <p:cNvGraphicFramePr>
            <a:graphicFrameLocks noGrp="1"/>
          </p:cNvGraphicFramePr>
          <p:nvPr>
            <p:extLst>
              <p:ext uri="{D42A27DB-BD31-4B8C-83A1-F6EECF244321}">
                <p14:modId xmlns:p14="http://schemas.microsoft.com/office/powerpoint/2010/main" val="1647440051"/>
              </p:ext>
            </p:extLst>
          </p:nvPr>
        </p:nvGraphicFramePr>
        <p:xfrm>
          <a:off x="552043" y="2368751"/>
          <a:ext cx="4603615" cy="920885"/>
        </p:xfrm>
        <a:graphic>
          <a:graphicData uri="http://schemas.openxmlformats.org/drawingml/2006/table">
            <a:tbl>
              <a:tblPr>
                <a:tableStyleId>{5C22544A-7EE6-4342-B048-85BDC9FD1C3A}</a:tableStyleId>
              </a:tblPr>
              <a:tblGrid>
                <a:gridCol w="1296212">
                  <a:extLst>
                    <a:ext uri="{9D8B030D-6E8A-4147-A177-3AD203B41FA5}">
                      <a16:colId xmlns:a16="http://schemas.microsoft.com/office/drawing/2014/main" val="1244073663"/>
                    </a:ext>
                  </a:extLst>
                </a:gridCol>
                <a:gridCol w="1614792">
                  <a:extLst>
                    <a:ext uri="{9D8B030D-6E8A-4147-A177-3AD203B41FA5}">
                      <a16:colId xmlns:a16="http://schemas.microsoft.com/office/drawing/2014/main" val="3618580589"/>
                    </a:ext>
                  </a:extLst>
                </a:gridCol>
                <a:gridCol w="1692611">
                  <a:extLst>
                    <a:ext uri="{9D8B030D-6E8A-4147-A177-3AD203B41FA5}">
                      <a16:colId xmlns:a16="http://schemas.microsoft.com/office/drawing/2014/main" val="1347156077"/>
                    </a:ext>
                  </a:extLst>
                </a:gridCol>
              </a:tblGrid>
              <a:tr h="236000">
                <a:tc>
                  <a:txBody>
                    <a:bodyPr/>
                    <a:lstStyle/>
                    <a:p>
                      <a:pPr algn="l" fontAlgn="b"/>
                      <a:r>
                        <a:rPr lang="en-US" sz="1100" b="1" u="none" strike="noStrike" dirty="0">
                          <a:solidFill>
                            <a:sysClr val="windowText" lastClr="000000"/>
                          </a:solidFill>
                          <a:effectLst/>
                        </a:rPr>
                        <a:t> </a:t>
                      </a:r>
                      <a:endParaRPr lang="en-US" sz="1100" b="1" i="0" u="none" strike="noStrike" dirty="0">
                        <a:solidFill>
                          <a:sysClr val="windowText" lastClr="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a:solidFill>
                            <a:sysClr val="windowText" lastClr="000000"/>
                          </a:solidFill>
                          <a:effectLst/>
                        </a:rPr>
                        <a:t>Classic Bikes</a:t>
                      </a:r>
                      <a:endParaRPr lang="en-US" sz="1100" b="1" i="0" u="none" strike="noStrike">
                        <a:solidFill>
                          <a:sysClr val="windowText" lastClr="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1" u="none" strike="noStrike" dirty="0">
                          <a:solidFill>
                            <a:sysClr val="windowText" lastClr="000000"/>
                          </a:solidFill>
                          <a:effectLst/>
                        </a:rPr>
                        <a:t>Electric Bikes</a:t>
                      </a:r>
                      <a:endParaRPr lang="en-US" sz="1100" b="1" i="0" u="none" strike="noStrike" dirty="0">
                        <a:solidFill>
                          <a:sysClr val="windowText" lastClr="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2723403022"/>
                  </a:ext>
                </a:extLst>
              </a:tr>
              <a:tr h="228295">
                <a:tc>
                  <a:txBody>
                    <a:bodyPr/>
                    <a:lstStyle/>
                    <a:p>
                      <a:pPr algn="l" fontAlgn="b"/>
                      <a:r>
                        <a:rPr lang="en-US" sz="1100" u="none" strike="noStrike" dirty="0">
                          <a:effectLst/>
                        </a:rPr>
                        <a:t>Casual</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394,082</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431,774</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1965273"/>
                  </a:ext>
                </a:extLst>
              </a:tr>
              <a:tr h="228295">
                <a:tc>
                  <a:txBody>
                    <a:bodyPr/>
                    <a:lstStyle/>
                    <a:p>
                      <a:pPr algn="l" fontAlgn="b"/>
                      <a:r>
                        <a:rPr lang="en-US" sz="1100" u="none" strike="noStrike" dirty="0">
                          <a:effectLst/>
                        </a:rPr>
                        <a:t>Member</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752,256</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620,775</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2492355"/>
                  </a:ext>
                </a:extLst>
              </a:tr>
              <a:tr h="228295">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1,146,338</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1,052,549</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85912"/>
                  </a:ext>
                </a:extLst>
              </a:tr>
            </a:tbl>
          </a:graphicData>
        </a:graphic>
      </p:graphicFrame>
      <p:sp>
        <p:nvSpPr>
          <p:cNvPr id="12" name="TextBox 11">
            <a:extLst>
              <a:ext uri="{FF2B5EF4-FFF2-40B4-BE49-F238E27FC236}">
                <a16:creationId xmlns:a16="http://schemas.microsoft.com/office/drawing/2014/main" id="{B7B28351-378A-748A-7D6F-3B0446327CB0}"/>
              </a:ext>
            </a:extLst>
          </p:cNvPr>
          <p:cNvSpPr txBox="1"/>
          <p:nvPr/>
        </p:nvSpPr>
        <p:spPr>
          <a:xfrm>
            <a:off x="473413" y="1304595"/>
            <a:ext cx="6734783" cy="369332"/>
          </a:xfrm>
          <a:prstGeom prst="rect">
            <a:avLst/>
          </a:prstGeom>
          <a:noFill/>
        </p:spPr>
        <p:txBody>
          <a:bodyPr wrap="square">
            <a:spAutoFit/>
          </a:bodyPr>
          <a:lstStyle/>
          <a:p>
            <a:r>
              <a:rPr lang="en-US" b="1" dirty="0">
                <a:solidFill>
                  <a:schemeClr val="accent2"/>
                </a:solidFill>
              </a:rPr>
              <a:t>What bikes do customers prefer?</a:t>
            </a:r>
          </a:p>
        </p:txBody>
      </p:sp>
      <p:graphicFrame>
        <p:nvGraphicFramePr>
          <p:cNvPr id="18" name="Chart 17">
            <a:extLst>
              <a:ext uri="{FF2B5EF4-FFF2-40B4-BE49-F238E27FC236}">
                <a16:creationId xmlns:a16="http://schemas.microsoft.com/office/drawing/2014/main" id="{3F5124B7-A28B-5349-DF9B-4FE21116843F}"/>
              </a:ext>
            </a:extLst>
          </p:cNvPr>
          <p:cNvGraphicFramePr>
            <a:graphicFrameLocks/>
          </p:cNvGraphicFramePr>
          <p:nvPr>
            <p:extLst>
              <p:ext uri="{D42A27DB-BD31-4B8C-83A1-F6EECF244321}">
                <p14:modId xmlns:p14="http://schemas.microsoft.com/office/powerpoint/2010/main" val="170088573"/>
              </p:ext>
            </p:extLst>
          </p:nvPr>
        </p:nvGraphicFramePr>
        <p:xfrm>
          <a:off x="63500" y="3711102"/>
          <a:ext cx="454025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6B977A00-9867-91A1-8EDD-0033084DC00A}"/>
              </a:ext>
            </a:extLst>
          </p:cNvPr>
          <p:cNvGraphicFramePr>
            <a:graphicFrameLocks/>
          </p:cNvGraphicFramePr>
          <p:nvPr>
            <p:extLst>
              <p:ext uri="{D42A27DB-BD31-4B8C-83A1-F6EECF244321}">
                <p14:modId xmlns:p14="http://schemas.microsoft.com/office/powerpoint/2010/main" val="4248727853"/>
              </p:ext>
            </p:extLst>
          </p:nvPr>
        </p:nvGraphicFramePr>
        <p:xfrm>
          <a:off x="4540250" y="3711102"/>
          <a:ext cx="454025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Table 19">
            <a:extLst>
              <a:ext uri="{FF2B5EF4-FFF2-40B4-BE49-F238E27FC236}">
                <a16:creationId xmlns:a16="http://schemas.microsoft.com/office/drawing/2014/main" id="{F4E71F6C-7506-2D0B-2754-2889E5EC1CD3}"/>
              </a:ext>
            </a:extLst>
          </p:cNvPr>
          <p:cNvGraphicFramePr>
            <a:graphicFrameLocks noGrp="1"/>
          </p:cNvGraphicFramePr>
          <p:nvPr>
            <p:extLst>
              <p:ext uri="{D42A27DB-BD31-4B8C-83A1-F6EECF244321}">
                <p14:modId xmlns:p14="http://schemas.microsoft.com/office/powerpoint/2010/main" val="35658956"/>
              </p:ext>
            </p:extLst>
          </p:nvPr>
        </p:nvGraphicFramePr>
        <p:xfrm>
          <a:off x="5950022" y="1628476"/>
          <a:ext cx="2516348" cy="1274341"/>
        </p:xfrm>
        <a:graphic>
          <a:graphicData uri="http://schemas.openxmlformats.org/drawingml/2006/table">
            <a:tbl>
              <a:tblPr firstRow="1">
                <a:tableStyleId>{5C22544A-7EE6-4342-B048-85BDC9FD1C3A}</a:tableStyleId>
              </a:tblPr>
              <a:tblGrid>
                <a:gridCol w="2516348">
                  <a:extLst>
                    <a:ext uri="{9D8B030D-6E8A-4147-A177-3AD203B41FA5}">
                      <a16:colId xmlns:a16="http://schemas.microsoft.com/office/drawing/2014/main" val="493813631"/>
                    </a:ext>
                  </a:extLst>
                </a:gridCol>
              </a:tblGrid>
              <a:tr h="228764">
                <a:tc>
                  <a:txBody>
                    <a:bodyPr/>
                    <a:lstStyle/>
                    <a:p>
                      <a:r>
                        <a:rPr lang="en-US" sz="1200" dirty="0">
                          <a:solidFill>
                            <a:schemeClr val="bg1"/>
                          </a:solidFill>
                        </a:rPr>
                        <a:t>The Story</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022881">
                <a:tc>
                  <a:txBody>
                    <a:bodyPr/>
                    <a:lstStyle/>
                    <a:p>
                      <a:pPr lvl="0" algn="l">
                        <a:defRPr/>
                      </a:pPr>
                      <a:r>
                        <a:rPr lang="en-US" sz="1100" b="1" spc="30" dirty="0">
                          <a:solidFill>
                            <a:schemeClr val="tx1"/>
                          </a:solidFill>
                        </a:rPr>
                        <a:t>Member</a:t>
                      </a:r>
                      <a:r>
                        <a:rPr lang="en-US" sz="1100" spc="30" dirty="0">
                          <a:gradFill>
                            <a:gsLst>
                              <a:gs pos="0">
                                <a:schemeClr val="tx1"/>
                              </a:gs>
                              <a:gs pos="100000">
                                <a:schemeClr val="tx1"/>
                              </a:gs>
                            </a:gsLst>
                            <a:lin ang="5400000" scaled="1"/>
                          </a:gradFill>
                        </a:rPr>
                        <a:t> riders take more trips with the classic bikes.</a:t>
                      </a:r>
                    </a:p>
                    <a:p>
                      <a:pPr lvl="0" algn="l">
                        <a:defRPr/>
                      </a:pPr>
                      <a:endParaRPr lang="en-US" sz="1100" spc="30" dirty="0">
                        <a:gradFill>
                          <a:gsLst>
                            <a:gs pos="0">
                              <a:schemeClr val="tx1"/>
                            </a:gs>
                            <a:gs pos="100000">
                              <a:schemeClr val="tx1"/>
                            </a:gs>
                          </a:gsLst>
                          <a:lin ang="5400000" scaled="1"/>
                        </a:gradFill>
                      </a:endParaRPr>
                    </a:p>
                    <a:p>
                      <a:pPr lvl="0" algn="l">
                        <a:defRPr/>
                      </a:pPr>
                      <a:r>
                        <a:rPr lang="en-US" sz="1100" b="1" spc="30" dirty="0">
                          <a:gradFill>
                            <a:gsLst>
                              <a:gs pos="0">
                                <a:schemeClr val="tx1"/>
                              </a:gs>
                              <a:gs pos="100000">
                                <a:schemeClr val="tx1"/>
                              </a:gs>
                            </a:gsLst>
                            <a:lin ang="5400000" scaled="1"/>
                          </a:gradFill>
                        </a:rPr>
                        <a:t>Casual</a:t>
                      </a:r>
                      <a:r>
                        <a:rPr lang="en-US" sz="1100" spc="30" dirty="0">
                          <a:gradFill>
                            <a:gsLst>
                              <a:gs pos="0">
                                <a:schemeClr val="tx1"/>
                              </a:gs>
                              <a:gs pos="100000">
                                <a:schemeClr val="tx1"/>
                              </a:gs>
                            </a:gsLst>
                            <a:lin ang="5400000" scaled="1"/>
                          </a:gradFill>
                        </a:rPr>
                        <a:t> riders only slightly prefer electric bikes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spTree>
    <p:extLst>
      <p:ext uri="{BB962C8B-B14F-4D97-AF65-F5344CB8AC3E}">
        <p14:creationId xmlns:p14="http://schemas.microsoft.com/office/powerpoint/2010/main" val="1276003059"/>
      </p:ext>
    </p:extLst>
  </p:cSld>
  <p:clrMapOvr>
    <a:masterClrMapping/>
  </p:clrMapOvr>
  <p:transition spd="slow">
    <p:push/>
  </p:transition>
</p:sld>
</file>

<file path=ppt/theme/theme1.xml><?xml version="1.0" encoding="utf-8"?>
<a:theme xmlns:a="http://schemas.openxmlformats.org/drawingml/2006/main" name="1_Smart Graphics Sampler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7490_win32_fixed.potx" id="{1A272F58-4910-4504-BEF7-14093C13C061}" vid="{2BDA99AE-639D-43D7-9F05-5D5DC1199F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4322</TotalTime>
  <Words>786</Words>
  <Application>Microsoft Office PowerPoint</Application>
  <PresentationFormat>On-screen Show (4:3)</PresentationFormat>
  <Paragraphs>188</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Segoe UI</vt:lpstr>
      <vt:lpstr>Segoe UI Light</vt:lpstr>
      <vt:lpstr>Segoe UI Semibold</vt:lpstr>
      <vt:lpstr>1_Smart Graphics Sampler Neal Creative</vt:lpstr>
      <vt:lpstr>PowerPoint Presentation</vt:lpstr>
      <vt:lpstr>CYCLISTIC BIKE SHARE</vt:lpstr>
      <vt:lpstr>Data Process</vt:lpstr>
      <vt:lpstr>What Do We Want To Know?</vt:lpstr>
      <vt:lpstr>What Do We Want To Know?</vt:lpstr>
      <vt:lpstr>The Data Story</vt:lpstr>
      <vt:lpstr>The Data Story</vt:lpstr>
      <vt:lpstr>The Data Story</vt:lpstr>
      <vt:lpstr>The Data Story</vt:lpstr>
      <vt:lpstr>PowerPoint Presentation</vt:lpstr>
      <vt:lpstr>Recommendations</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Joshua Ssemwanga</dc:creator>
  <cp:keywords/>
  <dc:description/>
  <cp:lastModifiedBy>Joshua Ssemwanga</cp:lastModifiedBy>
  <cp:revision>8</cp:revision>
  <dcterms:created xsi:type="dcterms:W3CDTF">2022-08-05T19:36:54Z</dcterms:created>
  <dcterms:modified xsi:type="dcterms:W3CDTF">2022-08-08T19:39:11Z</dcterms:modified>
  <cp:category/>
</cp:coreProperties>
</file>