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5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800" dirty="0" smtClean="0"/>
              <a:t>Women in Film and</a:t>
            </a:r>
            <a:br>
              <a:rPr lang="en-US" sz="6800" dirty="0" smtClean="0"/>
            </a:br>
            <a:r>
              <a:rPr lang="en-US" sz="6800" dirty="0" smtClean="0"/>
              <a:t>Box Office Revenue</a:t>
            </a:r>
            <a:endParaRPr lang="en-US" sz="6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Shepard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About This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Analysis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44" y="1512277"/>
            <a:ext cx="4954428" cy="4642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740" y="1512277"/>
            <a:ext cx="5334082" cy="48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2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074" y="1501653"/>
            <a:ext cx="4767628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6" y="726831"/>
            <a:ext cx="5711633" cy="544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9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Movie financial data – </a:t>
            </a:r>
            <a:r>
              <a:rPr lang="en-US" dirty="0" err="1" smtClean="0"/>
              <a:t>thenumbers.com</a:t>
            </a:r>
            <a:endParaRPr lang="en-US" dirty="0" smtClean="0"/>
          </a:p>
          <a:p>
            <a:r>
              <a:rPr lang="en-US" dirty="0" smtClean="0"/>
              <a:t>Scripts – </a:t>
            </a:r>
            <a:r>
              <a:rPr lang="en-US" dirty="0" err="1" smtClean="0"/>
              <a:t>imsdb.com</a:t>
            </a:r>
            <a:r>
              <a:rPr lang="en-US" dirty="0" smtClean="0"/>
              <a:t>, possibly others?</a:t>
            </a:r>
          </a:p>
          <a:p>
            <a:r>
              <a:rPr lang="en-US" dirty="0" smtClean="0"/>
              <a:t>Names – </a:t>
            </a:r>
            <a:r>
              <a:rPr lang="en-US" dirty="0" err="1" smtClean="0"/>
              <a:t>randomnames.com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2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Anticipated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scripts</a:t>
            </a:r>
          </a:p>
          <a:p>
            <a:r>
              <a:rPr lang="en-US" dirty="0" smtClean="0"/>
              <a:t>Name assignment (M/F/Neither) – ex. How to Train Your Dragon</a:t>
            </a:r>
          </a:p>
          <a:p>
            <a:r>
              <a:rPr lang="en-US" dirty="0" smtClean="0"/>
              <a:t>Writing code to parse number of spoken lines</a:t>
            </a:r>
          </a:p>
          <a:p>
            <a:r>
              <a:rPr lang="en-US" dirty="0" smtClean="0"/>
              <a:t>Selection bias</a:t>
            </a:r>
          </a:p>
          <a:p>
            <a:r>
              <a:rPr lang="en-US" dirty="0" smtClean="0"/>
              <a:t>Spoken time as proxy for screen time (better than Bechtel test?)</a:t>
            </a:r>
          </a:p>
          <a:p>
            <a:r>
              <a:rPr lang="en-US" dirty="0" smtClean="0"/>
              <a:t>Classification problems (outliers?)</a:t>
            </a:r>
          </a:p>
          <a:p>
            <a:r>
              <a:rPr lang="en-US" dirty="0" smtClean="0"/>
              <a:t>Other variables may be more predictive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9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Office vs. Production Budget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88" y="2321719"/>
            <a:ext cx="5486400" cy="3657600"/>
          </a:xfrm>
        </p:spPr>
      </p:pic>
    </p:spTree>
    <p:extLst>
      <p:ext uri="{BB962C8B-B14F-4D97-AF65-F5344CB8AC3E}">
        <p14:creationId xmlns:p14="http://schemas.microsoft.com/office/powerpoint/2010/main" val="154358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500" b="1" dirty="0" smtClean="0"/>
              <a:t>The Research Question</a:t>
            </a:r>
            <a:endParaRPr lang="en-US" sz="5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is the nature of the relationship between women’s ‘screen time’ in a film, and the expected box office revenue of that film?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6398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Guardians of the Galaxy (2014)</a:t>
            </a:r>
            <a:br>
              <a:rPr lang="en-US" dirty="0" smtClean="0"/>
            </a:br>
            <a:r>
              <a:rPr lang="en-US" dirty="0" smtClean="0"/>
              <a:t>Total Box Office = $771 million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  <p:sp>
        <p:nvSpPr>
          <p:cNvPr id="5" name="TextBox 4"/>
          <p:cNvSpPr txBox="1"/>
          <p:nvPr/>
        </p:nvSpPr>
        <p:spPr>
          <a:xfrm>
            <a:off x="4513385" y="225083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8472" y="2836985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LADY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17323" y="332935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302165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GUY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5897" y="435999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RACCOON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8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Frozen (2013)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Total Box Office:</a:t>
            </a:r>
            <a:br>
              <a:rPr lang="en-US" dirty="0" smtClean="0"/>
            </a:br>
            <a:r>
              <a:rPr lang="en-US" dirty="0" smtClean="0"/>
              <a:t>$1.27 billion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783" y="111523"/>
            <a:ext cx="4625909" cy="6605800"/>
          </a:xfrm>
        </p:spPr>
      </p:pic>
      <p:sp>
        <p:nvSpPr>
          <p:cNvPr id="8" name="TextBox 7"/>
          <p:cNvSpPr txBox="1"/>
          <p:nvPr/>
        </p:nvSpPr>
        <p:spPr>
          <a:xfrm>
            <a:off x="6079210" y="155336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94431" y="166858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3505" y="15400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96153" y="173802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79092" y="799725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Snowman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35553" y="332409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Reindeer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Avengers: </a:t>
            </a:r>
            <a:br>
              <a:rPr lang="en-US" dirty="0" smtClean="0"/>
            </a:br>
            <a:r>
              <a:rPr lang="en-US" dirty="0" smtClean="0"/>
              <a:t>Age of </a:t>
            </a:r>
            <a:r>
              <a:rPr lang="en-US" dirty="0" err="1" smtClean="0"/>
              <a:t>Ultron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Total Box Office:</a:t>
            </a:r>
            <a:br>
              <a:rPr lang="en-US" dirty="0" smtClean="0"/>
            </a:br>
            <a:r>
              <a:rPr lang="en-US" dirty="0" smtClean="0"/>
              <a:t>$1.4 billion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62" y="155014"/>
            <a:ext cx="4443046" cy="6575709"/>
          </a:xfrm>
        </p:spPr>
      </p:pic>
      <p:sp>
        <p:nvSpPr>
          <p:cNvPr id="5" name="TextBox 4"/>
          <p:cNvSpPr txBox="1"/>
          <p:nvPr/>
        </p:nvSpPr>
        <p:spPr>
          <a:xfrm>
            <a:off x="8627001" y="239051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Dude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33632" y="1359317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Dude/Norse</a:t>
            </a:r>
          </a:p>
          <a:p>
            <a:r>
              <a:rPr lang="en-US" dirty="0" smtClean="0"/>
              <a:t>        god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91925" y="255665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Dude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85294" y="237199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Dude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01678" y="325820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Dude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9049" y="375375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Lady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24493" y="3946702"/>
            <a:ext cx="17940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Sick and tired</a:t>
            </a:r>
          </a:p>
          <a:p>
            <a:r>
              <a:rPr lang="en-US" dirty="0" smtClean="0"/>
              <a:t>Of these </a:t>
            </a:r>
          </a:p>
          <a:p>
            <a:r>
              <a:rPr lang="en-US" dirty="0" err="1" smtClean="0"/>
              <a:t>motherfuckin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Snakes on this </a:t>
            </a:r>
          </a:p>
          <a:p>
            <a:r>
              <a:rPr lang="en-US" dirty="0" err="1" smtClean="0"/>
              <a:t>motherfuckin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4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500" dirty="0" smtClean="0"/>
              <a:t>SO WHAT’S GOING ON HERE?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213823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Fivethirtyeight</a:t>
            </a:r>
            <a:r>
              <a:rPr lang="en-US" dirty="0" smtClean="0"/>
              <a:t> did an analysis of gross revenue as a function of films passing or failing the “Bechtel test”</a:t>
            </a:r>
          </a:p>
          <a:p>
            <a:r>
              <a:rPr lang="en-US" dirty="0" smtClean="0"/>
              <a:t>Alison Bechtel noticed gender bias in Hollywood movies way back when – created Bechtel test. Do two women appear and have a conversation about something other than a man?</a:t>
            </a:r>
          </a:p>
          <a:p>
            <a:r>
              <a:rPr lang="en-US" dirty="0" err="1" smtClean="0"/>
              <a:t>Bechdeltest.com</a:t>
            </a:r>
            <a:r>
              <a:rPr lang="en-US" dirty="0" smtClean="0"/>
              <a:t>: Pass rate about 50-50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36" y="549299"/>
            <a:ext cx="7038490" cy="5757717"/>
          </a:xfrm>
        </p:spPr>
      </p:pic>
    </p:spTree>
    <p:extLst>
      <p:ext uri="{BB962C8B-B14F-4D97-AF65-F5344CB8AC3E}">
        <p14:creationId xmlns:p14="http://schemas.microsoft.com/office/powerpoint/2010/main" val="137658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39" y="268655"/>
            <a:ext cx="7747000" cy="30861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39" y="2885832"/>
            <a:ext cx="7747000" cy="345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1629508"/>
            <a:ext cx="33810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Fivethirtyeight’s</a:t>
            </a:r>
            <a:r>
              <a:rPr lang="en-US" dirty="0" smtClean="0"/>
              <a:t> conclusion:</a:t>
            </a:r>
          </a:p>
          <a:p>
            <a:endParaRPr lang="en-US" dirty="0"/>
          </a:p>
          <a:p>
            <a:r>
              <a:rPr lang="en-US" dirty="0" smtClean="0"/>
              <a:t>Hollywood ‘dinosaurs’ and</a:t>
            </a:r>
          </a:p>
          <a:p>
            <a:r>
              <a:rPr lang="en-US" dirty="0"/>
              <a:t>t</a:t>
            </a:r>
            <a:r>
              <a:rPr lang="en-US" dirty="0" smtClean="0"/>
              <a:t>heir gender bias continue</a:t>
            </a:r>
          </a:p>
          <a:p>
            <a:r>
              <a:rPr lang="en-US" dirty="0" smtClean="0"/>
              <a:t>to overpower basic financial</a:t>
            </a:r>
          </a:p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08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250</Words>
  <Application>Microsoft Macintosh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Gothic</vt:lpstr>
      <vt:lpstr>Wingdings 3</vt:lpstr>
      <vt:lpstr>Arial</vt:lpstr>
      <vt:lpstr>Ion</vt:lpstr>
      <vt:lpstr>Women in Film and Box Office Revenue</vt:lpstr>
      <vt:lpstr>The Research Question</vt:lpstr>
      <vt:lpstr>Guardians of the Galaxy (2014) Total Box Office = $771 million  </vt:lpstr>
      <vt:lpstr>Frozen (2013)  Total Box Office: $1.27 billion </vt:lpstr>
      <vt:lpstr>The Avengers:  Age of Ultron  Total Box Office: $1.4 billion </vt:lpstr>
      <vt:lpstr>PowerPoint Presentation</vt:lpstr>
      <vt:lpstr>What’s the Deal?</vt:lpstr>
      <vt:lpstr>PowerPoint Presentation</vt:lpstr>
      <vt:lpstr>PowerPoint Presentation</vt:lpstr>
      <vt:lpstr>What’s New About This Project?</vt:lpstr>
      <vt:lpstr>PowerPoint Presentation</vt:lpstr>
      <vt:lpstr>Data Sources</vt:lpstr>
      <vt:lpstr>Anticipated Issues</vt:lpstr>
      <vt:lpstr>Box Office vs. Production Budget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in Film and Box Office Revenue</dc:title>
  <dc:creator>Jonathan Shepard</dc:creator>
  <cp:lastModifiedBy>Jonathan Shepard</cp:lastModifiedBy>
  <cp:revision>13</cp:revision>
  <dcterms:created xsi:type="dcterms:W3CDTF">2015-12-03T05:28:53Z</dcterms:created>
  <dcterms:modified xsi:type="dcterms:W3CDTF">2015-12-03T06:35:56Z</dcterms:modified>
</cp:coreProperties>
</file>