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70" r:id="rId5"/>
    <p:sldId id="271" r:id="rId6"/>
    <p:sldId id="262" r:id="rId7"/>
    <p:sldId id="275" r:id="rId8"/>
    <p:sldId id="274" r:id="rId9"/>
    <p:sldId id="276" r:id="rId10"/>
    <p:sldId id="277" r:id="rId11"/>
    <p:sldId id="278" r:id="rId12"/>
    <p:sldId id="279" r:id="rId13"/>
    <p:sldId id="280" r:id="rId14"/>
    <p:sldId id="284" r:id="rId15"/>
    <p:sldId id="285" r:id="rId16"/>
    <p:sldId id="281" r:id="rId17"/>
    <p:sldId id="282" r:id="rId18"/>
    <p:sldId id="286" r:id="rId19"/>
    <p:sldId id="289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5"/>
  </p:normalViewPr>
  <p:slideViewPr>
    <p:cSldViewPr snapToGrid="0" snapToObjects="1">
      <p:cViewPr varScale="1">
        <p:scale>
          <a:sx n="43" d="100"/>
          <a:sy n="43" d="100"/>
        </p:scale>
        <p:origin x="4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800" dirty="0" smtClean="0"/>
              <a:t>Women in Film and</a:t>
            </a:r>
            <a:br>
              <a:rPr lang="en-US" sz="6800" dirty="0" smtClean="0"/>
            </a:br>
            <a:r>
              <a:rPr lang="en-US" sz="6800" dirty="0" smtClean="0"/>
              <a:t>Box Office Revenue</a:t>
            </a:r>
            <a:endParaRPr lang="en-US" sz="6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Shepard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36476" y="6001617"/>
            <a:ext cx="6229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Blockbusters: Percent of Lines Spoken by Women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13" y="356693"/>
            <a:ext cx="7672508" cy="548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0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6476" y="6001617"/>
            <a:ext cx="6229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Blockbusters: Percent of Lines Spoken by Women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65" y="708516"/>
            <a:ext cx="6963291" cy="487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7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6476" y="6001617"/>
            <a:ext cx="6829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Non-Blockbusters: Percent of Lines Spoken by Women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11" y="618186"/>
            <a:ext cx="7115644" cy="508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1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6476" y="6001617"/>
            <a:ext cx="6829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Non-Blockbusters: Percent of Lines Spoken by Women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599" y="449638"/>
            <a:ext cx="7644991" cy="52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260" y="1275009"/>
            <a:ext cx="7141426" cy="47564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8653" y="444547"/>
            <a:ext cx="6455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ARE THINGS IMPROVING?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376421" y="6139414"/>
            <a:ext cx="319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Non-blockbusters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024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8653" y="444547"/>
            <a:ext cx="6455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ARE THINGS IMPROVING?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376421" y="6139414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Blockbusters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49" y="1337853"/>
            <a:ext cx="7209105" cy="48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95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41" y="865143"/>
            <a:ext cx="6770643" cy="45095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07687" y="5794752"/>
            <a:ext cx="5065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Blockbusters: F% and Box Office Returns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00500"/>
              </p:ext>
            </p:extLst>
          </p:nvPr>
        </p:nvGraphicFramePr>
        <p:xfrm>
          <a:off x="8767651" y="1636546"/>
          <a:ext cx="291348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744"/>
                <a:gridCol w="145674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$272.9 million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: production budget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$3.19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: F%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$4.586 million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770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8899" y="5794752"/>
            <a:ext cx="5665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Non-Blockbusters: F% and Box Office Returns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5" y="375746"/>
            <a:ext cx="7846096" cy="522582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72003"/>
              </p:ext>
            </p:extLst>
          </p:nvPr>
        </p:nvGraphicFramePr>
        <p:xfrm>
          <a:off x="9050986" y="1404726"/>
          <a:ext cx="2913488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744"/>
                <a:gridCol w="145674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$846,168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: production budget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: F%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$2.008 million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0370634" y="2074127"/>
            <a:ext cx="1070517" cy="735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0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Conclusions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1652526"/>
            <a:ext cx="8190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 smtClean="0"/>
              <a:t>Percentage of women’s dialogue in movies is low (more so for blockbusters)</a:t>
            </a:r>
          </a:p>
          <a:p>
            <a:pPr marL="285750" indent="-285750">
              <a:buFontTx/>
              <a:buChar char="-"/>
            </a:pPr>
            <a:endParaRPr lang="en-US" sz="2200" dirty="0" smtClean="0"/>
          </a:p>
          <a:p>
            <a:pPr marL="285750" indent="-285750">
              <a:buFontTx/>
              <a:buChar char="-"/>
            </a:pPr>
            <a:r>
              <a:rPr lang="en-US" sz="2200" dirty="0" smtClean="0"/>
              <a:t>Increasing steadily but slowly over time</a:t>
            </a:r>
          </a:p>
          <a:p>
            <a:pPr marL="285750" indent="-285750">
              <a:buFontTx/>
              <a:buChar char="-"/>
            </a:pPr>
            <a:endParaRPr lang="en-US" sz="2200" dirty="0" smtClean="0"/>
          </a:p>
          <a:p>
            <a:pPr marL="285750" indent="-285750">
              <a:buFontTx/>
              <a:buChar char="-"/>
            </a:pPr>
            <a:r>
              <a:rPr lang="en-US" sz="2200" dirty="0" smtClean="0"/>
              <a:t>Production budgets are generally stronger predictors of gross revenue</a:t>
            </a:r>
          </a:p>
          <a:p>
            <a:pPr marL="285750" indent="-285750">
              <a:buFontTx/>
              <a:buChar char="-"/>
            </a:pPr>
            <a:endParaRPr lang="en-US" sz="2200" dirty="0" smtClean="0"/>
          </a:p>
          <a:p>
            <a:pPr marL="285750" indent="-285750">
              <a:buFontTx/>
              <a:buChar char="-"/>
            </a:pPr>
            <a:r>
              <a:rPr lang="en-US" sz="2200" dirty="0" smtClean="0"/>
              <a:t>F% is associated with increases in gross revenue for both blockbusters and non-blockbusters</a:t>
            </a:r>
          </a:p>
          <a:p>
            <a:pPr marL="285750" indent="-285750">
              <a:buFontTx/>
              <a:buChar char="-"/>
            </a:pP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 smtClean="0"/>
              <a:t>This effect is often “drowned” out by the “production budget” or “blockbuster” effect.</a:t>
            </a:r>
          </a:p>
        </p:txBody>
      </p:sp>
    </p:spTree>
    <p:extLst>
      <p:ext uri="{BB962C8B-B14F-4D97-AF65-F5344CB8AC3E}">
        <p14:creationId xmlns:p14="http://schemas.microsoft.com/office/powerpoint/2010/main" val="2250004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More scripts!</a:t>
            </a:r>
          </a:p>
          <a:p>
            <a:r>
              <a:rPr lang="en-US" sz="2600" dirty="0" smtClean="0"/>
              <a:t>More explicit testing for “representativeness” of script samples</a:t>
            </a:r>
          </a:p>
          <a:p>
            <a:r>
              <a:rPr lang="en-US" sz="2600" dirty="0" smtClean="0"/>
              <a:t>More ? for women?</a:t>
            </a:r>
          </a:p>
          <a:p>
            <a:r>
              <a:rPr lang="en-US" sz="2600" dirty="0" smtClean="0"/>
              <a:t>Do things change if the director/screenwriter is female?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8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500" b="1" dirty="0" smtClean="0"/>
              <a:t>The Research Questions</a:t>
            </a:r>
            <a:endParaRPr lang="en-US" sz="5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How much “screen time” (as represented by F%) do women get in films?</a:t>
            </a:r>
          </a:p>
          <a:p>
            <a:r>
              <a:rPr lang="en-US" sz="4800" dirty="0" smtClean="0"/>
              <a:t>What is the nature of the relationship between women’s ‘screen time’ in a film, and the expected box office revenue of that film?</a:t>
            </a:r>
          </a:p>
          <a:p>
            <a:r>
              <a:rPr lang="en-US" sz="4800" dirty="0" smtClean="0"/>
              <a:t>NOT intended as generalizable predictive model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63982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744" y="816735"/>
            <a:ext cx="8825658" cy="3329581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1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Screenplay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Analysis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4" y="1512277"/>
            <a:ext cx="4954428" cy="4642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40" y="1512277"/>
            <a:ext cx="5334082" cy="48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5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1070"/>
            <a:ext cx="8946541" cy="4767329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 smtClean="0"/>
              <a:t>Script Source: imsdb.com</a:t>
            </a:r>
          </a:p>
          <a:p>
            <a:r>
              <a:rPr lang="en-US" sz="2600" dirty="0" smtClean="0"/>
              <a:t>Financial data source: the-numbers.com</a:t>
            </a:r>
          </a:p>
          <a:p>
            <a:r>
              <a:rPr lang="en-US" sz="2600" dirty="0" smtClean="0"/>
              <a:t>3-step coding process: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1. Extract a list of characters (find all boldfaced text by itself on a 	line without a blank line after, eliminate duplicates)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2. Manually tag sex of characters vs. N/A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3. Count nonblank lines beneath each character until a blank line 	is reached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REPEAT A MILLION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 Jim’s wisdom</a:t>
            </a:r>
          </a:p>
        </p:txBody>
      </p:sp>
    </p:spTree>
    <p:extLst>
      <p:ext uri="{BB962C8B-B14F-4D97-AF65-F5344CB8AC3E}">
        <p14:creationId xmlns:p14="http://schemas.microsoft.com/office/powerpoint/2010/main" val="162349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Are the data accurate?</a:t>
            </a:r>
            <a:br>
              <a:rPr lang="en-US" dirty="0" smtClean="0"/>
            </a:br>
            <a:r>
              <a:rPr lang="en-US" i="1" dirty="0" smtClean="0"/>
              <a:t>Mostly.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Selection Bias – towards critically/commercially successful movies</a:t>
            </a:r>
          </a:p>
          <a:p>
            <a:r>
              <a:rPr lang="en-US" sz="3000" dirty="0" smtClean="0"/>
              <a:t>Sex-matching process imperfect</a:t>
            </a:r>
          </a:p>
          <a:p>
            <a:r>
              <a:rPr lang="en-US" sz="3000" dirty="0" smtClean="0"/>
              <a:t>Screenplays often early drafts, not final</a:t>
            </a:r>
          </a:p>
          <a:p>
            <a:r>
              <a:rPr lang="en-US" sz="3000" dirty="0" smtClean="0"/>
              <a:t>F% as proxy for female screen time</a:t>
            </a:r>
          </a:p>
          <a:p>
            <a:r>
              <a:rPr lang="en-US" sz="3000" dirty="0" smtClean="0"/>
              <a:t>Parentheticals and other errors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STILL! MOSTLY PRETTY GOOD.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8573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88988" y="222227"/>
            <a:ext cx="13080988" cy="1400530"/>
          </a:xfrm>
        </p:spPr>
        <p:txBody>
          <a:bodyPr/>
          <a:lstStyle/>
          <a:p>
            <a:pPr algn="ctr"/>
            <a:r>
              <a:rPr lang="en-US" dirty="0" smtClean="0"/>
              <a:t>The Data              </a:t>
            </a:r>
            <a:r>
              <a:rPr lang="en-US" sz="2600" dirty="0" smtClean="0"/>
              <a:t>n= 97 (50 BB, 47 non-BB)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3" y="1152983"/>
            <a:ext cx="11406328" cy="533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744" y="816735"/>
            <a:ext cx="8825658" cy="3329581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9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524" y="929361"/>
            <a:ext cx="6770643" cy="44841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69561" y="5853016"/>
            <a:ext cx="8672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Production Budget (100s of millions) vs. Total Box Office Take (billions)</a:t>
            </a:r>
          </a:p>
          <a:p>
            <a:r>
              <a:rPr lang="en-US" sz="2000" dirty="0" smtClean="0"/>
              <a:t>THESE MOVIES ARE SUPER PROFITABLE ($5 return for $1 investment)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505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89" y="19752"/>
            <a:ext cx="4916431" cy="35523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40051" y="1764407"/>
            <a:ext cx="4278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Blockbuster Revenue Distribution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90" y="3501028"/>
            <a:ext cx="4916430" cy="33569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2142" y="4816760"/>
            <a:ext cx="4878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Non-Blockbuster Revenue Distribution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7136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366</TotalTime>
  <Words>355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Women in Film and Box Office Revenue</vt:lpstr>
      <vt:lpstr>The Research Questions</vt:lpstr>
      <vt:lpstr>Screenplay Formatting</vt:lpstr>
      <vt:lpstr>Data Extraction Process</vt:lpstr>
      <vt:lpstr>Are the data accurate? Mostly.   </vt:lpstr>
      <vt:lpstr>The Data              n= 97 (50 BB, 47 non-BB)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Possible Future Directions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Film and Box Office Revenue</dc:title>
  <dc:creator>Jonathan Shepard</dc:creator>
  <cp:lastModifiedBy>Jonathan Shepard</cp:lastModifiedBy>
  <cp:revision>46</cp:revision>
  <dcterms:created xsi:type="dcterms:W3CDTF">2015-12-03T05:28:53Z</dcterms:created>
  <dcterms:modified xsi:type="dcterms:W3CDTF">2016-01-21T00:20:10Z</dcterms:modified>
</cp:coreProperties>
</file>