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ov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sli</a:t>
            </a:r>
            <a:r>
              <a:rPr b="0" lang="en-US" sz="4400" spc="-1" strike="noStrike">
                <a:latin typeface="Arial"/>
              </a:rPr>
              <a:t>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</a:t>
            </a:r>
            <a:r>
              <a:rPr b="0" lang="en-US" sz="2000" spc="-1" strike="noStrike">
                <a:latin typeface="Arial"/>
              </a:rPr>
              <a:t>to </a:t>
            </a:r>
            <a:r>
              <a:rPr b="0" lang="en-US" sz="2000" spc="-1" strike="noStrike">
                <a:latin typeface="Arial"/>
              </a:rPr>
              <a:t>edit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>
                <a:latin typeface="Arial"/>
              </a:rPr>
              <a:t>note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form</a:t>
            </a:r>
            <a:r>
              <a:rPr b="0" lang="en-US" sz="2000" spc="-1" strike="noStrike">
                <a:latin typeface="Arial"/>
              </a:rPr>
              <a:t>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39C14C8-D0BD-4E10-943C-5E886DF3630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FCDC09-73B6-49B0-ADB0-95493C5282F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https://velog.io/@jhlee508/%EB%A8%B8%EC%8B%A0%EB%9F%AC%EB%8B%9D-K-%ED%8F%89%EA%B7%A0K-Means-%EC%95%8C%EA%B3%A0%EB%A6%AC%EC%A6%98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47602E-2568-41BD-A3B5-4DEC3472A87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F1BE40-9EFE-424B-8C02-9B08B210649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E88106-FA2C-4162-AC86-694999CE0B5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AEE2BF-06BA-4D76-B6A3-AF40C3924715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00EB17-3AB3-42AA-B891-C806CC578945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3418F3-E330-4B71-B7CC-B2C9D309095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https://blog.naver.com/dowbiomedica/221788621412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744C17-9288-4537-BE70-69A924D21E7C}" type="slidenum">
              <a:rPr b="0" lang="en-US" sz="1200" spc="-1" strike="noStrike">
                <a:latin typeface="Times New Roman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A99EA8-1DB8-44EC-9565-F7DBECCF17C0}" type="slidenum">
              <a:rPr b="0" lang="en-US" sz="1200" spc="-1" strike="noStrike">
                <a:latin typeface="Times New Roman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237D1E-8B84-45A1-892B-3462DFA124A7}" type="slidenum">
              <a:rPr b="0" lang="en-US" sz="1200" spc="-1" strike="noStrike">
                <a:latin typeface="Times New Roman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3E058D-9307-451D-A76E-21C78CD2254C}" type="slidenum">
              <a:rPr b="0" lang="en-US" sz="1200" spc="-1" strike="noStrike">
                <a:latin typeface="Times New Roman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494A9C-B42D-4558-BC0A-D168A29906CB}" type="slidenum">
              <a:rPr b="0" lang="en-US" sz="1200" spc="-1" strike="noStrike">
                <a:latin typeface="Times New Roman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https://ddongwon.tistory.com/114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351BA9-6D80-45F7-9028-A541F9E39D8A}" type="slidenum">
              <a:rPr b="0" lang="en-US" sz="1200" spc="-1" strike="noStrike">
                <a:latin typeface="Times New Roman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F96C9E-D35C-48CC-8BD7-03EC448F5AA3}" type="slidenum">
              <a:rPr b="0" lang="en-US" sz="1200" spc="-1" strike="noStrike">
                <a:latin typeface="Times New Roman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D4B807-05E7-4F1B-AF32-DF3AD41AEB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EA7845-DF39-4125-856C-9287A25BC0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822C66-E51F-4CCD-9229-BE66F7331E6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A32076-FB4F-41F1-86D7-77C114B153A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6710F0-CE24-4401-976B-853D0ACC62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22D3CE-7137-46BB-B61A-5A8CDAEC15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5F3898-F7B7-4ED6-B82C-2B1F1BA0F9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F1E8A6-EC78-49EC-B7FD-ABBF36BB1E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C4565A-D4FF-4970-BE56-E6E3E9EBB7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E95A5E-DF23-4CF6-BF46-020EB503F1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DCDEF7-B00B-4791-A256-B3DCF54D99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53ABC3-A738-47A6-A9C8-377DF24A0C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539D16-5382-4DEA-A312-43CF3E09DC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0074FE-FEBD-4286-A0F6-B4BA42C797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CABB3E-2A26-4E6D-981E-24D956263B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8BBD42-1E6A-4209-A8F3-DADAB5575AB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0EBFDB-77D3-43BD-B2F7-1E70C9116D9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30F7EE-76EE-4F14-B0E6-13496B584F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D37DA5-B557-42CE-BC1A-4089CC076B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92AFEB5-B51E-4D27-8887-422D2E767D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288E331-578C-431C-ADE0-F6E9B1E46B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69B8F09-2147-45D6-99B3-31497E51DD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1AED6E-A0F3-47BD-8757-E46EFE3252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B2654F-E556-4E23-B8B6-94D3D154F8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D819FF-51EB-49FD-BB86-FC0479757D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C2634C-C8EE-49B7-A28A-5CCD1325BF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BF104F7-A12A-4C4F-80F5-062CDB0CC2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7E24FB-CBA3-4617-B62C-D24ABCB89E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FFA4373-9C19-4170-ACBD-7427DB1F8C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ED2DCEA-CE03-4B4B-9E8B-4D4549051B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449F73-BD97-496C-A8B8-15A5AE1F09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AC3780-C417-427F-897B-53E5FF56DF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9DB8AD-A8B7-451F-BA4B-0486259F1C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11FDDF-3906-46B4-956F-F85211DFB0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890771-D0AD-4794-A331-23F58E9981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88314C-F10C-4E1B-917A-38BB917B8D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50CDE9-FDE9-4676-8652-0EA4F7874526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61CD75-AB5D-45AC-A421-802C3505C883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1688E9-4484-433F-9A10-AD762EDB5880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520" cy="285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분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석 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시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범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운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용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4520" cy="149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400" spc="-1" strike="noStrike">
                <a:solidFill>
                  <a:srgbClr val="8b8b8b"/>
                </a:solidFill>
                <a:latin typeface="맑은 고딕"/>
              </a:rPr>
              <a:t>신준석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그림 4" descr=""/>
          <p:cNvPicPr/>
          <p:nvPr/>
        </p:nvPicPr>
        <p:blipFill>
          <a:blip r:embed="rId1"/>
          <a:stretch/>
        </p:blipFill>
        <p:spPr>
          <a:xfrm>
            <a:off x="838080" y="1397520"/>
            <a:ext cx="10514520" cy="5459400"/>
          </a:xfrm>
          <a:prstGeom prst="rect">
            <a:avLst/>
          </a:prstGeom>
          <a:ln w="0">
            <a:noFill/>
          </a:ln>
        </p:spPr>
      </p:pic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차원축소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(PCA)</a:t>
            </a:r>
            <a:br>
              <a:rPr sz="4400"/>
            </a:b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시각화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클러스터분석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(K-Means)</a:t>
            </a:r>
            <a:br>
              <a:rPr sz="4400"/>
            </a:b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기본개념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알고리즘</a:t>
            </a:r>
            <a:endParaRPr b="0" lang="en-US" sz="2800" spc="-1" strike="noStrike">
              <a:latin typeface="Arial"/>
            </a:endParaRPr>
          </a:p>
          <a:p>
            <a:pPr lvl="1" marL="91440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맑은 고딕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K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개의 ‘중심’ 설정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(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직관 적용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)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맑은 고딕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N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개의 데이터를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K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개의 ‘중심’ 집단에 임의 할당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맑은 고딕"/>
              <a:buAutoNum type="arabicPeriod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각 데이터에 대해</a:t>
            </a:r>
            <a:endParaRPr b="0" lang="en-US" sz="2400" spc="-1" strike="noStrike">
              <a:latin typeface="Arial"/>
            </a:endParaRPr>
          </a:p>
          <a:p>
            <a:pPr lvl="2" marL="137160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맑은 고딕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K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개의 ‘중심’과의 거리 측정</a:t>
            </a:r>
            <a:endParaRPr b="0" lang="en-US" sz="2000" spc="-1" strike="noStrike">
              <a:latin typeface="Arial"/>
            </a:endParaRPr>
          </a:p>
          <a:p>
            <a:pPr lvl="2" marL="137160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맑은 고딕"/>
              <a:buAutoNum type="arabicPeriod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그 데이터를 최소거리가 나오는 ‘중심’에 할당</a:t>
            </a:r>
            <a:endParaRPr b="0" lang="en-US" sz="2000" spc="-1" strike="noStrike">
              <a:latin typeface="Arial"/>
            </a:endParaRPr>
          </a:p>
          <a:p>
            <a:pPr lvl="1" marL="91440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맑은 고딕"/>
              <a:buAutoNum type="arabicPeriod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각 ‘중심‘ 집단에 대해</a:t>
            </a:r>
            <a:endParaRPr b="0" lang="en-US" sz="2400" spc="-1" strike="noStrike">
              <a:latin typeface="Arial"/>
            </a:endParaRPr>
          </a:p>
          <a:p>
            <a:pPr lvl="2" marL="137160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맑은 고딕"/>
              <a:buAutoNum type="arabicPeriod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재조정된 ‘중심’ 집단 내에서 평균 계산</a:t>
            </a:r>
            <a:endParaRPr b="0" lang="en-US" sz="2000" spc="-1" strike="noStrike">
              <a:latin typeface="Arial"/>
            </a:endParaRPr>
          </a:p>
          <a:p>
            <a:pPr lvl="2" marL="137160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맑은 고딕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‘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중심’ 재설정</a:t>
            </a:r>
            <a:endParaRPr b="0" lang="en-US" sz="2000" spc="-1" strike="noStrike">
              <a:latin typeface="Arial"/>
            </a:endParaRPr>
          </a:p>
          <a:p>
            <a:pPr lvl="1" marL="914400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맑은 고딕"/>
              <a:buAutoNum type="arabicPeriod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위의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으로 돌아감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클러스터분석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(K-Means)</a:t>
            </a:r>
            <a:br>
              <a:rPr sz="4400"/>
            </a:b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산출데이터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7" name="제목 1"/>
          <p:cNvSpPr/>
          <p:nvPr/>
        </p:nvSpPr>
        <p:spPr>
          <a:xfrm>
            <a:off x="691200" y="239472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8" name="그림 4" descr=""/>
          <p:cNvPicPr/>
          <p:nvPr/>
        </p:nvPicPr>
        <p:blipFill>
          <a:blip r:embed="rId1"/>
          <a:stretch/>
        </p:blipFill>
        <p:spPr>
          <a:xfrm>
            <a:off x="3006000" y="1695240"/>
            <a:ext cx="6178680" cy="516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클러스터분석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(K-Means)</a:t>
            </a:r>
            <a:br>
              <a:rPr sz="4400"/>
            </a:b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시각화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0" name="제목 1"/>
          <p:cNvSpPr/>
          <p:nvPr/>
        </p:nvSpPr>
        <p:spPr>
          <a:xfrm>
            <a:off x="691200" y="239472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그림 4" descr=""/>
          <p:cNvPicPr/>
          <p:nvPr/>
        </p:nvPicPr>
        <p:blipFill>
          <a:blip r:embed="rId1"/>
          <a:stretch/>
        </p:blipFill>
        <p:spPr>
          <a:xfrm>
            <a:off x="838080" y="1568160"/>
            <a:ext cx="10199520" cy="516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Variant type</a:t>
            </a:r>
            <a:br>
              <a:rPr sz="4400"/>
            </a:b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시각화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3" name="제목 3"/>
          <p:cNvSpPr/>
          <p:nvPr/>
        </p:nvSpPr>
        <p:spPr>
          <a:xfrm>
            <a:off x="691200" y="239472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685800" y="2319120"/>
            <a:ext cx="5714640" cy="4081320"/>
          </a:xfrm>
          <a:prstGeom prst="rect">
            <a:avLst/>
          </a:prstGeom>
          <a:ln w="0">
            <a:noFill/>
          </a:ln>
        </p:spPr>
      </p:pic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6446160" y="2514600"/>
            <a:ext cx="5440680" cy="388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"/>
          <p:cNvSpPr/>
          <p:nvPr/>
        </p:nvSpPr>
        <p:spPr>
          <a:xfrm>
            <a:off x="914760" y="1828800"/>
            <a:ext cx="480024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MF(linear) + DL(non-linear) → NCF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제목 2"/>
          <p:cNvSpPr/>
          <p:nvPr/>
        </p:nvSpPr>
        <p:spPr>
          <a:xfrm>
            <a:off x="179640" y="5400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맑은 고딕"/>
                <a:ea typeface="DejaVu Sans"/>
              </a:rPr>
              <a:t>Neural Collaborative Filtering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200600" y="2743560"/>
            <a:ext cx="5657040" cy="3199680"/>
          </a:xfrm>
          <a:prstGeom prst="rect">
            <a:avLst/>
          </a:prstGeom>
          <a:ln w="0">
            <a:noFill/>
          </a:ln>
        </p:spPr>
      </p:pic>
      <p:sp>
        <p:nvSpPr>
          <p:cNvPr id="189" name=""/>
          <p:cNvSpPr/>
          <p:nvPr/>
        </p:nvSpPr>
        <p:spPr>
          <a:xfrm>
            <a:off x="8110800" y="1953000"/>
            <a:ext cx="2742840" cy="14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Times New Roman"/>
              </a:rPr>
              <a:t>[DB]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Times New Roman"/>
              </a:rPr>
              <a:t>order_item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Times New Roman"/>
              </a:rPr>
              <a:t>order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Times New Roman"/>
              </a:rPr>
              <a:t>user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8796600" y="3535200"/>
            <a:ext cx="45684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"/>
          <p:cNvSpPr/>
          <p:nvPr/>
        </p:nvSpPr>
        <p:spPr>
          <a:xfrm>
            <a:off x="9253800" y="3499200"/>
            <a:ext cx="91404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Times New Roman"/>
              </a:rPr>
              <a:t>SQL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7882200" y="4077000"/>
            <a:ext cx="3200040" cy="110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Times New Roman"/>
              </a:rPr>
              <a:t>DataFrame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Times New Roman"/>
              </a:rPr>
              <a:t>(User-Item Interaction)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8796600" y="4991400"/>
            <a:ext cx="45684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"/>
          <p:cNvSpPr/>
          <p:nvPr/>
        </p:nvSpPr>
        <p:spPr>
          <a:xfrm>
            <a:off x="9253800" y="4991400"/>
            <a:ext cx="1599840" cy="76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Times New Roman"/>
              </a:rPr>
              <a:t>NCF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8568000" y="5454360"/>
            <a:ext cx="1371240" cy="110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Times New Roman"/>
              </a:rPr>
              <a:t>API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Times New Roman"/>
              </a:rPr>
              <a:t>(&lt;-&gt;FE)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7772400" y="1371600"/>
            <a:ext cx="388584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&lt;Recommendation System&gt;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제목 5"/>
          <p:cNvSpPr/>
          <p:nvPr/>
        </p:nvSpPr>
        <p:spPr>
          <a:xfrm>
            <a:off x="179640" y="5400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맑은 고딕"/>
                <a:ea typeface="DejaVu Sans"/>
              </a:rPr>
              <a:t>Neural Collaborative Filtering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156600" y="1828800"/>
            <a:ext cx="7615440" cy="3856320"/>
          </a:xfrm>
          <a:prstGeom prst="rect">
            <a:avLst/>
          </a:prstGeom>
          <a:ln w="0">
            <a:noFill/>
          </a:ln>
        </p:spPr>
      </p:pic>
      <p:sp>
        <p:nvSpPr>
          <p:cNvPr id="199" name=""/>
          <p:cNvSpPr/>
          <p:nvPr/>
        </p:nvSpPr>
        <p:spPr>
          <a:xfrm>
            <a:off x="685800" y="5943600"/>
            <a:ext cx="457164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Times New Roman"/>
              </a:rPr>
              <a:t>Train : batch_size=64, epochs=7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8434800" y="1828800"/>
            <a:ext cx="297144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Times New Roman"/>
              </a:rPr>
              <a:t>Loss : 0.8701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201" name=""/>
          <p:cNvGraphicFramePr/>
          <p:nvPr/>
        </p:nvGraphicFramePr>
        <p:xfrm>
          <a:off x="8152200" y="2564640"/>
          <a:ext cx="3819240" cy="3340800"/>
        </p:xfrm>
        <a:graphic>
          <a:graphicData uri="http://schemas.openxmlformats.org/drawingml/2006/table">
            <a:tbl>
              <a:tblPr/>
              <a:tblGrid>
                <a:gridCol w="954720"/>
                <a:gridCol w="954720"/>
                <a:gridCol w="954720"/>
                <a:gridCol w="955440"/>
              </a:tblGrid>
              <a:tr h="4176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user_id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item_id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test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predict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76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241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3.69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76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301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3.31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76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376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1.08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76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243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3.36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76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345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2.39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76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297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473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4.43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7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2.61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02" name=""/>
          <p:cNvSpPr/>
          <p:nvPr/>
        </p:nvSpPr>
        <p:spPr>
          <a:xfrm>
            <a:off x="457560" y="1371600"/>
            <a:ext cx="457164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Times New Roman"/>
              </a:rPr>
              <a:t>&lt;NCF model&gt;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참고</a:t>
            </a:r>
            <a:br>
              <a:rPr sz="4400"/>
            </a:b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Omics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에서 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DNAseq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의 위치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Omics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의 종류 예시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맑은 고딕"/>
              </a:rPr>
              <a:t>Genome : DNAseq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Transcriptome : RNAseq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Interactome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Proteome : Mass Analysis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Metabolome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정밀의료 활용 예시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제약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: 3D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단백질 시뮬레이션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병원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: EMR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연동 진단보조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/>
          <p:nvPr/>
        </p:nvSpPr>
        <p:spPr>
          <a:xfrm>
            <a:off x="914400" y="2971800"/>
            <a:ext cx="8686080" cy="15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X. He, L. Liao, H. Zhang, L. Nie, X. Hu, and T. Chua. Neural Collaborative Filtering, In WWW, pages 173 - 182, 2017.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제목 4"/>
          <p:cNvSpPr/>
          <p:nvPr/>
        </p:nvSpPr>
        <p:spPr>
          <a:xfrm>
            <a:off x="179640" y="5400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맑은 고딕"/>
                <a:ea typeface="DejaVu Sans"/>
              </a:rPr>
              <a:t>Reference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520" cy="285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맑은 고딕"/>
              </a:rPr>
              <a:t>BX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설계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4520" cy="149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400" spc="-1" strike="noStrike">
                <a:solidFill>
                  <a:srgbClr val="8b8b8b"/>
                </a:solidFill>
                <a:latin typeface="맑은 고딕"/>
              </a:rPr>
              <a:t>이후성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시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범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운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용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범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위</a:t>
            </a:r>
            <a:br>
              <a:rPr sz="4400"/>
            </a:br>
            <a:endParaRPr b="0" lang="en-US" sz="4400" spc="-1" strike="noStrike">
              <a:latin typeface="Arial"/>
            </a:endParaRPr>
          </a:p>
        </p:txBody>
      </p:sp>
      <p:sp>
        <p:nvSpPr>
          <p:cNvPr id="132" name="직사각형 5"/>
          <p:cNvSpPr/>
          <p:nvPr/>
        </p:nvSpPr>
        <p:spPr>
          <a:xfrm>
            <a:off x="838080" y="3544560"/>
            <a:ext cx="1666800" cy="58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VCF </a:t>
            </a:r>
            <a:r>
              <a:rPr b="0" lang="ko-KR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파일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직사각형 6"/>
          <p:cNvSpPr/>
          <p:nvPr/>
        </p:nvSpPr>
        <p:spPr>
          <a:xfrm>
            <a:off x="3601800" y="3544560"/>
            <a:ext cx="1666800" cy="58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DNAseq DB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직선 화살표 연결선 8"/>
          <p:cNvSpPr/>
          <p:nvPr/>
        </p:nvSpPr>
        <p:spPr>
          <a:xfrm>
            <a:off x="2505960" y="3836880"/>
            <a:ext cx="1094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10"/>
          <p:cNvSpPr/>
          <p:nvPr/>
        </p:nvSpPr>
        <p:spPr>
          <a:xfrm>
            <a:off x="6365520" y="3544560"/>
            <a:ext cx="1666800" cy="58356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Annotation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직선 화살표 연결선 12"/>
          <p:cNvSpPr/>
          <p:nvPr/>
        </p:nvSpPr>
        <p:spPr>
          <a:xfrm>
            <a:off x="5269680" y="3836880"/>
            <a:ext cx="1094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연결선: 꺾임 16"/>
          <p:cNvSpPr/>
          <p:nvPr/>
        </p:nvSpPr>
        <p:spPr>
          <a:xfrm flipH="1">
            <a:off x="3601080" y="3836880"/>
            <a:ext cx="4430160" cy="1603800"/>
          </a:xfrm>
          <a:prstGeom prst="bentConnector5">
            <a:avLst>
              <a:gd name="adj1" fmla="val -5159"/>
              <a:gd name="adj2" fmla="val 50000"/>
              <a:gd name="adj3" fmla="val 105159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17"/>
          <p:cNvSpPr/>
          <p:nvPr/>
        </p:nvSpPr>
        <p:spPr>
          <a:xfrm>
            <a:off x="3601800" y="5149440"/>
            <a:ext cx="1666800" cy="58356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Feature</a:t>
            </a:r>
            <a:r>
              <a:rPr b="0" lang="ko-KR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화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직사각형 18"/>
          <p:cNvSpPr/>
          <p:nvPr/>
        </p:nvSpPr>
        <p:spPr>
          <a:xfrm>
            <a:off x="6365520" y="5149440"/>
            <a:ext cx="1666800" cy="58356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차원축소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(PCA)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직사각형 1"/>
          <p:cNvSpPr/>
          <p:nvPr/>
        </p:nvSpPr>
        <p:spPr>
          <a:xfrm>
            <a:off x="9129240" y="5149440"/>
            <a:ext cx="1666800" cy="58356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클러스터분석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(K-Means)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직선 화살표 연결선 9"/>
          <p:cNvSpPr/>
          <p:nvPr/>
        </p:nvSpPr>
        <p:spPr>
          <a:xfrm>
            <a:off x="5269680" y="5441760"/>
            <a:ext cx="1094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직선 화살표 연결선 19"/>
          <p:cNvSpPr/>
          <p:nvPr/>
        </p:nvSpPr>
        <p:spPr>
          <a:xfrm>
            <a:off x="8033040" y="5441760"/>
            <a:ext cx="1094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직사각형 4"/>
          <p:cNvSpPr/>
          <p:nvPr/>
        </p:nvSpPr>
        <p:spPr>
          <a:xfrm>
            <a:off x="6365520" y="2066760"/>
            <a:ext cx="1666800" cy="583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DejaVu Sans"/>
              </a:rPr>
              <a:t>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연결선: 꺾임 7"/>
          <p:cNvSpPr/>
          <p:nvPr/>
        </p:nvSpPr>
        <p:spPr>
          <a:xfrm flipH="1" flipV="1" rot="5400000">
            <a:off x="4807440" y="1986120"/>
            <a:ext cx="1184400" cy="1928520"/>
          </a:xfrm>
          <a:prstGeom prst="bentConnector2">
            <a:avLst/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직선 화살표 연결선 21"/>
          <p:cNvSpPr/>
          <p:nvPr/>
        </p:nvSpPr>
        <p:spPr>
          <a:xfrm>
            <a:off x="7199280" y="2651400"/>
            <a:ext cx="360" cy="89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TextBox 24"/>
          <p:cNvSpPr/>
          <p:nvPr/>
        </p:nvSpPr>
        <p:spPr>
          <a:xfrm>
            <a:off x="8033040" y="3422520"/>
            <a:ext cx="22597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CHROM 7 </a:t>
            </a: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일부 데이터에 한함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dbSNP </a:t>
            </a: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추가정보 수집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7" name="TextBox 25"/>
          <p:cNvSpPr/>
          <p:nvPr/>
        </p:nvSpPr>
        <p:spPr>
          <a:xfrm>
            <a:off x="8033040" y="1956600"/>
            <a:ext cx="26841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병원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/</a:t>
            </a: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연구원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/</a:t>
            </a: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학교에서 분석해서 주석을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만들어 주는 작업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TmaxSNP</a:t>
            </a: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범위에 둘 지 의사결정 필요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8" name="TextBox 26"/>
          <p:cNvSpPr/>
          <p:nvPr/>
        </p:nvSpPr>
        <p:spPr>
          <a:xfrm>
            <a:off x="4435560" y="3296880"/>
            <a:ext cx="11908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BX </a:t>
            </a: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설계 중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9" name="TextBox 27"/>
          <p:cNvSpPr/>
          <p:nvPr/>
        </p:nvSpPr>
        <p:spPr>
          <a:xfrm>
            <a:off x="1768320" y="3137400"/>
            <a:ext cx="19285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오픈소스 결합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pipeline </a:t>
            </a: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제작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오픈소스 사용성 확인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0" name="TextBox 30"/>
          <p:cNvSpPr/>
          <p:nvPr/>
        </p:nvSpPr>
        <p:spPr>
          <a:xfrm>
            <a:off x="9129240" y="5733720"/>
            <a:ext cx="22597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시각화가 쉬운 대표적 분석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임의 지표 선정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그림 3" descr=""/>
          <p:cNvPicPr/>
          <p:nvPr/>
        </p:nvPicPr>
        <p:blipFill>
          <a:blip r:embed="rId1"/>
          <a:stretch/>
        </p:blipFill>
        <p:spPr>
          <a:xfrm>
            <a:off x="225720" y="1317240"/>
            <a:ext cx="11739600" cy="4649040"/>
          </a:xfrm>
          <a:prstGeom prst="rect">
            <a:avLst/>
          </a:prstGeom>
          <a:ln w="0">
            <a:noFill/>
          </a:ln>
        </p:spPr>
      </p:pic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32480" y="13680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VCF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79280" y="536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BX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설계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2" name="직사각형 194"/>
          <p:cNvSpPr/>
          <p:nvPr/>
        </p:nvSpPr>
        <p:spPr>
          <a:xfrm>
            <a:off x="4829760" y="1965240"/>
            <a:ext cx="1503720" cy="25632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sample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3" name="직사각형 195"/>
          <p:cNvSpPr/>
          <p:nvPr/>
        </p:nvSpPr>
        <p:spPr>
          <a:xfrm>
            <a:off x="4833360" y="2238840"/>
            <a:ext cx="1503720" cy="2192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TextBox 205"/>
          <p:cNvSpPr/>
          <p:nvPr/>
        </p:nvSpPr>
        <p:spPr>
          <a:xfrm>
            <a:off x="4832280" y="2244240"/>
            <a:ext cx="15037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person_id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5" name="직사각형 206"/>
          <p:cNvSpPr/>
          <p:nvPr/>
        </p:nvSpPr>
        <p:spPr>
          <a:xfrm>
            <a:off x="1553400" y="1599480"/>
            <a:ext cx="764640" cy="256320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person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6" name="TextBox 209"/>
          <p:cNvSpPr/>
          <p:nvPr/>
        </p:nvSpPr>
        <p:spPr>
          <a:xfrm>
            <a:off x="1553400" y="1865160"/>
            <a:ext cx="7646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name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7" name="직사각형 210"/>
          <p:cNvSpPr/>
          <p:nvPr/>
        </p:nvSpPr>
        <p:spPr>
          <a:xfrm>
            <a:off x="1553400" y="1857240"/>
            <a:ext cx="764640" cy="792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연결선: 꺾임 28"/>
          <p:cNvSpPr/>
          <p:nvPr/>
        </p:nvSpPr>
        <p:spPr>
          <a:xfrm rot="10800000">
            <a:off x="2319840" y="1729440"/>
            <a:ext cx="2512440" cy="63792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TextBox 217"/>
          <p:cNvSpPr/>
          <p:nvPr/>
        </p:nvSpPr>
        <p:spPr>
          <a:xfrm>
            <a:off x="1553400" y="2121120"/>
            <a:ext cx="7646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age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0" name="TextBox 219"/>
          <p:cNvSpPr/>
          <p:nvPr/>
        </p:nvSpPr>
        <p:spPr>
          <a:xfrm>
            <a:off x="1553400" y="2367360"/>
            <a:ext cx="7646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gender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1" name="TextBox 223"/>
          <p:cNvSpPr/>
          <p:nvPr/>
        </p:nvSpPr>
        <p:spPr>
          <a:xfrm>
            <a:off x="4832280" y="2490480"/>
            <a:ext cx="15037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variant_position_id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2" name="직사각형 225"/>
          <p:cNvSpPr/>
          <p:nvPr/>
        </p:nvSpPr>
        <p:spPr>
          <a:xfrm>
            <a:off x="7462440" y="1478160"/>
            <a:ext cx="1283040" cy="25632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variant_position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3" name="TextBox 226"/>
          <p:cNvSpPr/>
          <p:nvPr/>
        </p:nvSpPr>
        <p:spPr>
          <a:xfrm>
            <a:off x="7465320" y="1756800"/>
            <a:ext cx="12830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chrom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4" name="TextBox 227"/>
          <p:cNvSpPr/>
          <p:nvPr/>
        </p:nvSpPr>
        <p:spPr>
          <a:xfrm>
            <a:off x="7465320" y="2001240"/>
            <a:ext cx="12830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pos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5" name="직사각형 228"/>
          <p:cNvSpPr/>
          <p:nvPr/>
        </p:nvSpPr>
        <p:spPr>
          <a:xfrm>
            <a:off x="7461720" y="1742040"/>
            <a:ext cx="1283040" cy="502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연결선: 꺾임 28"/>
          <p:cNvSpPr/>
          <p:nvPr/>
        </p:nvSpPr>
        <p:spPr>
          <a:xfrm flipV="1" rot="10800000">
            <a:off x="6338160" y="1607040"/>
            <a:ext cx="1124280" cy="100584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TextBox 232"/>
          <p:cNvSpPr/>
          <p:nvPr/>
        </p:nvSpPr>
        <p:spPr>
          <a:xfrm>
            <a:off x="4829760" y="2733120"/>
            <a:ext cx="15037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dbsnp_id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228" name="그룹 233"/>
          <p:cNvGrpSpPr/>
          <p:nvPr/>
        </p:nvGrpSpPr>
        <p:grpSpPr>
          <a:xfrm>
            <a:off x="1553400" y="2914560"/>
            <a:ext cx="1234440" cy="1334520"/>
            <a:chOff x="1553400" y="2914560"/>
            <a:chExt cx="1234440" cy="1334520"/>
          </a:xfrm>
        </p:grpSpPr>
        <p:sp>
          <p:nvSpPr>
            <p:cNvPr id="229" name="직사각형 234"/>
            <p:cNvSpPr/>
            <p:nvPr/>
          </p:nvSpPr>
          <p:spPr>
            <a:xfrm>
              <a:off x="1553760" y="2914560"/>
              <a:ext cx="1234080" cy="2822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dbSNP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30" name="직사각형 235"/>
            <p:cNvSpPr/>
            <p:nvPr/>
          </p:nvSpPr>
          <p:spPr>
            <a:xfrm>
              <a:off x="1553760" y="3197520"/>
              <a:ext cx="1234080" cy="10515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TextBox 236"/>
            <p:cNvSpPr/>
            <p:nvPr/>
          </p:nvSpPr>
          <p:spPr>
            <a:xfrm>
              <a:off x="1553760" y="3197520"/>
              <a:ext cx="123408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rs_num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32" name="TextBox 237"/>
            <p:cNvSpPr/>
            <p:nvPr/>
          </p:nvSpPr>
          <p:spPr>
            <a:xfrm>
              <a:off x="1553760" y="3481200"/>
              <a:ext cx="123408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variant_type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33" name="TextBox 238"/>
            <p:cNvSpPr/>
            <p:nvPr/>
          </p:nvSpPr>
          <p:spPr>
            <a:xfrm>
              <a:off x="1553400" y="3727800"/>
              <a:ext cx="123408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alleles</a:t>
              </a:r>
              <a:endParaRPr b="0" lang="en-US" sz="1000" spc="-1" strike="noStrike">
                <a:latin typeface="Arial"/>
              </a:endParaRPr>
            </a:p>
          </p:txBody>
        </p:sp>
      </p:grpSp>
      <p:sp>
        <p:nvSpPr>
          <p:cNvPr id="234" name="TextBox 245"/>
          <p:cNvSpPr/>
          <p:nvPr/>
        </p:nvSpPr>
        <p:spPr>
          <a:xfrm>
            <a:off x="1557360" y="4003920"/>
            <a:ext cx="12340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canonical_spdl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5" name="연결선: 꺾임 28"/>
          <p:cNvSpPr/>
          <p:nvPr/>
        </p:nvSpPr>
        <p:spPr>
          <a:xfrm flipV="1" rot="10800000">
            <a:off x="2790360" y="2856600"/>
            <a:ext cx="2039400" cy="19872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TextBox 249"/>
          <p:cNvSpPr/>
          <p:nvPr/>
        </p:nvSpPr>
        <p:spPr>
          <a:xfrm>
            <a:off x="4843440" y="4166640"/>
            <a:ext cx="15037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qual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237" name="그룹 250"/>
          <p:cNvGrpSpPr/>
          <p:nvPr/>
        </p:nvGrpSpPr>
        <p:grpSpPr>
          <a:xfrm>
            <a:off x="9895320" y="3697920"/>
            <a:ext cx="1241280" cy="794160"/>
            <a:chOff x="9895320" y="3697920"/>
            <a:chExt cx="1241280" cy="794160"/>
          </a:xfrm>
        </p:grpSpPr>
        <p:sp>
          <p:nvSpPr>
            <p:cNvPr id="238" name="직사각형 251"/>
            <p:cNvSpPr/>
            <p:nvPr/>
          </p:nvSpPr>
          <p:spPr>
            <a:xfrm>
              <a:off x="9895320" y="3697920"/>
              <a:ext cx="1239120" cy="25632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filter_meta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39" name="직사각형 252"/>
            <p:cNvSpPr/>
            <p:nvPr/>
          </p:nvSpPr>
          <p:spPr>
            <a:xfrm>
              <a:off x="9897840" y="3942000"/>
              <a:ext cx="1234080" cy="55008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" name="TextBox 254"/>
            <p:cNvSpPr/>
            <p:nvPr/>
          </p:nvSpPr>
          <p:spPr>
            <a:xfrm>
              <a:off x="9902520" y="3959640"/>
              <a:ext cx="123408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name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41" name="TextBox 255"/>
            <p:cNvSpPr/>
            <p:nvPr/>
          </p:nvSpPr>
          <p:spPr>
            <a:xfrm>
              <a:off x="9900000" y="4186440"/>
              <a:ext cx="123408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description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242" name="그룹 256"/>
          <p:cNvGrpSpPr/>
          <p:nvPr/>
        </p:nvGrpSpPr>
        <p:grpSpPr>
          <a:xfrm>
            <a:off x="9896760" y="1727280"/>
            <a:ext cx="1234080" cy="1322640"/>
            <a:chOff x="9896760" y="1727280"/>
            <a:chExt cx="1234080" cy="1322640"/>
          </a:xfrm>
        </p:grpSpPr>
        <p:sp>
          <p:nvSpPr>
            <p:cNvPr id="243" name="직사각형 257"/>
            <p:cNvSpPr/>
            <p:nvPr/>
          </p:nvSpPr>
          <p:spPr>
            <a:xfrm>
              <a:off x="9896760" y="1727280"/>
              <a:ext cx="1234080" cy="25632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Info_meta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44" name="직사각형 258"/>
            <p:cNvSpPr/>
            <p:nvPr/>
          </p:nvSpPr>
          <p:spPr>
            <a:xfrm>
              <a:off x="9896760" y="1984680"/>
              <a:ext cx="1234080" cy="10652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" name="TextBox 260"/>
            <p:cNvSpPr/>
            <p:nvPr/>
          </p:nvSpPr>
          <p:spPr>
            <a:xfrm>
              <a:off x="9896760" y="1982520"/>
              <a:ext cx="123408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name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46" name="TextBox 261"/>
            <p:cNvSpPr/>
            <p:nvPr/>
          </p:nvSpPr>
          <p:spPr>
            <a:xfrm>
              <a:off x="9896760" y="2200320"/>
              <a:ext cx="123408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number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247" name="그룹 264"/>
          <p:cNvGrpSpPr/>
          <p:nvPr/>
        </p:nvGrpSpPr>
        <p:grpSpPr>
          <a:xfrm>
            <a:off x="7404840" y="2956320"/>
            <a:ext cx="1398600" cy="655920"/>
            <a:chOff x="7404840" y="2956320"/>
            <a:chExt cx="1398600" cy="655920"/>
          </a:xfrm>
        </p:grpSpPr>
        <p:sp>
          <p:nvSpPr>
            <p:cNvPr id="248" name="직사각형 265"/>
            <p:cNvSpPr/>
            <p:nvPr/>
          </p:nvSpPr>
          <p:spPr>
            <a:xfrm>
              <a:off x="7461720" y="2956320"/>
              <a:ext cx="1334880" cy="256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info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49" name="직사각형 266"/>
            <p:cNvSpPr/>
            <p:nvPr/>
          </p:nvSpPr>
          <p:spPr>
            <a:xfrm>
              <a:off x="7461720" y="3214080"/>
              <a:ext cx="1334880" cy="302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" name="TextBox 267"/>
            <p:cNvSpPr/>
            <p:nvPr/>
          </p:nvSpPr>
          <p:spPr>
            <a:xfrm>
              <a:off x="7404840" y="3218040"/>
              <a:ext cx="1398600" cy="39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info_meta_id(Varray)</a:t>
              </a:r>
              <a:endParaRPr b="0" lang="en-US" sz="1000" spc="-1" strike="noStrike">
                <a:latin typeface="Arial"/>
              </a:endParaRPr>
            </a:p>
          </p:txBody>
        </p:sp>
      </p:grpSp>
      <p:sp>
        <p:nvSpPr>
          <p:cNvPr id="251" name="TextBox 270"/>
          <p:cNvSpPr/>
          <p:nvPr/>
        </p:nvSpPr>
        <p:spPr>
          <a:xfrm>
            <a:off x="9896760" y="2460600"/>
            <a:ext cx="12340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type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2" name="TextBox 271"/>
          <p:cNvSpPr/>
          <p:nvPr/>
        </p:nvSpPr>
        <p:spPr>
          <a:xfrm>
            <a:off x="9896760" y="2719080"/>
            <a:ext cx="12340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description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3" name="연결선: 꺾임 28"/>
          <p:cNvSpPr/>
          <p:nvPr/>
        </p:nvSpPr>
        <p:spPr>
          <a:xfrm flipV="1" rot="10800000">
            <a:off x="8805240" y="1855440"/>
            <a:ext cx="1091520" cy="148428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TextBox 275"/>
          <p:cNvSpPr/>
          <p:nvPr/>
        </p:nvSpPr>
        <p:spPr>
          <a:xfrm>
            <a:off x="4829760" y="2965320"/>
            <a:ext cx="15037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Info_id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5" name="연결선: 꺾임 28"/>
          <p:cNvSpPr/>
          <p:nvPr/>
        </p:nvSpPr>
        <p:spPr>
          <a:xfrm flipV="1" rot="10800000">
            <a:off x="6335280" y="3085560"/>
            <a:ext cx="1126440" cy="216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TextBox 287"/>
          <p:cNvSpPr/>
          <p:nvPr/>
        </p:nvSpPr>
        <p:spPr>
          <a:xfrm>
            <a:off x="4829760" y="3188880"/>
            <a:ext cx="15037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filter_id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7" name="연결선: 꺾임 28"/>
          <p:cNvSpPr/>
          <p:nvPr/>
        </p:nvSpPr>
        <p:spPr>
          <a:xfrm rot="10800000">
            <a:off x="6335280" y="3313080"/>
            <a:ext cx="1126440" cy="93744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8" name="그룹 289"/>
          <p:cNvGrpSpPr/>
          <p:nvPr/>
        </p:nvGrpSpPr>
        <p:grpSpPr>
          <a:xfrm>
            <a:off x="7404840" y="4122000"/>
            <a:ext cx="1398600" cy="655560"/>
            <a:chOff x="7404840" y="4122000"/>
            <a:chExt cx="1398600" cy="655560"/>
          </a:xfrm>
        </p:grpSpPr>
        <p:sp>
          <p:nvSpPr>
            <p:cNvPr id="259" name="직사각형 290"/>
            <p:cNvSpPr/>
            <p:nvPr/>
          </p:nvSpPr>
          <p:spPr>
            <a:xfrm>
              <a:off x="7461720" y="4122000"/>
              <a:ext cx="1334880" cy="256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filter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60" name="직사각형 291"/>
            <p:cNvSpPr/>
            <p:nvPr/>
          </p:nvSpPr>
          <p:spPr>
            <a:xfrm>
              <a:off x="7461720" y="4379400"/>
              <a:ext cx="1334880" cy="302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TextBox 292"/>
            <p:cNvSpPr/>
            <p:nvPr/>
          </p:nvSpPr>
          <p:spPr>
            <a:xfrm>
              <a:off x="7404840" y="4383360"/>
              <a:ext cx="1398600" cy="39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filter_meta_id(Varray)</a:t>
              </a:r>
              <a:endParaRPr b="0" lang="en-US" sz="1000" spc="-1" strike="noStrike">
                <a:latin typeface="Arial"/>
              </a:endParaRPr>
            </a:p>
          </p:txBody>
        </p:sp>
      </p:grpSp>
      <p:sp>
        <p:nvSpPr>
          <p:cNvPr id="262" name="연결선: 꺾임 28"/>
          <p:cNvSpPr/>
          <p:nvPr/>
        </p:nvSpPr>
        <p:spPr>
          <a:xfrm flipV="1" rot="10800000">
            <a:off x="8805600" y="3826800"/>
            <a:ext cx="1089720" cy="67896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3" name="그룹 297"/>
          <p:cNvGrpSpPr/>
          <p:nvPr/>
        </p:nvGrpSpPr>
        <p:grpSpPr>
          <a:xfrm>
            <a:off x="1563840" y="4672440"/>
            <a:ext cx="1234080" cy="1051920"/>
            <a:chOff x="1563840" y="4672440"/>
            <a:chExt cx="1234080" cy="1051920"/>
          </a:xfrm>
        </p:grpSpPr>
        <p:sp>
          <p:nvSpPr>
            <p:cNvPr id="264" name="직사각형 298"/>
            <p:cNvSpPr/>
            <p:nvPr/>
          </p:nvSpPr>
          <p:spPr>
            <a:xfrm>
              <a:off x="1563840" y="4672440"/>
              <a:ext cx="1234080" cy="256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nucleotide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65" name="직사각형 299"/>
            <p:cNvSpPr/>
            <p:nvPr/>
          </p:nvSpPr>
          <p:spPr>
            <a:xfrm>
              <a:off x="1563840" y="4930200"/>
              <a:ext cx="1234080" cy="7941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TextBox 300"/>
            <p:cNvSpPr/>
            <p:nvPr/>
          </p:nvSpPr>
          <p:spPr>
            <a:xfrm>
              <a:off x="1563840" y="5215320"/>
              <a:ext cx="122004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name</a:t>
              </a:r>
              <a:endParaRPr b="0" lang="en-US" sz="1000" spc="-1" strike="noStrike">
                <a:latin typeface="Arial"/>
              </a:endParaRPr>
            </a:p>
          </p:txBody>
        </p:sp>
      </p:grpSp>
      <p:grpSp>
        <p:nvGrpSpPr>
          <p:cNvPr id="267" name="그룹 304"/>
          <p:cNvGrpSpPr/>
          <p:nvPr/>
        </p:nvGrpSpPr>
        <p:grpSpPr>
          <a:xfrm>
            <a:off x="9895320" y="4930200"/>
            <a:ext cx="1547640" cy="1355040"/>
            <a:chOff x="9895320" y="4930200"/>
            <a:chExt cx="1547640" cy="1355040"/>
          </a:xfrm>
        </p:grpSpPr>
        <p:sp>
          <p:nvSpPr>
            <p:cNvPr id="268" name="직사각형 305"/>
            <p:cNvSpPr/>
            <p:nvPr/>
          </p:nvSpPr>
          <p:spPr>
            <a:xfrm>
              <a:off x="9895320" y="4930200"/>
              <a:ext cx="1547640" cy="25632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format_meta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69" name="직사각형 306"/>
            <p:cNvSpPr/>
            <p:nvPr/>
          </p:nvSpPr>
          <p:spPr>
            <a:xfrm>
              <a:off x="9895320" y="5187600"/>
              <a:ext cx="1547640" cy="10976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" name="TextBox 307"/>
            <p:cNvSpPr/>
            <p:nvPr/>
          </p:nvSpPr>
          <p:spPr>
            <a:xfrm>
              <a:off x="9903600" y="5203440"/>
              <a:ext cx="133704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name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71" name="TextBox 308"/>
            <p:cNvSpPr/>
            <p:nvPr/>
          </p:nvSpPr>
          <p:spPr>
            <a:xfrm>
              <a:off x="9895320" y="5455080"/>
              <a:ext cx="133704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number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272" name="TextBox 309"/>
            <p:cNvSpPr/>
            <p:nvPr/>
          </p:nvSpPr>
          <p:spPr>
            <a:xfrm>
              <a:off x="9903600" y="5705640"/>
              <a:ext cx="133704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type</a:t>
              </a:r>
              <a:endParaRPr b="0" lang="en-US" sz="1000" spc="-1" strike="noStrike">
                <a:latin typeface="Arial"/>
              </a:endParaRPr>
            </a:p>
          </p:txBody>
        </p:sp>
      </p:grpSp>
      <p:sp>
        <p:nvSpPr>
          <p:cNvPr id="273" name="TextBox 319"/>
          <p:cNvSpPr/>
          <p:nvPr/>
        </p:nvSpPr>
        <p:spPr>
          <a:xfrm>
            <a:off x="9895320" y="5945400"/>
            <a:ext cx="13370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description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274" name="그룹 320"/>
          <p:cNvGrpSpPr/>
          <p:nvPr/>
        </p:nvGrpSpPr>
        <p:grpSpPr>
          <a:xfrm>
            <a:off x="7441920" y="5111640"/>
            <a:ext cx="1547640" cy="655920"/>
            <a:chOff x="7441920" y="5111640"/>
            <a:chExt cx="1547640" cy="655920"/>
          </a:xfrm>
        </p:grpSpPr>
        <p:sp>
          <p:nvSpPr>
            <p:cNvPr id="275" name="직사각형 321"/>
            <p:cNvSpPr/>
            <p:nvPr/>
          </p:nvSpPr>
          <p:spPr>
            <a:xfrm>
              <a:off x="7441920" y="5111640"/>
              <a:ext cx="1547640" cy="256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format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76" name="직사각형 322"/>
            <p:cNvSpPr/>
            <p:nvPr/>
          </p:nvSpPr>
          <p:spPr>
            <a:xfrm>
              <a:off x="7441920" y="5369040"/>
              <a:ext cx="1547640" cy="30204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TextBox 323"/>
            <p:cNvSpPr/>
            <p:nvPr/>
          </p:nvSpPr>
          <p:spPr>
            <a:xfrm>
              <a:off x="7441920" y="5373360"/>
              <a:ext cx="1547640" cy="39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format_meta_id(Varray)</a:t>
              </a:r>
              <a:endParaRPr b="0" lang="en-US" sz="1000" spc="-1" strike="noStrike">
                <a:latin typeface="Arial"/>
              </a:endParaRPr>
            </a:p>
          </p:txBody>
        </p:sp>
      </p:grpSp>
      <p:sp>
        <p:nvSpPr>
          <p:cNvPr id="278" name="연결선: 꺾임 28"/>
          <p:cNvSpPr/>
          <p:nvPr/>
        </p:nvSpPr>
        <p:spPr>
          <a:xfrm flipV="1" rot="10800000">
            <a:off x="8991720" y="5059080"/>
            <a:ext cx="903600" cy="43632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TextBox 332"/>
          <p:cNvSpPr/>
          <p:nvPr/>
        </p:nvSpPr>
        <p:spPr>
          <a:xfrm>
            <a:off x="4823280" y="3422880"/>
            <a:ext cx="15037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format_id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0" name="연결선: 꺾임 28"/>
          <p:cNvSpPr/>
          <p:nvPr/>
        </p:nvSpPr>
        <p:spPr>
          <a:xfrm rot="10800000">
            <a:off x="6329160" y="3547080"/>
            <a:ext cx="1112760" cy="1693440"/>
          </a:xfrm>
          <a:prstGeom prst="bentConnector3">
            <a:avLst>
              <a:gd name="adj1" fmla="val 62071"/>
            </a:avLst>
          </a:prstGeom>
          <a:noFill/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TextBox 7"/>
          <p:cNvSpPr/>
          <p:nvPr/>
        </p:nvSpPr>
        <p:spPr>
          <a:xfrm>
            <a:off x="4818240" y="3633840"/>
            <a:ext cx="15037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ref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2" name="TextBox 12"/>
          <p:cNvSpPr/>
          <p:nvPr/>
        </p:nvSpPr>
        <p:spPr>
          <a:xfrm>
            <a:off x="4826520" y="3910320"/>
            <a:ext cx="15037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alt(Varray)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3" name="연결선: 꺾임 28"/>
          <p:cNvSpPr/>
          <p:nvPr/>
        </p:nvSpPr>
        <p:spPr>
          <a:xfrm flipV="1" rot="10800000">
            <a:off x="2800080" y="3757320"/>
            <a:ext cx="2018160" cy="1043280"/>
          </a:xfrm>
          <a:prstGeom prst="bentConnector3">
            <a:avLst>
              <a:gd name="adj1" fmla="val 65224"/>
            </a:avLst>
          </a:prstGeom>
          <a:noFill/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연결선: 꺾임 28"/>
          <p:cNvSpPr/>
          <p:nvPr/>
        </p:nvSpPr>
        <p:spPr>
          <a:xfrm flipV="1" rot="10800000">
            <a:off x="2800080" y="4033800"/>
            <a:ext cx="2026440" cy="76680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TextBox 2"/>
          <p:cNvSpPr/>
          <p:nvPr/>
        </p:nvSpPr>
        <p:spPr>
          <a:xfrm>
            <a:off x="1570680" y="4951800"/>
            <a:ext cx="12200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symbol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86" name="TextBox 3"/>
          <p:cNvSpPr/>
          <p:nvPr/>
        </p:nvSpPr>
        <p:spPr>
          <a:xfrm>
            <a:off x="1570680" y="5473080"/>
            <a:ext cx="12200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value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520" cy="285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첨부</a:t>
            </a:r>
            <a:r>
              <a:rPr b="0" lang="en-US" sz="6000" spc="-1" strike="noStrike">
                <a:solidFill>
                  <a:srgbClr val="000000"/>
                </a:solidFill>
                <a:latin typeface="맑은 고딕"/>
              </a:rPr>
              <a:t>A. BX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엔티티 예시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4520" cy="149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400" spc="-1" strike="noStrike">
                <a:solidFill>
                  <a:srgbClr val="8b8b8b"/>
                </a:solidFill>
                <a:latin typeface="맑은 고딕"/>
              </a:rPr>
              <a:t>이후성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질문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0" name="제목 1"/>
          <p:cNvSpPr/>
          <p:nvPr/>
        </p:nvSpPr>
        <p:spPr>
          <a:xfrm>
            <a:off x="838080" y="2184840"/>
            <a:ext cx="10514520" cy="19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8000"/>
          </a:bodyPr>
          <a:p>
            <a:pPr marL="457200" indent="-457200">
              <a:lnSpc>
                <a:spcPct val="9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Sample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에서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ref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와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nucleotide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N:M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관계이다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보통 중간 테이블에서 매핑을 관리해 주는데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BX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에서는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varray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사용하는데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그럼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sample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ref column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 여러개의 값이 저장 되는 구조인지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2.   HQ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경우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51,51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과 같이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개의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value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가진다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여러 개의 값을 한 셀에 저장해도 될지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3.  Info Meta table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 있는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row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수만큼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info table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에서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column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된다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Row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수는 자주 바뀔텐데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column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수도 그만큼 동적으로 바뀌게 설계가 가능한지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DejaVu Sans"/>
              </a:rPr>
              <a:t>?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1" name="TextBox 3"/>
          <p:cNvSpPr/>
          <p:nvPr/>
        </p:nvSpPr>
        <p:spPr>
          <a:xfrm>
            <a:off x="8182440" y="0"/>
            <a:ext cx="4008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첨부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A. BX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설계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" name="표 3"/>
          <p:cNvGraphicFramePr/>
          <p:nvPr/>
        </p:nvGraphicFramePr>
        <p:xfrm>
          <a:off x="915480" y="789480"/>
          <a:ext cx="8127360" cy="2443680"/>
        </p:xfrm>
        <a:graphic>
          <a:graphicData uri="http://schemas.openxmlformats.org/drawingml/2006/table">
            <a:tbl>
              <a:tblPr/>
              <a:tblGrid>
                <a:gridCol w="1354320"/>
                <a:gridCol w="1354320"/>
                <a:gridCol w="1354320"/>
                <a:gridCol w="1354320"/>
                <a:gridCol w="1354320"/>
                <a:gridCol w="1356120"/>
              </a:tblGrid>
              <a:tr h="422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1(NS)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2(DP)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3(AF)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4(AA)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5(DB)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422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true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22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0.017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false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753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0.333,0.667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true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22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false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293" name="TextBox 4"/>
          <p:cNvSpPr/>
          <p:nvPr/>
        </p:nvSpPr>
        <p:spPr>
          <a:xfrm>
            <a:off x="869400" y="300960"/>
            <a:ext cx="2116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Info table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94" name="표 5"/>
          <p:cNvGraphicFramePr/>
          <p:nvPr/>
        </p:nvGraphicFramePr>
        <p:xfrm>
          <a:off x="915480" y="4070160"/>
          <a:ext cx="8757360" cy="2260440"/>
        </p:xfrm>
        <a:graphic>
          <a:graphicData uri="http://schemas.openxmlformats.org/drawingml/2006/table">
            <a:tbl>
              <a:tblPr/>
              <a:tblGrid>
                <a:gridCol w="1751400"/>
                <a:gridCol w="1751400"/>
                <a:gridCol w="1751400"/>
                <a:gridCol w="1356480"/>
                <a:gridCol w="2147040"/>
              </a:tblGrid>
              <a:tr h="406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Number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Integer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Number of …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Integer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Total Depth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Float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Allele Frequency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String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Ancestral Allele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Flag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dbSNP member..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295" name="TextBox 7"/>
          <p:cNvSpPr/>
          <p:nvPr/>
        </p:nvSpPr>
        <p:spPr>
          <a:xfrm>
            <a:off x="869400" y="3429000"/>
            <a:ext cx="2116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Info_meta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TextBox 1"/>
          <p:cNvSpPr/>
          <p:nvPr/>
        </p:nvSpPr>
        <p:spPr>
          <a:xfrm>
            <a:off x="8182440" y="0"/>
            <a:ext cx="4008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첨부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A. BX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설계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" name="표 3"/>
          <p:cNvGraphicFramePr/>
          <p:nvPr/>
        </p:nvGraphicFramePr>
        <p:xfrm>
          <a:off x="952920" y="1056240"/>
          <a:ext cx="4063320" cy="1482840"/>
        </p:xfrm>
        <a:graphic>
          <a:graphicData uri="http://schemas.openxmlformats.org/drawingml/2006/table">
            <a:tbl>
              <a:tblPr/>
              <a:tblGrid>
                <a:gridCol w="1354320"/>
                <a:gridCol w="1354320"/>
                <a:gridCol w="135504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1(q10)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2(s50)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298" name="TextBox 4"/>
          <p:cNvSpPr/>
          <p:nvPr/>
        </p:nvSpPr>
        <p:spPr>
          <a:xfrm>
            <a:off x="867240" y="418680"/>
            <a:ext cx="2116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filter table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99" name="표 5"/>
          <p:cNvGraphicFramePr/>
          <p:nvPr/>
        </p:nvGraphicFramePr>
        <p:xfrm>
          <a:off x="952920" y="4169160"/>
          <a:ext cx="8323920" cy="1148040"/>
        </p:xfrm>
        <a:graphic>
          <a:graphicData uri="http://schemas.openxmlformats.org/drawingml/2006/table">
            <a:tbl>
              <a:tblPr/>
              <a:tblGrid>
                <a:gridCol w="2580840"/>
                <a:gridCol w="1229400"/>
                <a:gridCol w="4514040"/>
              </a:tblGrid>
              <a:tr h="406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q10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Quality below 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Less than 50% of samples have data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300" name="TextBox 7"/>
          <p:cNvSpPr/>
          <p:nvPr/>
        </p:nvSpPr>
        <p:spPr>
          <a:xfrm>
            <a:off x="867240" y="3638160"/>
            <a:ext cx="2116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filter_meta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1"/>
          <p:cNvSpPr/>
          <p:nvPr/>
        </p:nvSpPr>
        <p:spPr>
          <a:xfrm>
            <a:off x="8182440" y="0"/>
            <a:ext cx="4008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첨부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A. BX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설계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" name="표 3"/>
          <p:cNvGraphicFramePr/>
          <p:nvPr/>
        </p:nvGraphicFramePr>
        <p:xfrm>
          <a:off x="838440" y="806040"/>
          <a:ext cx="6772680" cy="2112840"/>
        </p:xfrm>
        <a:graphic>
          <a:graphicData uri="http://schemas.openxmlformats.org/drawingml/2006/table">
            <a:tbl>
              <a:tblPr/>
              <a:tblGrid>
                <a:gridCol w="1128600"/>
                <a:gridCol w="1128600"/>
                <a:gridCol w="1128600"/>
                <a:gridCol w="1128600"/>
                <a:gridCol w="1128600"/>
                <a:gridCol w="1130040"/>
              </a:tblGrid>
              <a:tr h="422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1(GT)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2(GQ)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3(DP)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4(HQ)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5(TD)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422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0|0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51,51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22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0|0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58,50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22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1|2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23,27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22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0|0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56,60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null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303" name="TextBox 4"/>
          <p:cNvSpPr/>
          <p:nvPr/>
        </p:nvSpPr>
        <p:spPr>
          <a:xfrm>
            <a:off x="734760" y="320040"/>
            <a:ext cx="2116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format table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04" name="표 5"/>
          <p:cNvGraphicFramePr/>
          <p:nvPr/>
        </p:nvGraphicFramePr>
        <p:xfrm>
          <a:off x="838440" y="4197960"/>
          <a:ext cx="8757360" cy="1889640"/>
        </p:xfrm>
        <a:graphic>
          <a:graphicData uri="http://schemas.openxmlformats.org/drawingml/2006/table">
            <a:tbl>
              <a:tblPr/>
              <a:tblGrid>
                <a:gridCol w="1751400"/>
                <a:gridCol w="1751400"/>
                <a:gridCol w="1751400"/>
                <a:gridCol w="1356480"/>
                <a:gridCol w="2147040"/>
              </a:tblGrid>
              <a:tr h="406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Number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String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Genotype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GQ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Integer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Genotype Quality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Integer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Read Depth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HQ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Integer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Haplotype Quality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305" name="TextBox 7"/>
          <p:cNvSpPr/>
          <p:nvPr/>
        </p:nvSpPr>
        <p:spPr>
          <a:xfrm>
            <a:off x="838440" y="3632760"/>
            <a:ext cx="2116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format_meta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TextBox 1"/>
          <p:cNvSpPr/>
          <p:nvPr/>
        </p:nvSpPr>
        <p:spPr>
          <a:xfrm>
            <a:off x="8182440" y="0"/>
            <a:ext cx="4008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첨부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A. BX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설계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" name="표 2"/>
          <p:cNvGraphicFramePr/>
          <p:nvPr/>
        </p:nvGraphicFramePr>
        <p:xfrm>
          <a:off x="734760" y="689400"/>
          <a:ext cx="7842600" cy="3073320"/>
        </p:xfrm>
        <a:graphic>
          <a:graphicData uri="http://schemas.openxmlformats.org/drawingml/2006/table">
            <a:tbl>
              <a:tblPr/>
              <a:tblGrid>
                <a:gridCol w="1890000"/>
                <a:gridCol w="1890000"/>
                <a:gridCol w="3197160"/>
                <a:gridCol w="865800"/>
              </a:tblGrid>
              <a:tr h="422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symbol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Value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422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None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22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Adenine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22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Thymine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22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Cytosine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22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Guanine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537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GTC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Guanine-Thymine-Cytosine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308" name="TextBox 3"/>
          <p:cNvSpPr/>
          <p:nvPr/>
        </p:nvSpPr>
        <p:spPr>
          <a:xfrm>
            <a:off x="734760" y="320040"/>
            <a:ext cx="2116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nucleotide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4"/>
          <p:cNvSpPr/>
          <p:nvPr/>
        </p:nvSpPr>
        <p:spPr>
          <a:xfrm>
            <a:off x="734760" y="4070520"/>
            <a:ext cx="303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sample table(Fact table)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310" name="표 7"/>
          <p:cNvGraphicFramePr/>
          <p:nvPr/>
        </p:nvGraphicFramePr>
        <p:xfrm>
          <a:off x="734760" y="4685400"/>
          <a:ext cx="7041960" cy="1482840"/>
        </p:xfrm>
        <a:graphic>
          <a:graphicData uri="http://schemas.openxmlformats.org/drawingml/2006/table">
            <a:tbl>
              <a:tblPr/>
              <a:tblGrid>
                <a:gridCol w="1760400"/>
                <a:gridCol w="1760400"/>
                <a:gridCol w="1760400"/>
                <a:gridCol w="17611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…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ref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맑은 고딕"/>
                        </a:rPr>
                        <a:t>alt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5,6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4,5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2,5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311" name="TextBox 1"/>
          <p:cNvSpPr/>
          <p:nvPr/>
        </p:nvSpPr>
        <p:spPr>
          <a:xfrm>
            <a:off x="8182440" y="0"/>
            <a:ext cx="4008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첨부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A. BX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설계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주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석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처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리</a:t>
            </a:r>
            <a:br>
              <a:rPr sz="4400"/>
            </a:b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외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부 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DB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(d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bS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NP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)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에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접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속 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ID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추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가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2" name="그림 7" descr=""/>
          <p:cNvPicPr/>
          <p:nvPr/>
        </p:nvPicPr>
        <p:blipFill>
          <a:blip r:embed="rId1"/>
          <a:stretch/>
        </p:blipFill>
        <p:spPr>
          <a:xfrm>
            <a:off x="4453920" y="2289960"/>
            <a:ext cx="3283560" cy="371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원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천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데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이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터</a:t>
            </a:r>
            <a:br>
              <a:rPr sz="4400"/>
            </a:br>
            <a:endParaRPr b="0" lang="en-US" sz="4400" spc="-1" strike="noStrike">
              <a:latin typeface="Arial"/>
            </a:endParaRPr>
          </a:p>
        </p:txBody>
      </p:sp>
      <p:sp>
        <p:nvSpPr>
          <p:cNvPr id="154" name="제목 1"/>
          <p:cNvSpPr/>
          <p:nvPr/>
        </p:nvSpPr>
        <p:spPr>
          <a:xfrm>
            <a:off x="691200" y="239472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그림 5" descr=""/>
          <p:cNvPicPr/>
          <p:nvPr/>
        </p:nvPicPr>
        <p:blipFill>
          <a:blip r:embed="rId1"/>
          <a:stretch/>
        </p:blipFill>
        <p:spPr>
          <a:xfrm>
            <a:off x="0" y="2394720"/>
            <a:ext cx="12191040" cy="4422600"/>
          </a:xfrm>
          <a:prstGeom prst="rect">
            <a:avLst/>
          </a:prstGeom>
          <a:ln w="0">
            <a:noFill/>
          </a:ln>
        </p:spPr>
      </p:pic>
      <p:sp>
        <p:nvSpPr>
          <p:cNvPr id="156" name="TextBox 6"/>
          <p:cNvSpPr/>
          <p:nvPr/>
        </p:nvSpPr>
        <p:spPr>
          <a:xfrm>
            <a:off x="838080" y="1137960"/>
            <a:ext cx="1051452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산림청 유전정보분석과에서 제공</a:t>
            </a: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VCF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데이터의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sample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기초분석하여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(1) dbSNP ID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부여하고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(2)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모수의 기술통계지표를 추가한 데이터</a:t>
            </a: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sample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데이터는 삭제한 상태로 받았음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중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간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데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이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터 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1</a:t>
            </a:r>
            <a:br>
              <a:rPr sz="4400"/>
            </a:b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변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수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추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출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제목 1"/>
          <p:cNvSpPr/>
          <p:nvPr/>
        </p:nvSpPr>
        <p:spPr>
          <a:xfrm>
            <a:off x="691200" y="239472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9" name="그림 6" descr=""/>
          <p:cNvPicPr/>
          <p:nvPr/>
        </p:nvPicPr>
        <p:blipFill>
          <a:blip r:embed="rId1"/>
          <a:stretch/>
        </p:blipFill>
        <p:spPr>
          <a:xfrm>
            <a:off x="1569600" y="1919880"/>
            <a:ext cx="9051480" cy="492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중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간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데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이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터 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2</a:t>
            </a:r>
            <a:br>
              <a:rPr sz="4400"/>
            </a:b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코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호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트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첨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가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→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정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규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화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→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변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수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삭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제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제목 1"/>
          <p:cNvSpPr/>
          <p:nvPr/>
        </p:nvSpPr>
        <p:spPr>
          <a:xfrm>
            <a:off x="691200" y="239472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그림 4" descr=""/>
          <p:cNvPicPr/>
          <p:nvPr/>
        </p:nvPicPr>
        <p:blipFill>
          <a:blip r:embed="rId1"/>
          <a:stretch/>
        </p:blipFill>
        <p:spPr>
          <a:xfrm>
            <a:off x="0" y="2450880"/>
            <a:ext cx="12191040" cy="440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중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간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데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이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터 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2</a:t>
            </a:r>
            <a:br>
              <a:rPr sz="4400"/>
            </a:b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피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보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팅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제목 1"/>
          <p:cNvSpPr/>
          <p:nvPr/>
        </p:nvSpPr>
        <p:spPr>
          <a:xfrm>
            <a:off x="691200" y="239472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그림 5" descr=""/>
          <p:cNvPicPr/>
          <p:nvPr/>
        </p:nvPicPr>
        <p:blipFill>
          <a:blip r:embed="rId1"/>
          <a:stretch/>
        </p:blipFill>
        <p:spPr>
          <a:xfrm>
            <a:off x="0" y="2464200"/>
            <a:ext cx="12191040" cy="439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차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원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축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소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(P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CA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)</a:t>
            </a:r>
            <a:br>
              <a:rPr sz="4400"/>
            </a:b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개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념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설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명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다차원 데이터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 문제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: (1)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이해하기 어려움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, (2)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연산 부담이 큼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다차원 데이터 해법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: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차원축소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주성분분석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(PCA - Principal Component Analysis)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차원축소 기법 중 하나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68" name="TextBox 5"/>
              <p:cNvSpPr txBox="1"/>
              <p:nvPr/>
            </p:nvSpPr>
            <p:spPr>
              <a:xfrm>
                <a:off x="1668600" y="3863880"/>
                <a:ext cx="1424160" cy="368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𝐴</m:t>
                    </m:r>
                    <m:r>
                      <m:t xml:space="preserve">𝑣</m:t>
                    </m:r>
                    <m:r>
                      <m:t xml:space="preserve">=</m:t>
                    </m:r>
                    <m:r>
                      <m:t xml:space="preserve">𝜆</m:t>
                    </m:r>
                    <m:r>
                      <m:t xml:space="preserve">𝑣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69" name="TextBox 6"/>
              <p:cNvSpPr txBox="1"/>
              <p:nvPr/>
            </p:nvSpPr>
            <p:spPr>
              <a:xfrm>
                <a:off x="1668600" y="4390200"/>
                <a:ext cx="5019480" cy="1031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𝐴</m:t>
                    </m:r>
                    <m:r>
                      <m:t xml:space="preserve">=</m:t>
                    </m:r>
                    <m:d>
                      <m:dPr>
                        <m:begChr m:val="["/>
                        <m:endChr m:val="]"/>
                      </m:dPr>
                      <m:e>
                        <m:m>
                          <m:mr>
                            <m:e>
                              <m:r>
                                <m:t xml:space="preserve">𝑣</m:t>
                              </m:r>
                              <m:r>
                                <m:t xml:space="preserve">𝑎𝑟</m:t>
                              </m:r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𝑥</m:t>
                                  </m:r>
                                  <m:r>
                                    <m:t xml:space="preserve">1</m:t>
                                  </m:r>
                                </m:e>
                              </m:d>
                            </m:e>
                            <m:e>
                              <m:r>
                                <m:t xml:space="preserve">𝑐𝑜𝑣</m:t>
                              </m:r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𝑥</m:t>
                                  </m:r>
                                  <m:r>
                                    <m:t xml:space="preserve">1</m:t>
                                  </m:r>
                                  <m:r>
                                    <m:t xml:space="preserve">,</m:t>
                                  </m:r>
                                  <m:r>
                                    <m:t xml:space="preserve">𝑥</m:t>
                                  </m:r>
                                  <m:r>
                                    <m:t xml:space="preserve">2</m:t>
                                  </m:r>
                                </m:e>
                              </m:d>
                            </m:e>
                            <m:e>
                              <m:r>
                                <m:t xml:space="preserve">⋯</m:t>
                              </m:r>
                            </m:e>
                          </m:mr>
                          <m:mr>
                            <m:e>
                              <m:r>
                                <m:t xml:space="preserve">𝑐𝑜𝑣</m:t>
                              </m:r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𝑥</m:t>
                                  </m:r>
                                  <m:r>
                                    <m:t xml:space="preserve">2</m:t>
                                  </m:r>
                                  <m:r>
                                    <m:t xml:space="preserve">,</m:t>
                                  </m:r>
                                  <m:r>
                                    <m:t xml:space="preserve">𝑥</m:t>
                                  </m:r>
                                  <m:r>
                                    <m:t xml:space="preserve">1</m:t>
                                  </m:r>
                                </m:e>
                              </m:d>
                            </m:e>
                            <m:e>
                              <m:r>
                                <m:t xml:space="preserve">𝑣𝑎𝑟</m:t>
                              </m:r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r>
                                    <m:t xml:space="preserve">𝑥</m:t>
                                  </m:r>
                                  <m:r>
                                    <m:t xml:space="preserve">2</m:t>
                                  </m:r>
                                </m:e>
                              </m:d>
                            </m:e>
                            <m:e>
                              <m:r>
                                <m:t xml:space="preserve">⋯</m:t>
                              </m:r>
                            </m:e>
                          </m:mr>
                          <m:mr>
                            <m:e>
                              <m:r>
                                <m:t xml:space="preserve">⋮</m:t>
                              </m:r>
                            </m:e>
                            <m:e>
                              <m:r>
                                <m:t xml:space="preserve">⋮</m:t>
                              </m:r>
                            </m:e>
                            <m:e>
                              <m:r>
                                <m:t xml:space="preserve">⋱</m:t>
                              </m:r>
                            </m:e>
                          </m:mr>
                        </m:m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차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원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축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소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(P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CA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)</a:t>
            </a:r>
            <a:br>
              <a:rPr sz="4400"/>
            </a:b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산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출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데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이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터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1" name="그림 3" descr=""/>
          <p:cNvPicPr/>
          <p:nvPr/>
        </p:nvPicPr>
        <p:blipFill>
          <a:blip r:embed="rId1"/>
          <a:stretch/>
        </p:blipFill>
        <p:spPr>
          <a:xfrm>
            <a:off x="4747680" y="1817280"/>
            <a:ext cx="2695680" cy="50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2567</TotalTime>
  <Application>LibreOffice/7.3.7.2$Linux_X86_64 LibreOffice_project/30$Build-2</Application>
  <AppVersion>15.0000</AppVersion>
  <Words>884</Words>
  <Paragraphs>328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2024-04-02T05:09:08Z</dcterms:created>
  <dc:creator>kibae kim</dc:creator>
  <dc:description/>
  <dc:language>en-US</dc:language>
  <cp:lastModifiedBy/>
  <dcterms:modified xsi:type="dcterms:W3CDTF">2024-10-03T13:26:42Z</dcterms:modified>
  <cp:revision>369</cp:revision>
  <dc:subject/>
  <dc:title>분류체계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13</vt:i4>
  </property>
  <property fmtid="{D5CDD505-2E9C-101B-9397-08002B2CF9AE}" pid="3" name="PresentationFormat">
    <vt:lpwstr>와이드스크린</vt:lpwstr>
  </property>
  <property fmtid="{D5CDD505-2E9C-101B-9397-08002B2CF9AE}" pid="4" name="Slides">
    <vt:i4>23</vt:i4>
  </property>
</Properties>
</file>