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89" r:id="rId3"/>
    <p:sldId id="288" r:id="rId4"/>
    <p:sldId id="261" r:id="rId5"/>
    <p:sldId id="276" r:id="rId6"/>
    <p:sldId id="277" r:id="rId7"/>
    <p:sldId id="287" r:id="rId8"/>
    <p:sldId id="280" r:id="rId9"/>
    <p:sldId id="282" r:id="rId10"/>
    <p:sldId id="278" r:id="rId11"/>
    <p:sldId id="279" r:id="rId12"/>
    <p:sldId id="284" r:id="rId13"/>
    <p:sldId id="285" r:id="rId14"/>
    <p:sldId id="286" r:id="rId15"/>
    <p:sldId id="275" r:id="rId16"/>
    <p:sldId id="259" r:id="rId17"/>
    <p:sldId id="266" r:id="rId18"/>
    <p:sldId id="273" r:id="rId19"/>
    <p:sldId id="265" r:id="rId20"/>
    <p:sldId id="267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5184" autoAdjust="0"/>
  </p:normalViewPr>
  <p:slideViewPr>
    <p:cSldViewPr snapToGrid="0">
      <p:cViewPr varScale="1">
        <p:scale>
          <a:sx n="81" d="100"/>
          <a:sy n="81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6DF70-4533-384D-8C91-45E46512F936}" type="datetimeFigureOut">
              <a:rPr kumimoji="1" lang="ko-KR" altLang="en-US" smtClean="0"/>
              <a:t>2024-04-14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DE92D-23FA-2345-BF25-BE5A59E762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977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https://blog.naver.com/dowbiomedica/221788621412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E92D-23FA-2345-BF25-BE5A59E7628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4733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E92D-23FA-2345-BF25-BE5A59E7628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699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E92D-23FA-2345-BF25-BE5A59E7628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41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E92D-23FA-2345-BF25-BE5A59E7628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64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E92D-23FA-2345-BF25-BE5A59E7628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885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E92D-23FA-2345-BF25-BE5A59E7628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530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E92D-23FA-2345-BF25-BE5A59E7628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28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E92D-23FA-2345-BF25-BE5A59E7628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770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E92D-23FA-2345-BF25-BE5A59E7628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905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https://ddongwon.tistory.com/114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E92D-23FA-2345-BF25-BE5A59E7628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271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E92D-23FA-2345-BF25-BE5A59E7628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3528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E92D-23FA-2345-BF25-BE5A59E7628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0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https://velog.io/@jhlee508/%EB%A8%B8%EC%8B%A0%EB%9F%AC%EB%8B%9D-K-%ED%8F%89%EA%B7%A0K-Means-%EC%95%8C%EA%B3%A0%EB%A6%AC%EC%A6%98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E92D-23FA-2345-BF25-BE5A59E7628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35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8DF25-E4D9-D0A2-2D09-B5F151766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5E4E1C-78C0-213E-8D6E-597F4C2B6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00E74-9F64-5B17-D05D-854D016A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6012-7EC0-47E5-9ADC-C9037675CD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E0E0B-318B-9D47-049F-8748F512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1F6A3-7602-98C3-D2FB-83A168FC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72C7-0350-4390-B945-FDF11B048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3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B4350-8003-7F09-2F92-1BFC39D2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D82D73-CF2F-5C67-BD50-08912946C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F7D65-AD05-695E-4EFC-130EFDB4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6012-7EC0-47E5-9ADC-C9037675CD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DE2F9-CBB4-363D-2113-599DFF8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42FD0-0927-5EA4-128B-713CC7E0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72C7-0350-4390-B945-FDF11B048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9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C8DC9A-82CA-C04F-FD39-A405557A7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E2D8A-42B4-308C-8A47-B54B61CC8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0605D-A92E-1E86-3FA1-4B5B74F9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6012-7EC0-47E5-9ADC-C9037675CD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17F40-D52A-4B87-FF1D-120BBD82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D6C3E-4F30-7D57-46F5-9FB9E32A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72C7-0350-4390-B945-FDF11B048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3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1EFEE-86F1-549D-D4B4-5ACE5676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11DF9-08FB-DDFB-1F6D-B899CA23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5343A-C6F1-10C9-4B47-D3BADEEF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6012-7EC0-47E5-9ADC-C9037675CD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CF4BC-3BCB-2D39-7093-BCD19626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FC081-1AAA-3C1E-EDCA-BEC9D4D7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72C7-0350-4390-B945-FDF11B048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3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8425B-93C4-8977-800E-4DE99048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D7FFD-C402-A283-128F-55B83B40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016E0-72EB-6ECF-0D42-602BD115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6012-7EC0-47E5-9ADC-C9037675CD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2EE5E-D55D-48D5-9D58-BDE696AB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AE692-6C83-B871-75D9-E9BABFC0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72C7-0350-4390-B945-FDF11B048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1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D7E51-B6AD-F4B3-C96E-952A809E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19130-4551-5E09-18F5-F4486B0D9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E9131-924B-420A-57CF-8E4E5457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6C813-F85E-FA6D-590A-32C382B9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6012-7EC0-47E5-9ADC-C9037675CD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2D110-4F9A-AF09-8CED-ABC21344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BD1FF-C8DC-6668-6159-2BD1A16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72C7-0350-4390-B945-FDF11B048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8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B4E1-7342-FC96-95EA-5BAE416D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EF9E37-88FC-DF0F-BF2B-362DDFDE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3D82D1-ABFD-BAEF-724E-6119700D7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423C2E-3F02-CCA5-0924-8311E4EE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39633D-6CEF-7BE9-E772-BE60BBB5D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740E0C-B20D-F92F-C840-FCC67B04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6012-7EC0-47E5-9ADC-C9037675CD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4E9265-BEF9-95AE-12C5-4991C33B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09CCD9-5646-AD87-59D0-03386D3E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72C7-0350-4390-B945-FDF11B048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3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269F8-A7FD-0FD6-4F4E-53F84996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DB7F6B-A916-B671-F3E7-03496BC2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6012-7EC0-47E5-9ADC-C9037675CD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B50205-0BFC-04BA-6E26-B7DFD47D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9068E1-9128-DFD3-1FED-904D487C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72C7-0350-4390-B945-FDF11B048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4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A07AA-4212-5DAB-48E1-5B0D62E8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6012-7EC0-47E5-9ADC-C9037675CD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E7A20F-7302-0823-6CB9-BC4717E8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2E1AD3-C93F-AF11-B684-F071F3DD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72C7-0350-4390-B945-FDF11B048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6B244-7F49-2B30-857F-6AD369A1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6A01B-5FE1-07A1-6603-0BCD5154E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B94532-795A-D0E5-3AF5-8135BCE78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DDCE3-48BA-7EB6-CE87-82C88963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6012-7EC0-47E5-9ADC-C9037675CD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EE017-C2E9-5B49-503B-4DAD8B4C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38D25-3552-499F-21CB-89FD3498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72C7-0350-4390-B945-FDF11B048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6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4F397-9DD5-C442-8987-56367559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476A00-C734-4CF1-5C7E-59D999342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D3ED69-6397-7EB9-8E96-584EF6E3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D340B-E9C2-0D8C-2F51-C5C72E8D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6012-7EC0-47E5-9ADC-C9037675CD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CE3DF-4573-8B20-3929-24425CF8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8EE42-982D-21D1-AB0B-B8CC95F7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C72C7-0350-4390-B945-FDF11B048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2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403EBE-9BBC-77AA-FFF7-789AA535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341F6-A600-8A7D-0A3B-6806D97E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381F9-793D-E0D1-714F-5C11DB065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6012-7EC0-47E5-9ADC-C9037675CDF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FB770-8584-31E7-0EED-E4C508A68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7480E-AD12-7988-BE30-D4512B1B5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72C7-0350-4390-B945-FDF11B048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3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23C37-4617-264B-61AA-187A2754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 시범운용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E1235-993B-7D9D-9CEF-C6F732098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신준석</a:t>
            </a:r>
          </a:p>
        </p:txBody>
      </p:sp>
    </p:spTree>
    <p:extLst>
      <p:ext uri="{BB962C8B-B14F-4D97-AF65-F5344CB8AC3E}">
        <p14:creationId xmlns:p14="http://schemas.microsoft.com/office/powerpoint/2010/main" val="2792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6C1BA8-012B-6E59-CFA1-3320717F8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556"/>
            <a:ext cx="10515600" cy="54604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330B24-6A8E-CC4C-B4E8-1B6937D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차원축소</a:t>
            </a:r>
            <a:r>
              <a:rPr kumimoji="1" lang="en-US" altLang="ko-KR" dirty="0"/>
              <a:t>(PCA)</a:t>
            </a:r>
            <a:br>
              <a:rPr kumimoji="1" lang="en-US" altLang="ko-KR" dirty="0"/>
            </a:br>
            <a:r>
              <a:rPr kumimoji="1" lang="ko-KR" altLang="en-US" dirty="0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127929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0B24-6A8E-CC4C-B4E8-1B6937D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클러스터분석</a:t>
            </a:r>
            <a:r>
              <a:rPr kumimoji="1" lang="en-US" altLang="ko-KR" dirty="0"/>
              <a:t>(K-Means)</a:t>
            </a:r>
            <a:br>
              <a:rPr kumimoji="1" lang="en-US" altLang="ko-KR" dirty="0"/>
            </a:br>
            <a:r>
              <a:rPr kumimoji="1" lang="ko-KR" altLang="en-US" dirty="0"/>
              <a:t>기본개념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AEA708-3D65-E65E-8C35-F5436DB6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‘</a:t>
            </a:r>
            <a:r>
              <a:rPr lang="ko-KR" altLang="en-US" dirty="0"/>
              <a:t>중심</a:t>
            </a:r>
            <a:r>
              <a:rPr lang="en-US" altLang="ko-KR" dirty="0"/>
              <a:t>’</a:t>
            </a:r>
            <a:r>
              <a:rPr lang="ko-KR" altLang="en-US" dirty="0"/>
              <a:t> 설정 </a:t>
            </a:r>
            <a:r>
              <a:rPr lang="en-US" altLang="ko-KR" dirty="0"/>
              <a:t>(</a:t>
            </a:r>
            <a:r>
              <a:rPr lang="ko-KR" altLang="en-US" dirty="0"/>
              <a:t>직관 적용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N</a:t>
            </a:r>
            <a:r>
              <a:rPr lang="ko-KR" altLang="en-US" dirty="0"/>
              <a:t>개의 데이터를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‘</a:t>
            </a:r>
            <a:r>
              <a:rPr lang="ko-KR" altLang="en-US" dirty="0"/>
              <a:t>중심</a:t>
            </a:r>
            <a:r>
              <a:rPr lang="en-US" altLang="ko-KR" dirty="0"/>
              <a:t>’ </a:t>
            </a:r>
            <a:r>
              <a:rPr lang="ko-KR" altLang="en-US" dirty="0"/>
              <a:t>집단에 임의 할당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각 데이터에 대해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‘</a:t>
            </a:r>
            <a:r>
              <a:rPr lang="ko-KR" altLang="en-US" dirty="0"/>
              <a:t>중심</a:t>
            </a:r>
            <a:r>
              <a:rPr lang="en-US" altLang="ko-KR" dirty="0"/>
              <a:t>’</a:t>
            </a:r>
            <a:r>
              <a:rPr lang="ko-KR" altLang="en-US" dirty="0"/>
              <a:t>과의 거리 측정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/>
              <a:t>그 데이터를 최소거리가 나오는 </a:t>
            </a:r>
            <a:r>
              <a:rPr lang="en-US" altLang="ko-KR" dirty="0"/>
              <a:t>‘</a:t>
            </a:r>
            <a:r>
              <a:rPr lang="ko-KR" altLang="en-US" dirty="0"/>
              <a:t>중심</a:t>
            </a:r>
            <a:r>
              <a:rPr lang="en-US" altLang="ko-KR" dirty="0"/>
              <a:t>’</a:t>
            </a:r>
            <a:r>
              <a:rPr lang="ko-KR" altLang="en-US" dirty="0"/>
              <a:t>에 할당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각 </a:t>
            </a:r>
            <a:r>
              <a:rPr lang="en-US" altLang="ko-KR" dirty="0"/>
              <a:t>‘</a:t>
            </a:r>
            <a:r>
              <a:rPr lang="ko-KR" altLang="en-US" dirty="0"/>
              <a:t>중심</a:t>
            </a:r>
            <a:r>
              <a:rPr lang="en-US" altLang="ko-KR" dirty="0"/>
              <a:t>‘ </a:t>
            </a:r>
            <a:r>
              <a:rPr lang="ko-KR" altLang="en-US" dirty="0"/>
              <a:t>집단에 대해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/>
              <a:t>재조정된 </a:t>
            </a:r>
            <a:r>
              <a:rPr lang="en-US" altLang="ko-KR" dirty="0"/>
              <a:t>‘</a:t>
            </a:r>
            <a:r>
              <a:rPr lang="ko-KR" altLang="en-US" dirty="0"/>
              <a:t>중심</a:t>
            </a:r>
            <a:r>
              <a:rPr lang="en-US" altLang="ko-KR" dirty="0"/>
              <a:t>’ </a:t>
            </a:r>
            <a:r>
              <a:rPr lang="ko-KR" altLang="en-US" dirty="0"/>
              <a:t>집단 내에서 평균 계산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‘</a:t>
            </a:r>
            <a:r>
              <a:rPr lang="ko-KR" altLang="en-US" dirty="0"/>
              <a:t>중심</a:t>
            </a:r>
            <a:r>
              <a:rPr lang="en-US" altLang="ko-KR" dirty="0"/>
              <a:t>’ </a:t>
            </a:r>
            <a:r>
              <a:rPr lang="ko-KR" altLang="en-US" dirty="0"/>
              <a:t>재설정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위의 </a:t>
            </a:r>
            <a:r>
              <a:rPr lang="en-US" altLang="ko-KR" dirty="0"/>
              <a:t>3</a:t>
            </a:r>
            <a:r>
              <a:rPr lang="ko-KR" altLang="en-US" dirty="0"/>
              <a:t>으로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71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0B24-6A8E-CC4C-B4E8-1B6937D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클러스터분석</a:t>
            </a:r>
            <a:r>
              <a:rPr kumimoji="1" lang="en-US" altLang="ko-KR" dirty="0"/>
              <a:t>(K-Means)</a:t>
            </a:r>
            <a:br>
              <a:rPr kumimoji="1" lang="en-US" altLang="ko-KR" dirty="0"/>
            </a:br>
            <a:r>
              <a:rPr kumimoji="1" lang="ko-KR" altLang="en-US" dirty="0"/>
              <a:t>산출데이터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0B81FCA-FF0A-68FD-2C21-4930899441B1}"/>
              </a:ext>
            </a:extLst>
          </p:cNvPr>
          <p:cNvSpPr txBox="1">
            <a:spLocks/>
          </p:cNvSpPr>
          <p:nvPr/>
        </p:nvSpPr>
        <p:spPr>
          <a:xfrm>
            <a:off x="691195" y="2394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21AA5C-9B78-83C9-E6C2-83E4CF85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49" y="1695240"/>
            <a:ext cx="6179901" cy="51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9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0B24-6A8E-CC4C-B4E8-1B6937D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클러스터분석</a:t>
            </a:r>
            <a:r>
              <a:rPr kumimoji="1" lang="en-US" altLang="ko-KR" dirty="0"/>
              <a:t>(K-Means)</a:t>
            </a:r>
            <a:br>
              <a:rPr kumimoji="1" lang="en-US" altLang="ko-KR" dirty="0"/>
            </a:br>
            <a:r>
              <a:rPr kumimoji="1" lang="ko-KR" altLang="en-US" dirty="0"/>
              <a:t>시각화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0B81FCA-FF0A-68FD-2C21-4930899441B1}"/>
              </a:ext>
            </a:extLst>
          </p:cNvPr>
          <p:cNvSpPr txBox="1">
            <a:spLocks/>
          </p:cNvSpPr>
          <p:nvPr/>
        </p:nvSpPr>
        <p:spPr>
          <a:xfrm>
            <a:off x="691195" y="2394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F4A4A2-380E-12C5-B78F-3309E4A83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140"/>
            <a:ext cx="10200588" cy="51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2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CD79B2-D773-F9E6-7923-76C1A7B9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참고</a:t>
            </a:r>
            <a:br>
              <a:rPr lang="en-US" altLang="ko-KR" dirty="0"/>
            </a:br>
            <a:r>
              <a:rPr lang="en-US" altLang="ko-KR" dirty="0"/>
              <a:t>Omics</a:t>
            </a:r>
            <a:r>
              <a:rPr lang="ko-KR" altLang="en-US" dirty="0"/>
              <a:t>에서 </a:t>
            </a:r>
            <a:r>
              <a:rPr lang="en-US" altLang="ko-KR" dirty="0" err="1"/>
              <a:t>DNAseq</a:t>
            </a:r>
            <a:r>
              <a:rPr lang="ko-KR" altLang="en-US" dirty="0"/>
              <a:t>의 위치</a:t>
            </a:r>
          </a:p>
        </p:txBody>
      </p:sp>
      <p:sp>
        <p:nvSpPr>
          <p:cNvPr id="34" name="내용 개체 틀 33">
            <a:extLst>
              <a:ext uri="{FF2B5EF4-FFF2-40B4-BE49-F238E27FC236}">
                <a16:creationId xmlns:a16="http://schemas.microsoft.com/office/drawing/2014/main" id="{D7C6A109-5ECD-4464-5C58-9A9F8C6F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Omics</a:t>
            </a:r>
            <a:r>
              <a:rPr lang="ko-KR" altLang="en-US" dirty="0"/>
              <a:t>의 종류 예시</a:t>
            </a:r>
            <a:endParaRPr lang="en-US" altLang="ko-KR" dirty="0"/>
          </a:p>
          <a:p>
            <a:pPr lvl="1"/>
            <a:r>
              <a:rPr lang="en-US" altLang="ko-KR" b="1" dirty="0"/>
              <a:t>Genome : </a:t>
            </a:r>
            <a:r>
              <a:rPr lang="en-US" altLang="ko-KR" b="1" dirty="0" err="1"/>
              <a:t>DNAseq</a:t>
            </a:r>
            <a:endParaRPr lang="en-US" altLang="ko-KR" b="1" dirty="0"/>
          </a:p>
          <a:p>
            <a:pPr lvl="1"/>
            <a:r>
              <a:rPr lang="en-US" altLang="ko-KR" dirty="0"/>
              <a:t>Transcriptome : </a:t>
            </a:r>
            <a:r>
              <a:rPr lang="en-US" altLang="ko-KR" dirty="0" err="1"/>
              <a:t>RNAseq</a:t>
            </a:r>
            <a:endParaRPr lang="en-US" altLang="ko-KR" dirty="0"/>
          </a:p>
          <a:p>
            <a:pPr lvl="1"/>
            <a:r>
              <a:rPr lang="en-US" altLang="ko-KR" dirty="0"/>
              <a:t>Interactome</a:t>
            </a:r>
          </a:p>
          <a:p>
            <a:pPr lvl="1"/>
            <a:r>
              <a:rPr lang="en-US" altLang="ko-KR" dirty="0"/>
              <a:t>Proteome : Mass Analysis</a:t>
            </a:r>
          </a:p>
          <a:p>
            <a:pPr lvl="1"/>
            <a:r>
              <a:rPr lang="en-US" altLang="ko-KR" dirty="0"/>
              <a:t>Metabolome</a:t>
            </a:r>
          </a:p>
          <a:p>
            <a:r>
              <a:rPr lang="ko-KR" altLang="en-US" dirty="0"/>
              <a:t>정밀의료 활용 예시</a:t>
            </a:r>
            <a:endParaRPr lang="en-US" altLang="ko-KR" dirty="0"/>
          </a:p>
          <a:p>
            <a:pPr lvl="1"/>
            <a:r>
              <a:rPr lang="ko-KR" altLang="en-US" dirty="0"/>
              <a:t>제약 </a:t>
            </a:r>
            <a:r>
              <a:rPr lang="en-US" altLang="ko-KR" dirty="0"/>
              <a:t>: 3D</a:t>
            </a:r>
            <a:r>
              <a:rPr lang="ko-KR" altLang="en-US" dirty="0"/>
              <a:t>단백질 시뮬레이션</a:t>
            </a:r>
            <a:endParaRPr lang="en-US" altLang="ko-KR" dirty="0"/>
          </a:p>
          <a:p>
            <a:pPr lvl="1"/>
            <a:r>
              <a:rPr lang="ko-KR" altLang="en-US" dirty="0"/>
              <a:t>병원 </a:t>
            </a:r>
            <a:r>
              <a:rPr lang="en-US" altLang="ko-KR" dirty="0"/>
              <a:t>: EMR</a:t>
            </a:r>
            <a:r>
              <a:rPr lang="ko-KR" altLang="en-US" dirty="0"/>
              <a:t>연동 진단보조</a:t>
            </a:r>
          </a:p>
        </p:txBody>
      </p:sp>
    </p:spTree>
    <p:extLst>
      <p:ext uri="{BB962C8B-B14F-4D97-AF65-F5344CB8AC3E}">
        <p14:creationId xmlns:p14="http://schemas.microsoft.com/office/powerpoint/2010/main" val="3194286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23C37-4617-264B-61AA-187A2754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BX</a:t>
            </a:r>
            <a:r>
              <a:rPr kumimoji="1" lang="ko-KR" altLang="en-US" dirty="0"/>
              <a:t>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E1235-993B-7D9D-9CEF-C6F732098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이후성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9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02368E-2836-D627-24FA-1DDFBDEF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03" y="1317141"/>
            <a:ext cx="11740793" cy="465014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460C2A8-7A97-480B-A080-8FAA6362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0" y="136856"/>
            <a:ext cx="10515600" cy="1325563"/>
          </a:xfrm>
        </p:spPr>
        <p:txBody>
          <a:bodyPr/>
          <a:lstStyle/>
          <a:p>
            <a:r>
              <a:rPr lang="en-US" altLang="ko-KR" dirty="0"/>
              <a:t>VCF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4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6531-11FC-32A8-DB01-F241DBC4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53632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BX </a:t>
            </a:r>
            <a:r>
              <a:rPr kumimoji="1" lang="ko-KR" altLang="en-US" dirty="0"/>
              <a:t>설계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E6CB0B5-D8AA-4C17-AACF-EC375C4F50D7}"/>
              </a:ext>
            </a:extLst>
          </p:cNvPr>
          <p:cNvSpPr/>
          <p:nvPr/>
        </p:nvSpPr>
        <p:spPr>
          <a:xfrm>
            <a:off x="4829744" y="1965277"/>
            <a:ext cx="1504645" cy="257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sample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7F81D91-20FD-E8F5-3A5A-E24598CF0484}"/>
              </a:ext>
            </a:extLst>
          </p:cNvPr>
          <p:cNvSpPr/>
          <p:nvPr/>
        </p:nvSpPr>
        <p:spPr>
          <a:xfrm>
            <a:off x="4833402" y="2238697"/>
            <a:ext cx="1504645" cy="219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0CCEBD7-F762-420D-AA36-781C7D2F9E9B}"/>
              </a:ext>
            </a:extLst>
          </p:cNvPr>
          <p:cNvSpPr txBox="1"/>
          <p:nvPr/>
        </p:nvSpPr>
        <p:spPr>
          <a:xfrm>
            <a:off x="4832434" y="2244361"/>
            <a:ext cx="1504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person_id</a:t>
            </a:r>
            <a:endParaRPr lang="ko-KR" altLang="en-US" sz="1000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0F61F00-63FB-2207-FC9D-50F5C2117D6E}"/>
              </a:ext>
            </a:extLst>
          </p:cNvPr>
          <p:cNvSpPr/>
          <p:nvPr/>
        </p:nvSpPr>
        <p:spPr>
          <a:xfrm>
            <a:off x="1553386" y="1599565"/>
            <a:ext cx="765592" cy="257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person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49F2E52-6CAD-6529-4EFF-A185D209F3BF}"/>
              </a:ext>
            </a:extLst>
          </p:cNvPr>
          <p:cNvSpPr txBox="1"/>
          <p:nvPr/>
        </p:nvSpPr>
        <p:spPr>
          <a:xfrm>
            <a:off x="1553387" y="1865131"/>
            <a:ext cx="765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name</a:t>
            </a:r>
            <a:endParaRPr lang="ko-KR" altLang="en-US" sz="1000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68DC7FA5-636C-820E-EC28-B074B8C73392}"/>
              </a:ext>
            </a:extLst>
          </p:cNvPr>
          <p:cNvSpPr/>
          <p:nvPr/>
        </p:nvSpPr>
        <p:spPr>
          <a:xfrm>
            <a:off x="1553387" y="1857115"/>
            <a:ext cx="765592" cy="793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2" name="연결선: 꺾임 28">
            <a:extLst>
              <a:ext uri="{FF2B5EF4-FFF2-40B4-BE49-F238E27FC236}">
                <a16:creationId xmlns:a16="http://schemas.microsoft.com/office/drawing/2014/main" id="{0A039C15-B90C-AA3B-4C8D-BD940B3A3EDA}"/>
              </a:ext>
            </a:extLst>
          </p:cNvPr>
          <p:cNvCxnSpPr>
            <a:cxnSpLocks/>
            <a:stCxn id="206" idx="1"/>
            <a:endCxn id="207" idx="3"/>
          </p:cNvCxnSpPr>
          <p:nvPr/>
        </p:nvCxnSpPr>
        <p:spPr>
          <a:xfrm rot="10800000">
            <a:off x="2318978" y="1728340"/>
            <a:ext cx="2513456" cy="63913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1E52E626-F7CD-E4D4-7990-D4ECD3B13D8F}"/>
              </a:ext>
            </a:extLst>
          </p:cNvPr>
          <p:cNvSpPr txBox="1"/>
          <p:nvPr/>
        </p:nvSpPr>
        <p:spPr>
          <a:xfrm>
            <a:off x="1553386" y="2121250"/>
            <a:ext cx="765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age</a:t>
            </a:r>
            <a:endParaRPr lang="ko-KR" altLang="en-US" sz="10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DB80B46-7462-E91D-0A62-5CB6C6407ACB}"/>
              </a:ext>
            </a:extLst>
          </p:cNvPr>
          <p:cNvSpPr txBox="1"/>
          <p:nvPr/>
        </p:nvSpPr>
        <p:spPr>
          <a:xfrm>
            <a:off x="1553386" y="2367471"/>
            <a:ext cx="765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gender</a:t>
            </a:r>
            <a:endParaRPr lang="ko-KR" altLang="en-US" sz="10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13FE5A1-58BD-819D-71F2-701C28926EB0}"/>
              </a:ext>
            </a:extLst>
          </p:cNvPr>
          <p:cNvSpPr txBox="1"/>
          <p:nvPr/>
        </p:nvSpPr>
        <p:spPr>
          <a:xfrm>
            <a:off x="4832434" y="2490581"/>
            <a:ext cx="1504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variant_position_id</a:t>
            </a:r>
            <a:endParaRPr lang="ko-KR" altLang="en-US" sz="10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CFFC23A-F663-5EED-241A-773DC88776F6}"/>
              </a:ext>
            </a:extLst>
          </p:cNvPr>
          <p:cNvSpPr/>
          <p:nvPr/>
        </p:nvSpPr>
        <p:spPr>
          <a:xfrm>
            <a:off x="7462525" y="1478090"/>
            <a:ext cx="1284186" cy="257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variant_position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9A1C471-002D-DB53-45C5-DD788ECD1655}"/>
              </a:ext>
            </a:extLst>
          </p:cNvPr>
          <p:cNvSpPr txBox="1"/>
          <p:nvPr/>
        </p:nvSpPr>
        <p:spPr>
          <a:xfrm>
            <a:off x="7465215" y="1756936"/>
            <a:ext cx="1284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chrom</a:t>
            </a:r>
            <a:endParaRPr lang="ko-KR" altLang="en-US" sz="10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0F8441B-E6F4-F431-4D80-4B784E051C34}"/>
              </a:ext>
            </a:extLst>
          </p:cNvPr>
          <p:cNvSpPr txBox="1"/>
          <p:nvPr/>
        </p:nvSpPr>
        <p:spPr>
          <a:xfrm>
            <a:off x="7465215" y="2001361"/>
            <a:ext cx="1284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pos</a:t>
            </a:r>
            <a:endParaRPr lang="ko-KR" altLang="en-US" sz="1000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DC709EB9-68AC-816F-A071-DBFEF8BC41AC}"/>
              </a:ext>
            </a:extLst>
          </p:cNvPr>
          <p:cNvSpPr/>
          <p:nvPr/>
        </p:nvSpPr>
        <p:spPr>
          <a:xfrm>
            <a:off x="7461898" y="1742014"/>
            <a:ext cx="1284186" cy="503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0" name="연결선: 꺾임 28">
            <a:extLst>
              <a:ext uri="{FF2B5EF4-FFF2-40B4-BE49-F238E27FC236}">
                <a16:creationId xmlns:a16="http://schemas.microsoft.com/office/drawing/2014/main" id="{2B76023E-A23D-0734-1EA4-B492F1F201EE}"/>
              </a:ext>
            </a:extLst>
          </p:cNvPr>
          <p:cNvCxnSpPr>
            <a:cxnSpLocks/>
            <a:stCxn id="226" idx="1"/>
            <a:endCxn id="224" idx="3"/>
          </p:cNvCxnSpPr>
          <p:nvPr/>
        </p:nvCxnSpPr>
        <p:spPr>
          <a:xfrm rot="10800000" flipV="1">
            <a:off x="6337079" y="1606864"/>
            <a:ext cx="1125446" cy="100682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A482AC1-5411-9303-337A-26506837BC36}"/>
              </a:ext>
            </a:extLst>
          </p:cNvPr>
          <p:cNvSpPr txBox="1"/>
          <p:nvPr/>
        </p:nvSpPr>
        <p:spPr>
          <a:xfrm>
            <a:off x="4829743" y="2733200"/>
            <a:ext cx="1504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dbsnp_id</a:t>
            </a:r>
            <a:endParaRPr lang="ko-KR" altLang="en-US" sz="1000" dirty="0"/>
          </a:p>
        </p:txBody>
      </p: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D72DECB-2EDC-299D-097E-C85B6D5927D4}"/>
              </a:ext>
            </a:extLst>
          </p:cNvPr>
          <p:cNvGrpSpPr/>
          <p:nvPr/>
        </p:nvGrpSpPr>
        <p:grpSpPr>
          <a:xfrm>
            <a:off x="1553386" y="2914411"/>
            <a:ext cx="1235726" cy="1335885"/>
            <a:chOff x="3248044" y="2958893"/>
            <a:chExt cx="1235726" cy="1214974"/>
          </a:xfrm>
        </p:grpSpPr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07656A3A-EC35-95CC-06F8-DF6EB298A7E6}"/>
                </a:ext>
              </a:extLst>
            </p:cNvPr>
            <p:cNvSpPr/>
            <p:nvPr/>
          </p:nvSpPr>
          <p:spPr>
            <a:xfrm>
              <a:off x="3248527" y="2958893"/>
              <a:ext cx="1235242" cy="25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tx1"/>
                  </a:solidFill>
                </a:rPr>
                <a:t>dbSNP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8ECED8BF-9C04-7A7A-5542-6F57445EA753}"/>
                </a:ext>
              </a:extLst>
            </p:cNvPr>
            <p:cNvSpPr/>
            <p:nvPr/>
          </p:nvSpPr>
          <p:spPr>
            <a:xfrm>
              <a:off x="3248527" y="3216443"/>
              <a:ext cx="1235242" cy="9574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22D4610-DF1D-6371-AD2D-AE106F5608A4}"/>
                </a:ext>
              </a:extLst>
            </p:cNvPr>
            <p:cNvSpPr txBox="1"/>
            <p:nvPr/>
          </p:nvSpPr>
          <p:spPr>
            <a:xfrm>
              <a:off x="3248527" y="3216441"/>
              <a:ext cx="1235243" cy="223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rs_num</a:t>
              </a:r>
              <a:endParaRPr lang="ko-KR" altLang="en-US" sz="1000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B14B461-0D5A-C648-5C4C-C3C34DA56B4A}"/>
                </a:ext>
              </a:extLst>
            </p:cNvPr>
            <p:cNvSpPr txBox="1"/>
            <p:nvPr/>
          </p:nvSpPr>
          <p:spPr>
            <a:xfrm>
              <a:off x="3248526" y="3474330"/>
              <a:ext cx="1235243" cy="223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variant_type</a:t>
              </a:r>
              <a:endParaRPr lang="ko-KR" altLang="en-US" sz="1000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5305F96E-568E-E6D6-89BC-E60B47DBCBC7}"/>
                </a:ext>
              </a:extLst>
            </p:cNvPr>
            <p:cNvSpPr txBox="1"/>
            <p:nvPr/>
          </p:nvSpPr>
          <p:spPr>
            <a:xfrm>
              <a:off x="3248044" y="3698708"/>
              <a:ext cx="1235243" cy="223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alleles</a:t>
              </a:r>
              <a:endParaRPr lang="ko-KR" altLang="en-US" sz="1000" dirty="0"/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A574A3CE-8CB8-F1AF-E726-4B00C7C76327}"/>
              </a:ext>
            </a:extLst>
          </p:cNvPr>
          <p:cNvSpPr txBox="1"/>
          <p:nvPr/>
        </p:nvSpPr>
        <p:spPr>
          <a:xfrm>
            <a:off x="1557527" y="4004077"/>
            <a:ext cx="123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canonical_spdl</a:t>
            </a:r>
            <a:endParaRPr lang="ko-KR" altLang="en-US" sz="1000" dirty="0"/>
          </a:p>
        </p:txBody>
      </p:sp>
      <p:cxnSp>
        <p:nvCxnSpPr>
          <p:cNvPr id="247" name="연결선: 꺾임 28">
            <a:extLst>
              <a:ext uri="{FF2B5EF4-FFF2-40B4-BE49-F238E27FC236}">
                <a16:creationId xmlns:a16="http://schemas.microsoft.com/office/drawing/2014/main" id="{58F50EEA-84F3-A8BB-9FD7-4F2AEB1B3F68}"/>
              </a:ext>
            </a:extLst>
          </p:cNvPr>
          <p:cNvCxnSpPr>
            <a:cxnSpLocks/>
            <a:stCxn id="233" idx="1"/>
            <a:endCxn id="235" idx="3"/>
          </p:cNvCxnSpPr>
          <p:nvPr/>
        </p:nvCxnSpPr>
        <p:spPr>
          <a:xfrm rot="10800000" flipV="1">
            <a:off x="2789111" y="2856310"/>
            <a:ext cx="2040632" cy="19969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C258CA7B-8C3F-79A6-F29C-FFCE6A33E8C3}"/>
              </a:ext>
            </a:extLst>
          </p:cNvPr>
          <p:cNvSpPr txBox="1"/>
          <p:nvPr/>
        </p:nvSpPr>
        <p:spPr>
          <a:xfrm>
            <a:off x="4843572" y="4166621"/>
            <a:ext cx="1504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qual</a:t>
            </a:r>
            <a:endParaRPr lang="ko-KR" altLang="en-US" sz="1000" dirty="0"/>
          </a:p>
        </p:txBody>
      </p: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D153240A-3209-2ADB-4650-A8B1B6E60DDA}"/>
              </a:ext>
            </a:extLst>
          </p:cNvPr>
          <p:cNvGrpSpPr/>
          <p:nvPr/>
        </p:nvGrpSpPr>
        <p:grpSpPr>
          <a:xfrm>
            <a:off x="9895258" y="3697872"/>
            <a:ext cx="1242559" cy="795312"/>
            <a:chOff x="7700917" y="2612703"/>
            <a:chExt cx="1242559" cy="795312"/>
          </a:xfrm>
        </p:grpSpPr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A0CA844F-1329-6D34-083E-6EDE0798BF94}"/>
                </a:ext>
              </a:extLst>
            </p:cNvPr>
            <p:cNvSpPr/>
            <p:nvPr/>
          </p:nvSpPr>
          <p:spPr>
            <a:xfrm>
              <a:off x="7700917" y="2612703"/>
              <a:ext cx="1240066" cy="257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tx1"/>
                  </a:solidFill>
                </a:rPr>
                <a:t>filter_meta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08895AB2-90A1-D74A-6A6A-5A57BC56FB40}"/>
                </a:ext>
              </a:extLst>
            </p:cNvPr>
            <p:cNvSpPr/>
            <p:nvPr/>
          </p:nvSpPr>
          <p:spPr>
            <a:xfrm>
              <a:off x="7703347" y="2856882"/>
              <a:ext cx="1235242" cy="551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BD27A7F8-269F-9FEF-F05C-FA3796DD76AC}"/>
                </a:ext>
              </a:extLst>
            </p:cNvPr>
            <p:cNvSpPr txBox="1"/>
            <p:nvPr/>
          </p:nvSpPr>
          <p:spPr>
            <a:xfrm>
              <a:off x="7708233" y="2874547"/>
              <a:ext cx="1235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</a:t>
              </a:r>
              <a:endParaRPr lang="ko-KR" altLang="en-US" sz="1000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356C720-1C6A-BCEC-F70F-0817E149CC9D}"/>
                </a:ext>
              </a:extLst>
            </p:cNvPr>
            <p:cNvSpPr txBox="1"/>
            <p:nvPr/>
          </p:nvSpPr>
          <p:spPr>
            <a:xfrm>
              <a:off x="7705740" y="3101291"/>
              <a:ext cx="1235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description</a:t>
              </a:r>
              <a:endParaRPr lang="ko-KR" altLang="en-US" sz="1000" dirty="0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8C50BBA-B38B-8D1B-5DD2-5350B0EB950F}"/>
              </a:ext>
            </a:extLst>
          </p:cNvPr>
          <p:cNvGrpSpPr/>
          <p:nvPr/>
        </p:nvGrpSpPr>
        <p:grpSpPr>
          <a:xfrm>
            <a:off x="9896828" y="1727129"/>
            <a:ext cx="1235243" cy="1323821"/>
            <a:chOff x="7708233" y="2958893"/>
            <a:chExt cx="1235243" cy="1323821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89724148-53ED-2A47-251B-BD3A55A9B547}"/>
                </a:ext>
              </a:extLst>
            </p:cNvPr>
            <p:cNvSpPr/>
            <p:nvPr/>
          </p:nvSpPr>
          <p:spPr>
            <a:xfrm>
              <a:off x="7708234" y="2958893"/>
              <a:ext cx="1235242" cy="257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tx1"/>
                  </a:solidFill>
                </a:rPr>
                <a:t>Info_meta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E0346327-EA0C-753B-7DF0-F0F70BD7A81A}"/>
                </a:ext>
              </a:extLst>
            </p:cNvPr>
            <p:cNvSpPr/>
            <p:nvPr/>
          </p:nvSpPr>
          <p:spPr>
            <a:xfrm>
              <a:off x="7708234" y="3216442"/>
              <a:ext cx="1235242" cy="10662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6E8B59A-F707-EF08-872B-124F61812FA1}"/>
                </a:ext>
              </a:extLst>
            </p:cNvPr>
            <p:cNvSpPr txBox="1"/>
            <p:nvPr/>
          </p:nvSpPr>
          <p:spPr>
            <a:xfrm>
              <a:off x="7708233" y="3214401"/>
              <a:ext cx="1235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</a:t>
              </a:r>
              <a:endParaRPr lang="ko-KR" altLang="en-US" sz="1000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D505616-9525-AB15-C383-C6E76C74F54A}"/>
                </a:ext>
              </a:extLst>
            </p:cNvPr>
            <p:cNvSpPr txBox="1"/>
            <p:nvPr/>
          </p:nvSpPr>
          <p:spPr>
            <a:xfrm>
              <a:off x="7708233" y="3432203"/>
              <a:ext cx="1235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number</a:t>
              </a:r>
              <a:endParaRPr lang="ko-KR" altLang="en-US" sz="1000" dirty="0"/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4C9815EB-AD93-514D-29D7-6B69AF4939C5}"/>
              </a:ext>
            </a:extLst>
          </p:cNvPr>
          <p:cNvGrpSpPr/>
          <p:nvPr/>
        </p:nvGrpSpPr>
        <p:grpSpPr>
          <a:xfrm>
            <a:off x="7404847" y="2956384"/>
            <a:ext cx="1399543" cy="560510"/>
            <a:chOff x="7799912" y="1819907"/>
            <a:chExt cx="1399543" cy="560510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336149CC-3590-2ACA-A6D9-E8910FFE4711}"/>
                </a:ext>
              </a:extLst>
            </p:cNvPr>
            <p:cNvSpPr/>
            <p:nvPr/>
          </p:nvSpPr>
          <p:spPr>
            <a:xfrm>
              <a:off x="7856963" y="1819907"/>
              <a:ext cx="1335982" cy="25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info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A26995EB-FAFF-FF01-D00C-FAE03B9C1E30}"/>
                </a:ext>
              </a:extLst>
            </p:cNvPr>
            <p:cNvSpPr/>
            <p:nvPr/>
          </p:nvSpPr>
          <p:spPr>
            <a:xfrm>
              <a:off x="7856963" y="2077456"/>
              <a:ext cx="1335982" cy="3029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730973B4-3A0B-259D-1014-E297F1D740BB}"/>
                </a:ext>
              </a:extLst>
            </p:cNvPr>
            <p:cNvSpPr txBox="1"/>
            <p:nvPr/>
          </p:nvSpPr>
          <p:spPr>
            <a:xfrm>
              <a:off x="7799912" y="2081518"/>
              <a:ext cx="1399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info_meta_id</a:t>
              </a:r>
              <a:r>
                <a:rPr lang="en-US" altLang="ko-KR" sz="1000" dirty="0"/>
                <a:t>(</a:t>
              </a:r>
              <a:r>
                <a:rPr lang="en-US" altLang="ko-KR" sz="1000" dirty="0" err="1"/>
                <a:t>Varray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E6896834-6F3D-5B03-1BFC-1F8D2C4C6F0A}"/>
              </a:ext>
            </a:extLst>
          </p:cNvPr>
          <p:cNvSpPr txBox="1"/>
          <p:nvPr/>
        </p:nvSpPr>
        <p:spPr>
          <a:xfrm>
            <a:off x="9896828" y="2460656"/>
            <a:ext cx="123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type</a:t>
            </a:r>
            <a:endParaRPr lang="ko-KR" altLang="en-US" sz="10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C889DFE-7BA3-10B0-CDC6-98A8DD3EAB1B}"/>
              </a:ext>
            </a:extLst>
          </p:cNvPr>
          <p:cNvSpPr txBox="1"/>
          <p:nvPr/>
        </p:nvSpPr>
        <p:spPr>
          <a:xfrm>
            <a:off x="9896827" y="2719101"/>
            <a:ext cx="123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description</a:t>
            </a:r>
            <a:endParaRPr lang="ko-KR" altLang="en-US" sz="1000" dirty="0"/>
          </a:p>
        </p:txBody>
      </p:sp>
      <p:cxnSp>
        <p:nvCxnSpPr>
          <p:cNvPr id="273" name="연결선: 꺾임 28">
            <a:extLst>
              <a:ext uri="{FF2B5EF4-FFF2-40B4-BE49-F238E27FC236}">
                <a16:creationId xmlns:a16="http://schemas.microsoft.com/office/drawing/2014/main" id="{B63F1596-D099-E531-0895-D995089CB3B2}"/>
              </a:ext>
            </a:extLst>
          </p:cNvPr>
          <p:cNvCxnSpPr>
            <a:cxnSpLocks/>
            <a:stCxn id="258" idx="1"/>
            <a:endCxn id="268" idx="3"/>
          </p:cNvCxnSpPr>
          <p:nvPr/>
        </p:nvCxnSpPr>
        <p:spPr>
          <a:xfrm rot="10800000" flipV="1">
            <a:off x="8804391" y="1855904"/>
            <a:ext cx="1092439" cy="148520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310E616-8D8E-9F9B-E91E-227BB1CCF2A1}"/>
              </a:ext>
            </a:extLst>
          </p:cNvPr>
          <p:cNvSpPr txBox="1"/>
          <p:nvPr/>
        </p:nvSpPr>
        <p:spPr>
          <a:xfrm>
            <a:off x="4829743" y="2965394"/>
            <a:ext cx="1504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Info_id</a:t>
            </a:r>
            <a:endParaRPr lang="ko-KR" altLang="en-US" sz="1000" dirty="0"/>
          </a:p>
        </p:txBody>
      </p:sp>
      <p:cxnSp>
        <p:nvCxnSpPr>
          <p:cNvPr id="277" name="연결선: 꺾임 28">
            <a:extLst>
              <a:ext uri="{FF2B5EF4-FFF2-40B4-BE49-F238E27FC236}">
                <a16:creationId xmlns:a16="http://schemas.microsoft.com/office/drawing/2014/main" id="{C93F5D97-C8B4-9F5C-7FE5-CBBDAEDA155C}"/>
              </a:ext>
            </a:extLst>
          </p:cNvPr>
          <p:cNvCxnSpPr>
            <a:cxnSpLocks/>
            <a:stCxn id="266" idx="1"/>
            <a:endCxn id="276" idx="3"/>
          </p:cNvCxnSpPr>
          <p:nvPr/>
        </p:nvCxnSpPr>
        <p:spPr>
          <a:xfrm rot="10800000" flipV="1">
            <a:off x="6334388" y="3085159"/>
            <a:ext cx="1127510" cy="334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7938A437-7187-7F9D-CE22-C0A9C517C831}"/>
              </a:ext>
            </a:extLst>
          </p:cNvPr>
          <p:cNvSpPr txBox="1"/>
          <p:nvPr/>
        </p:nvSpPr>
        <p:spPr>
          <a:xfrm>
            <a:off x="4829743" y="3188898"/>
            <a:ext cx="1504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filter_id</a:t>
            </a:r>
            <a:endParaRPr lang="ko-KR" altLang="en-US" sz="1000" dirty="0"/>
          </a:p>
        </p:txBody>
      </p:sp>
      <p:cxnSp>
        <p:nvCxnSpPr>
          <p:cNvPr id="289" name="연결선: 꺾임 28">
            <a:extLst>
              <a:ext uri="{FF2B5EF4-FFF2-40B4-BE49-F238E27FC236}">
                <a16:creationId xmlns:a16="http://schemas.microsoft.com/office/drawing/2014/main" id="{A95CA639-E4AD-0E47-7CA7-2D9B4E0BEA14}"/>
              </a:ext>
            </a:extLst>
          </p:cNvPr>
          <p:cNvCxnSpPr>
            <a:cxnSpLocks/>
            <a:stCxn id="291" idx="1"/>
            <a:endCxn id="288" idx="3"/>
          </p:cNvCxnSpPr>
          <p:nvPr/>
        </p:nvCxnSpPr>
        <p:spPr>
          <a:xfrm rot="10800000">
            <a:off x="6334388" y="3312010"/>
            <a:ext cx="1127510" cy="93863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51B0A9D1-00C2-E151-0AF5-66AD3E05202C}"/>
              </a:ext>
            </a:extLst>
          </p:cNvPr>
          <p:cNvGrpSpPr/>
          <p:nvPr/>
        </p:nvGrpSpPr>
        <p:grpSpPr>
          <a:xfrm>
            <a:off x="7404847" y="4121873"/>
            <a:ext cx="1399543" cy="560510"/>
            <a:chOff x="7799912" y="1819907"/>
            <a:chExt cx="1399543" cy="560510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C1B0A0EA-1074-2935-20C3-43D3EE37E05C}"/>
                </a:ext>
              </a:extLst>
            </p:cNvPr>
            <p:cNvSpPr/>
            <p:nvPr/>
          </p:nvSpPr>
          <p:spPr>
            <a:xfrm>
              <a:off x="7856963" y="1819907"/>
              <a:ext cx="1335982" cy="25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filter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71EC3894-2B5C-E785-13B3-AEBBEEBF0A71}"/>
                </a:ext>
              </a:extLst>
            </p:cNvPr>
            <p:cNvSpPr/>
            <p:nvPr/>
          </p:nvSpPr>
          <p:spPr>
            <a:xfrm>
              <a:off x="7856963" y="2077456"/>
              <a:ext cx="1335982" cy="3029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B18F0D1-9590-4D6E-397A-DC210CB6334B}"/>
                </a:ext>
              </a:extLst>
            </p:cNvPr>
            <p:cNvSpPr txBox="1"/>
            <p:nvPr/>
          </p:nvSpPr>
          <p:spPr>
            <a:xfrm>
              <a:off x="7799912" y="2081518"/>
              <a:ext cx="1399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filter_meta_id</a:t>
              </a:r>
              <a:r>
                <a:rPr lang="en-US" altLang="ko-KR" sz="1000" dirty="0"/>
                <a:t>(</a:t>
              </a:r>
              <a:r>
                <a:rPr lang="en-US" altLang="ko-KR" sz="1000" dirty="0" err="1"/>
                <a:t>Varray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cxnSp>
        <p:nvCxnSpPr>
          <p:cNvPr id="296" name="연결선: 꺾임 28">
            <a:extLst>
              <a:ext uri="{FF2B5EF4-FFF2-40B4-BE49-F238E27FC236}">
                <a16:creationId xmlns:a16="http://schemas.microsoft.com/office/drawing/2014/main" id="{2FBD28A8-A313-E633-C2F1-1E32ED119C90}"/>
              </a:ext>
            </a:extLst>
          </p:cNvPr>
          <p:cNvCxnSpPr>
            <a:cxnSpLocks/>
            <a:stCxn id="252" idx="1"/>
            <a:endCxn id="293" idx="3"/>
          </p:cNvCxnSpPr>
          <p:nvPr/>
        </p:nvCxnSpPr>
        <p:spPr>
          <a:xfrm rot="10800000" flipV="1">
            <a:off x="8804390" y="3826647"/>
            <a:ext cx="1090868" cy="67994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75B438BD-C040-C02D-A0A5-0871E1C7C3D8}"/>
              </a:ext>
            </a:extLst>
          </p:cNvPr>
          <p:cNvGrpSpPr/>
          <p:nvPr/>
        </p:nvGrpSpPr>
        <p:grpSpPr>
          <a:xfrm>
            <a:off x="1563734" y="4672582"/>
            <a:ext cx="1235243" cy="1052704"/>
            <a:chOff x="7908758" y="1819907"/>
            <a:chExt cx="1235243" cy="1052704"/>
          </a:xfrm>
        </p:grpSpPr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95CFAA21-F9A6-605E-E539-F712D06C89E1}"/>
                </a:ext>
              </a:extLst>
            </p:cNvPr>
            <p:cNvSpPr/>
            <p:nvPr/>
          </p:nvSpPr>
          <p:spPr>
            <a:xfrm>
              <a:off x="7908759" y="1819907"/>
              <a:ext cx="1235242" cy="25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nucleotide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AC7357E-4CE2-389B-5619-49F893EE05C5}"/>
                </a:ext>
              </a:extLst>
            </p:cNvPr>
            <p:cNvSpPr/>
            <p:nvPr/>
          </p:nvSpPr>
          <p:spPr>
            <a:xfrm>
              <a:off x="7908759" y="2077455"/>
              <a:ext cx="1235242" cy="7951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E480FE00-F948-452C-9BE4-0137ED79D661}"/>
                </a:ext>
              </a:extLst>
            </p:cNvPr>
            <p:cNvSpPr txBox="1"/>
            <p:nvPr/>
          </p:nvSpPr>
          <p:spPr>
            <a:xfrm>
              <a:off x="7908758" y="2362775"/>
              <a:ext cx="12212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</a:t>
              </a:r>
              <a:endParaRPr lang="ko-KR" altLang="en-US" sz="1000" dirty="0"/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B55CB651-3016-683C-75B8-753DA744BFEA}"/>
              </a:ext>
            </a:extLst>
          </p:cNvPr>
          <p:cNvGrpSpPr/>
          <p:nvPr/>
        </p:nvGrpSpPr>
        <p:grpSpPr>
          <a:xfrm>
            <a:off x="9895258" y="4930226"/>
            <a:ext cx="1548783" cy="1356427"/>
            <a:chOff x="7708234" y="2958893"/>
            <a:chExt cx="1429562" cy="1356427"/>
          </a:xfrm>
        </p:grpSpPr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9648AC69-A53C-6CA2-742A-2D85BEC3DE88}"/>
                </a:ext>
              </a:extLst>
            </p:cNvPr>
            <p:cNvSpPr/>
            <p:nvPr/>
          </p:nvSpPr>
          <p:spPr>
            <a:xfrm>
              <a:off x="7708234" y="2958893"/>
              <a:ext cx="1429562" cy="257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tx1"/>
                  </a:solidFill>
                </a:rPr>
                <a:t>format_meta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DFF8EA36-7E9F-0C7A-7655-69DA53D65DAA}"/>
                </a:ext>
              </a:extLst>
            </p:cNvPr>
            <p:cNvSpPr/>
            <p:nvPr/>
          </p:nvSpPr>
          <p:spPr>
            <a:xfrm>
              <a:off x="7708234" y="3216441"/>
              <a:ext cx="1429562" cy="10988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F42188A-6875-89EE-9ACE-FAFF68FAA414}"/>
                </a:ext>
              </a:extLst>
            </p:cNvPr>
            <p:cNvSpPr txBox="1"/>
            <p:nvPr/>
          </p:nvSpPr>
          <p:spPr>
            <a:xfrm>
              <a:off x="7716031" y="3232219"/>
              <a:ext cx="1235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</a:t>
              </a:r>
              <a:endParaRPr lang="ko-KR" altLang="en-US" sz="10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807246ED-30F3-847D-5D39-E6DA880B5A98}"/>
                </a:ext>
              </a:extLst>
            </p:cNvPr>
            <p:cNvSpPr txBox="1"/>
            <p:nvPr/>
          </p:nvSpPr>
          <p:spPr>
            <a:xfrm>
              <a:off x="7708234" y="3483878"/>
              <a:ext cx="1235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number</a:t>
              </a:r>
              <a:endParaRPr lang="ko-KR" altLang="en-US" sz="1000" dirty="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F08305B6-5805-F4EE-B0A8-76E8221AA0AE}"/>
                </a:ext>
              </a:extLst>
            </p:cNvPr>
            <p:cNvSpPr txBox="1"/>
            <p:nvPr/>
          </p:nvSpPr>
          <p:spPr>
            <a:xfrm>
              <a:off x="7716031" y="3734169"/>
              <a:ext cx="1235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type</a:t>
              </a:r>
              <a:endParaRPr lang="ko-KR" altLang="en-US" sz="1000" dirty="0"/>
            </a:p>
          </p:txBody>
        </p:sp>
      </p:grpSp>
      <p:sp>
        <p:nvSpPr>
          <p:cNvPr id="320" name="TextBox 319">
            <a:extLst>
              <a:ext uri="{FF2B5EF4-FFF2-40B4-BE49-F238E27FC236}">
                <a16:creationId xmlns:a16="http://schemas.microsoft.com/office/drawing/2014/main" id="{066E72D2-1376-2265-C42B-5E1AE3DEDBFF}"/>
              </a:ext>
            </a:extLst>
          </p:cNvPr>
          <p:cNvSpPr txBox="1"/>
          <p:nvPr/>
        </p:nvSpPr>
        <p:spPr>
          <a:xfrm>
            <a:off x="9895258" y="5945463"/>
            <a:ext cx="1338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description</a:t>
            </a:r>
            <a:endParaRPr lang="ko-KR" altLang="en-US" sz="1000" dirty="0"/>
          </a:p>
        </p:txBody>
      </p: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14E02181-6C7B-22E3-6E9C-65D1E6F1A716}"/>
              </a:ext>
            </a:extLst>
          </p:cNvPr>
          <p:cNvGrpSpPr/>
          <p:nvPr/>
        </p:nvGrpSpPr>
        <p:grpSpPr>
          <a:xfrm>
            <a:off x="7441838" y="5111574"/>
            <a:ext cx="1548783" cy="560510"/>
            <a:chOff x="7707722" y="1819907"/>
            <a:chExt cx="1548783" cy="560510"/>
          </a:xfrm>
        </p:grpSpPr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3C5E6621-05A1-5922-A959-2BF95D6228AA}"/>
                </a:ext>
              </a:extLst>
            </p:cNvPr>
            <p:cNvSpPr/>
            <p:nvPr/>
          </p:nvSpPr>
          <p:spPr>
            <a:xfrm>
              <a:off x="7707722" y="1819907"/>
              <a:ext cx="1548783" cy="25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format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B7CE3556-F807-FFA4-34E3-26CCD239692F}"/>
                </a:ext>
              </a:extLst>
            </p:cNvPr>
            <p:cNvSpPr/>
            <p:nvPr/>
          </p:nvSpPr>
          <p:spPr>
            <a:xfrm>
              <a:off x="7707722" y="2077456"/>
              <a:ext cx="1548783" cy="3029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E7579BB-EE88-9BD1-75D5-228B9018345B}"/>
                </a:ext>
              </a:extLst>
            </p:cNvPr>
            <p:cNvSpPr txBox="1"/>
            <p:nvPr/>
          </p:nvSpPr>
          <p:spPr>
            <a:xfrm>
              <a:off x="7707722" y="2081518"/>
              <a:ext cx="1548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format_meta_id</a:t>
              </a:r>
              <a:r>
                <a:rPr lang="en-US" altLang="ko-KR" sz="1000" dirty="0"/>
                <a:t>(</a:t>
              </a:r>
              <a:r>
                <a:rPr lang="en-US" altLang="ko-KR" sz="1000" dirty="0" err="1"/>
                <a:t>Varray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cxnSp>
        <p:nvCxnSpPr>
          <p:cNvPr id="325" name="연결선: 꺾임 28">
            <a:extLst>
              <a:ext uri="{FF2B5EF4-FFF2-40B4-BE49-F238E27FC236}">
                <a16:creationId xmlns:a16="http://schemas.microsoft.com/office/drawing/2014/main" id="{80AD0280-05BE-38C5-1DF3-FBF7446B557C}"/>
              </a:ext>
            </a:extLst>
          </p:cNvPr>
          <p:cNvCxnSpPr>
            <a:cxnSpLocks/>
            <a:stCxn id="306" idx="1"/>
            <a:endCxn id="324" idx="3"/>
          </p:cNvCxnSpPr>
          <p:nvPr/>
        </p:nvCxnSpPr>
        <p:spPr>
          <a:xfrm rot="10800000" flipV="1">
            <a:off x="8990622" y="5059000"/>
            <a:ext cx="904637" cy="43729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2FE10005-7383-DCC9-0B55-E6F7D34C9BB5}"/>
              </a:ext>
            </a:extLst>
          </p:cNvPr>
          <p:cNvSpPr txBox="1"/>
          <p:nvPr/>
        </p:nvSpPr>
        <p:spPr>
          <a:xfrm>
            <a:off x="4823232" y="3422836"/>
            <a:ext cx="1504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format_id</a:t>
            </a:r>
            <a:endParaRPr lang="ko-KR" altLang="en-US" sz="1000" dirty="0"/>
          </a:p>
        </p:txBody>
      </p:sp>
      <p:cxnSp>
        <p:nvCxnSpPr>
          <p:cNvPr id="334" name="연결선: 꺾임 28">
            <a:extLst>
              <a:ext uri="{FF2B5EF4-FFF2-40B4-BE49-F238E27FC236}">
                <a16:creationId xmlns:a16="http://schemas.microsoft.com/office/drawing/2014/main" id="{8E2F444A-AA73-94D1-6685-10B9DF1769B4}"/>
              </a:ext>
            </a:extLst>
          </p:cNvPr>
          <p:cNvCxnSpPr>
            <a:cxnSpLocks/>
            <a:stCxn id="322" idx="1"/>
            <a:endCxn id="333" idx="3"/>
          </p:cNvCxnSpPr>
          <p:nvPr/>
        </p:nvCxnSpPr>
        <p:spPr>
          <a:xfrm rot="10800000">
            <a:off x="6327878" y="3545947"/>
            <a:ext cx="1113961" cy="1694402"/>
          </a:xfrm>
          <a:prstGeom prst="bentConnector3">
            <a:avLst>
              <a:gd name="adj1" fmla="val 62071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2A71F2-D194-1F91-DF9B-D6146E421693}"/>
              </a:ext>
            </a:extLst>
          </p:cNvPr>
          <p:cNvSpPr txBox="1"/>
          <p:nvPr/>
        </p:nvSpPr>
        <p:spPr>
          <a:xfrm>
            <a:off x="4818147" y="3634016"/>
            <a:ext cx="1504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ref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7B24D-C91D-E065-06C2-B830F3FD377E}"/>
              </a:ext>
            </a:extLst>
          </p:cNvPr>
          <p:cNvSpPr txBox="1"/>
          <p:nvPr/>
        </p:nvSpPr>
        <p:spPr>
          <a:xfrm>
            <a:off x="4826487" y="3910238"/>
            <a:ext cx="1504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alt(</a:t>
            </a:r>
            <a:r>
              <a:rPr lang="en-US" altLang="ko-KR" sz="1000" dirty="0" err="1"/>
              <a:t>Varray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4" name="연결선: 꺾임 28">
            <a:extLst>
              <a:ext uri="{FF2B5EF4-FFF2-40B4-BE49-F238E27FC236}">
                <a16:creationId xmlns:a16="http://schemas.microsoft.com/office/drawing/2014/main" id="{F3AC4368-D412-F471-185C-7CBC8E6AA9AA}"/>
              </a:ext>
            </a:extLst>
          </p:cNvPr>
          <p:cNvCxnSpPr>
            <a:cxnSpLocks/>
            <a:stCxn id="8" idx="1"/>
            <a:endCxn id="299" idx="3"/>
          </p:cNvCxnSpPr>
          <p:nvPr/>
        </p:nvCxnSpPr>
        <p:spPr>
          <a:xfrm rot="10800000" flipV="1">
            <a:off x="2798977" y="3757127"/>
            <a:ext cx="2019170" cy="1044230"/>
          </a:xfrm>
          <a:prstGeom prst="bentConnector3">
            <a:avLst>
              <a:gd name="adj1" fmla="val 65224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8">
            <a:extLst>
              <a:ext uri="{FF2B5EF4-FFF2-40B4-BE49-F238E27FC236}">
                <a16:creationId xmlns:a16="http://schemas.microsoft.com/office/drawing/2014/main" id="{F9E99BD3-F582-E93B-D441-FFEAE4858ADE}"/>
              </a:ext>
            </a:extLst>
          </p:cNvPr>
          <p:cNvCxnSpPr>
            <a:cxnSpLocks/>
            <a:stCxn id="13" idx="1"/>
            <a:endCxn id="299" idx="3"/>
          </p:cNvCxnSpPr>
          <p:nvPr/>
        </p:nvCxnSpPr>
        <p:spPr>
          <a:xfrm rot="10800000" flipV="1">
            <a:off x="2798977" y="4033349"/>
            <a:ext cx="2027510" cy="76800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D9A4F3-8B02-58F4-7B9B-30E3809AD57C}"/>
              </a:ext>
            </a:extLst>
          </p:cNvPr>
          <p:cNvSpPr txBox="1"/>
          <p:nvPr/>
        </p:nvSpPr>
        <p:spPr>
          <a:xfrm>
            <a:off x="1570729" y="4951837"/>
            <a:ext cx="122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symbol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3E710-B4DA-866E-FBF8-A99E9E83A1D8}"/>
              </a:ext>
            </a:extLst>
          </p:cNvPr>
          <p:cNvSpPr txBox="1"/>
          <p:nvPr/>
        </p:nvSpPr>
        <p:spPr>
          <a:xfrm>
            <a:off x="1570729" y="5472998"/>
            <a:ext cx="122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value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985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23C37-4617-264B-61AA-187A2754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첨부</a:t>
            </a:r>
            <a:r>
              <a:rPr kumimoji="1" lang="en-US" altLang="ko-KR" dirty="0"/>
              <a:t>A. BX</a:t>
            </a:r>
            <a:r>
              <a:rPr kumimoji="1" lang="ko-KR" altLang="en-US" dirty="0"/>
              <a:t>엔티티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E1235-993B-7D9D-9CEF-C6F732098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이후성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41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61B2C-689E-FE7F-E080-3C296AE6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질문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7BD442E-6E27-A8C6-616C-E61648B7353A}"/>
              </a:ext>
            </a:extLst>
          </p:cNvPr>
          <p:cNvSpPr txBox="1">
            <a:spLocks/>
          </p:cNvSpPr>
          <p:nvPr/>
        </p:nvSpPr>
        <p:spPr>
          <a:xfrm>
            <a:off x="838200" y="2184960"/>
            <a:ext cx="10515600" cy="197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kumimoji="1" lang="en-US" altLang="ko-KR" sz="2000" dirty="0"/>
              <a:t>Sample</a:t>
            </a:r>
            <a:r>
              <a:rPr kumimoji="1" lang="ko-KR" altLang="en-US" sz="2000" dirty="0"/>
              <a:t>에서 </a:t>
            </a:r>
            <a:r>
              <a:rPr kumimoji="1" lang="en-US" altLang="ko-KR" sz="2000" dirty="0"/>
              <a:t>ref</a:t>
            </a:r>
            <a:r>
              <a:rPr kumimoji="1" lang="ko-KR" altLang="en-US" sz="2000" dirty="0"/>
              <a:t>와 </a:t>
            </a:r>
            <a:r>
              <a:rPr kumimoji="1" lang="en-US" altLang="ko-KR" sz="2000" dirty="0"/>
              <a:t>nucleotide</a:t>
            </a:r>
            <a:r>
              <a:rPr kumimoji="1" lang="ko-KR" altLang="en-US" sz="2000" dirty="0"/>
              <a:t>가 </a:t>
            </a:r>
            <a:r>
              <a:rPr kumimoji="1" lang="en-US" altLang="ko-KR" sz="2000" dirty="0"/>
              <a:t>N:M</a:t>
            </a:r>
            <a:r>
              <a:rPr kumimoji="1" lang="ko-KR" altLang="en-US" sz="2000" dirty="0"/>
              <a:t>관계이다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보통 중간 테이블에서 매핑을 관리해 주는데</a:t>
            </a:r>
            <a:r>
              <a:rPr kumimoji="1" lang="en-US" altLang="ko-KR" sz="2000" dirty="0"/>
              <a:t>, BX</a:t>
            </a:r>
            <a:r>
              <a:rPr kumimoji="1" lang="ko-KR" altLang="en-US" sz="2000" dirty="0"/>
              <a:t>에서는 </a:t>
            </a:r>
            <a:r>
              <a:rPr kumimoji="1" lang="en-US" altLang="ko-KR" sz="2000" dirty="0" err="1"/>
              <a:t>varray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사용하는데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그럼</a:t>
            </a:r>
            <a:r>
              <a:rPr kumimoji="1" lang="en-US" altLang="ko-KR" sz="2000" dirty="0"/>
              <a:t> sample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ref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column</a:t>
            </a:r>
            <a:r>
              <a:rPr kumimoji="1" lang="ko-KR" altLang="en-US" sz="2000" dirty="0"/>
              <a:t>에 </a:t>
            </a:r>
            <a:r>
              <a:rPr kumimoji="1" lang="ko-KR" altLang="en-US" sz="2000" dirty="0" err="1"/>
              <a:t>여러개의</a:t>
            </a:r>
            <a:r>
              <a:rPr kumimoji="1" lang="ko-KR" altLang="en-US" sz="2000" dirty="0"/>
              <a:t> 값이 저장 되는 구조인지</a:t>
            </a:r>
            <a:r>
              <a:rPr kumimoji="1" lang="en-US" altLang="ko-KR" sz="2000" dirty="0"/>
              <a:t>?</a:t>
            </a:r>
          </a:p>
          <a:p>
            <a:r>
              <a:rPr kumimoji="1" lang="en-US" altLang="ko-KR" sz="2000" dirty="0"/>
              <a:t> </a:t>
            </a:r>
          </a:p>
          <a:p>
            <a:r>
              <a:rPr kumimoji="1" lang="en-US" altLang="ko-KR" sz="2000" dirty="0"/>
              <a:t>2.   HQ</a:t>
            </a:r>
            <a:r>
              <a:rPr kumimoji="1" lang="ko-KR" altLang="en-US" sz="2000" dirty="0"/>
              <a:t>의 경우 </a:t>
            </a:r>
            <a:r>
              <a:rPr kumimoji="1" lang="en-US" altLang="ko-KR" sz="2000" dirty="0"/>
              <a:t>51,51</a:t>
            </a:r>
            <a:r>
              <a:rPr kumimoji="1" lang="ko-KR" altLang="en-US" sz="2000" dirty="0"/>
              <a:t>과 같이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개의 </a:t>
            </a:r>
            <a:r>
              <a:rPr kumimoji="1" lang="en-US" altLang="ko-KR" sz="2000" dirty="0"/>
              <a:t>value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가진다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여러 개의 값을 한 셀에 저장해도 될지</a:t>
            </a:r>
            <a:r>
              <a:rPr kumimoji="1" lang="en-US" altLang="ko-KR" sz="2000" dirty="0"/>
              <a:t>?</a:t>
            </a:r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3.  Info Meta table</a:t>
            </a:r>
            <a:r>
              <a:rPr kumimoji="1" lang="ko-KR" altLang="en-US" sz="2000" dirty="0"/>
              <a:t>에 있는 </a:t>
            </a:r>
            <a:r>
              <a:rPr kumimoji="1" lang="en-US" altLang="ko-KR" sz="2000" dirty="0"/>
              <a:t>row</a:t>
            </a:r>
            <a:r>
              <a:rPr kumimoji="1" lang="ko-KR" altLang="en-US" sz="2000" dirty="0"/>
              <a:t>의 수만큼</a:t>
            </a:r>
            <a:r>
              <a:rPr kumimoji="1" lang="en-US" altLang="ko-KR" sz="2000" dirty="0"/>
              <a:t> info table</a:t>
            </a:r>
            <a:r>
              <a:rPr kumimoji="1" lang="ko-KR" altLang="en-US" sz="2000" dirty="0"/>
              <a:t>에서 </a:t>
            </a:r>
            <a:r>
              <a:rPr kumimoji="1" lang="en-US" altLang="ko-KR" sz="2000" dirty="0"/>
              <a:t>column</a:t>
            </a:r>
            <a:r>
              <a:rPr kumimoji="1" lang="ko-KR" altLang="en-US" sz="2000" dirty="0"/>
              <a:t>이 된다</a:t>
            </a:r>
            <a:r>
              <a:rPr kumimoji="1" lang="en-US" altLang="ko-KR" sz="2000" dirty="0"/>
              <a:t>. Row</a:t>
            </a:r>
            <a:r>
              <a:rPr kumimoji="1" lang="ko-KR" altLang="en-US" sz="2000" dirty="0"/>
              <a:t>의 수는 자주 </a:t>
            </a:r>
            <a:r>
              <a:rPr kumimoji="1" lang="ko-KR" altLang="en-US" sz="2000" dirty="0" err="1"/>
              <a:t>바뀔텐데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column</a:t>
            </a:r>
            <a:r>
              <a:rPr kumimoji="1" lang="ko-KR" altLang="en-US" sz="2000" dirty="0"/>
              <a:t>의 수도 그만큼 동적으로 바뀌게 설계가 가능한지</a:t>
            </a:r>
            <a:r>
              <a:rPr kumimoji="1" lang="en-US" altLang="ko-KR" sz="2000" dirty="0"/>
              <a:t>?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27C74-5185-10C8-D691-78A836DF140B}"/>
              </a:ext>
            </a:extLst>
          </p:cNvPr>
          <p:cNvSpPr txBox="1"/>
          <p:nvPr/>
        </p:nvSpPr>
        <p:spPr>
          <a:xfrm>
            <a:off x="8182466" y="0"/>
            <a:ext cx="400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첨부</a:t>
            </a:r>
            <a:r>
              <a:rPr lang="en-US" altLang="ko-KR" dirty="0"/>
              <a:t>A. BX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96376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CD79B2-D773-F9E6-7923-76C1A7B9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시범운용 범위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D85FBD-D867-DE5C-BF3E-FE8CD1AE3D2A}"/>
              </a:ext>
            </a:extLst>
          </p:cNvPr>
          <p:cNvSpPr/>
          <p:nvPr/>
        </p:nvSpPr>
        <p:spPr>
          <a:xfrm>
            <a:off x="838200" y="3544478"/>
            <a:ext cx="1667760" cy="584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VCF </a:t>
            </a:r>
            <a:r>
              <a:rPr lang="ko-KR" altLang="en-US" dirty="0"/>
              <a:t>파일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1255D-552D-54C1-4B07-D352E8F2945D}"/>
              </a:ext>
            </a:extLst>
          </p:cNvPr>
          <p:cNvSpPr/>
          <p:nvPr/>
        </p:nvSpPr>
        <p:spPr>
          <a:xfrm>
            <a:off x="3601824" y="3544478"/>
            <a:ext cx="1667760" cy="584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DNAseq</a:t>
            </a:r>
            <a:r>
              <a:rPr lang="en-US" altLang="ko-KR" dirty="0"/>
              <a:t> DB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52C404-F0FD-9830-7088-C91F96E9A88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505960" y="3836709"/>
            <a:ext cx="109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00D242-4370-2A9D-C682-3B0D3599D139}"/>
              </a:ext>
            </a:extLst>
          </p:cNvPr>
          <p:cNvSpPr/>
          <p:nvPr/>
        </p:nvSpPr>
        <p:spPr>
          <a:xfrm>
            <a:off x="6365448" y="3544478"/>
            <a:ext cx="1667760" cy="584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Annotation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033D35-A194-B76C-7D45-730EB8EC97B3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269584" y="3836709"/>
            <a:ext cx="109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7B01C19-B0F3-CD2D-2D96-7C8C2FAF30D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H="1">
            <a:off x="3601824" y="3836709"/>
            <a:ext cx="4431384" cy="1604914"/>
          </a:xfrm>
          <a:prstGeom prst="bentConnector5">
            <a:avLst>
              <a:gd name="adj1" fmla="val -5159"/>
              <a:gd name="adj2" fmla="val 50000"/>
              <a:gd name="adj3" fmla="val 105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8D60DF-4B11-75E0-FB53-C3E6A8553673}"/>
              </a:ext>
            </a:extLst>
          </p:cNvPr>
          <p:cNvSpPr/>
          <p:nvPr/>
        </p:nvSpPr>
        <p:spPr>
          <a:xfrm>
            <a:off x="3601824" y="5149392"/>
            <a:ext cx="1667760" cy="584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</a:t>
            </a:r>
            <a:r>
              <a:rPr lang="ko-KR" altLang="en-US" dirty="0"/>
              <a:t>화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BE5CBA-4EAC-0FCF-EF1F-628A478E0A52}"/>
              </a:ext>
            </a:extLst>
          </p:cNvPr>
          <p:cNvSpPr/>
          <p:nvPr/>
        </p:nvSpPr>
        <p:spPr>
          <a:xfrm>
            <a:off x="6365448" y="5149392"/>
            <a:ext cx="1667760" cy="584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차원축소</a:t>
            </a:r>
            <a:endParaRPr lang="en-US" altLang="ko-KR" dirty="0"/>
          </a:p>
          <a:p>
            <a:pPr algn="ctr"/>
            <a:r>
              <a:rPr lang="en-US" altLang="ko-KR" dirty="0"/>
              <a:t>(PCA)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413629-47EE-5126-2B52-E7474516BC5D}"/>
              </a:ext>
            </a:extLst>
          </p:cNvPr>
          <p:cNvSpPr/>
          <p:nvPr/>
        </p:nvSpPr>
        <p:spPr>
          <a:xfrm>
            <a:off x="9129072" y="5149392"/>
            <a:ext cx="1667760" cy="584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클러스터분석</a:t>
            </a:r>
            <a:endParaRPr lang="en-US" altLang="ko-KR" dirty="0"/>
          </a:p>
          <a:p>
            <a:pPr algn="ctr"/>
            <a:r>
              <a:rPr lang="en-US" altLang="ko-KR" dirty="0"/>
              <a:t>(K-Means)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87DE8F-D8AF-B516-A4F3-779E4062A9CC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269584" y="5441623"/>
            <a:ext cx="109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7C65385-DE9E-4CDD-7429-027435655F3D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8033208" y="5441623"/>
            <a:ext cx="109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972CC5-C0A7-49C1-9EDF-A751CB88F95E}"/>
              </a:ext>
            </a:extLst>
          </p:cNvPr>
          <p:cNvSpPr/>
          <p:nvPr/>
        </p:nvSpPr>
        <p:spPr>
          <a:xfrm>
            <a:off x="6365448" y="2066826"/>
            <a:ext cx="1667760" cy="584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Analysis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CB7C563-D131-A161-7ED4-AE45691AF01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4807866" y="1986896"/>
            <a:ext cx="1185421" cy="192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F2DB139-0F0E-1D99-B0E2-823F3387970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7199328" y="2651288"/>
            <a:ext cx="0" cy="89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73F845-3F84-D4C3-CC97-27BBF9D405C0}"/>
              </a:ext>
            </a:extLst>
          </p:cNvPr>
          <p:cNvSpPr txBox="1"/>
          <p:nvPr/>
        </p:nvSpPr>
        <p:spPr>
          <a:xfrm>
            <a:off x="8033208" y="3422660"/>
            <a:ext cx="2260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CHROM 7 </a:t>
            </a:r>
            <a:r>
              <a:rPr lang="ko-KR" altLang="en-US" sz="1000" dirty="0"/>
              <a:t>일부 데이터에 한함</a:t>
            </a:r>
            <a:endParaRPr lang="en-US" altLang="ko-KR" sz="1000" dirty="0"/>
          </a:p>
          <a:p>
            <a:r>
              <a:rPr lang="en-US" altLang="ko-KR" sz="1000" dirty="0" err="1"/>
              <a:t>dbSNP</a:t>
            </a:r>
            <a:r>
              <a:rPr lang="ko-KR" altLang="en-US" sz="1000" dirty="0"/>
              <a:t> 추가정보 수집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07B62-0475-3DD4-D426-662D1FF6CD9E}"/>
              </a:ext>
            </a:extLst>
          </p:cNvPr>
          <p:cNvSpPr txBox="1"/>
          <p:nvPr/>
        </p:nvSpPr>
        <p:spPr>
          <a:xfrm>
            <a:off x="8033207" y="1956509"/>
            <a:ext cx="2685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병원</a:t>
            </a:r>
            <a:r>
              <a:rPr lang="en-US" altLang="ko-KR" sz="1000" dirty="0"/>
              <a:t>/</a:t>
            </a:r>
            <a:r>
              <a:rPr lang="ko-KR" altLang="en-US" sz="1000" dirty="0"/>
              <a:t>연구원</a:t>
            </a:r>
            <a:r>
              <a:rPr lang="en-US" altLang="ko-KR" sz="1000" dirty="0"/>
              <a:t>/</a:t>
            </a:r>
            <a:r>
              <a:rPr lang="ko-KR" altLang="en-US" sz="1000" dirty="0"/>
              <a:t>학교에서</a:t>
            </a:r>
            <a:r>
              <a:rPr lang="en-US" altLang="ko-KR" sz="1000" dirty="0"/>
              <a:t> </a:t>
            </a:r>
            <a:r>
              <a:rPr lang="ko-KR" altLang="en-US" sz="1000" dirty="0"/>
              <a:t>분석해서 주석을</a:t>
            </a:r>
            <a:endParaRPr lang="en-US" altLang="ko-KR" sz="1000" dirty="0"/>
          </a:p>
          <a:p>
            <a:r>
              <a:rPr lang="ko-KR" altLang="en-US" sz="1000" dirty="0"/>
              <a:t>만들어 주는 작업</a:t>
            </a:r>
            <a:endParaRPr lang="en-US" altLang="ko-KR" sz="1000" dirty="0"/>
          </a:p>
          <a:p>
            <a:r>
              <a:rPr lang="en-US" altLang="ko-KR" sz="1000" dirty="0" err="1"/>
              <a:t>TmaxSNP</a:t>
            </a:r>
            <a:r>
              <a:rPr lang="ko-KR" altLang="en-US" sz="1000" dirty="0"/>
              <a:t>의 범위에 둘 지 의사결정 필요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865DB-CBFC-AF4C-6DED-D653082FEFEE}"/>
              </a:ext>
            </a:extLst>
          </p:cNvPr>
          <p:cNvSpPr txBox="1"/>
          <p:nvPr/>
        </p:nvSpPr>
        <p:spPr>
          <a:xfrm>
            <a:off x="4435704" y="3296929"/>
            <a:ext cx="119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BX </a:t>
            </a:r>
            <a:r>
              <a:rPr lang="ko-KR" altLang="en-US" sz="1000" dirty="0"/>
              <a:t>설계 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D8E3A4-60F5-8B66-473A-2E0712F3B013}"/>
              </a:ext>
            </a:extLst>
          </p:cNvPr>
          <p:cNvSpPr txBox="1"/>
          <p:nvPr/>
        </p:nvSpPr>
        <p:spPr>
          <a:xfrm>
            <a:off x="1768312" y="3137399"/>
            <a:ext cx="192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오픈소스 결합 </a:t>
            </a:r>
            <a:r>
              <a:rPr lang="en-US" altLang="ko-KR" sz="1000" dirty="0"/>
              <a:t>pipeline </a:t>
            </a:r>
            <a:r>
              <a:rPr lang="ko-KR" altLang="en-US" sz="1000" dirty="0"/>
              <a:t>제작</a:t>
            </a:r>
            <a:endParaRPr lang="en-US" altLang="ko-KR" sz="1000" dirty="0"/>
          </a:p>
          <a:p>
            <a:r>
              <a:rPr lang="ko-KR" altLang="en-US" sz="1000" dirty="0"/>
              <a:t>오픈소스 사용성 확인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F61660-E433-D77A-93F2-CFC7EB90F2DC}"/>
              </a:ext>
            </a:extLst>
          </p:cNvPr>
          <p:cNvSpPr txBox="1"/>
          <p:nvPr/>
        </p:nvSpPr>
        <p:spPr>
          <a:xfrm>
            <a:off x="9129072" y="5733854"/>
            <a:ext cx="2260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시각화가 쉬운 대표적 분석</a:t>
            </a:r>
            <a:endParaRPr lang="en-US" altLang="ko-KR" sz="1000" dirty="0"/>
          </a:p>
          <a:p>
            <a:r>
              <a:rPr lang="ko-KR" altLang="en-US" sz="1000" dirty="0"/>
              <a:t>임의 지표 선정</a:t>
            </a:r>
          </a:p>
        </p:txBody>
      </p:sp>
    </p:spTree>
    <p:extLst>
      <p:ext uri="{BB962C8B-B14F-4D97-AF65-F5344CB8AC3E}">
        <p14:creationId xmlns:p14="http://schemas.microsoft.com/office/powerpoint/2010/main" val="118904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6972B3-F4E6-5DBB-51ED-43BE423D0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01450"/>
              </p:ext>
            </p:extLst>
          </p:nvPr>
        </p:nvGraphicFramePr>
        <p:xfrm>
          <a:off x="915470" y="789430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65444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537708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3747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534803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85965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1870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1(NS)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2(DP)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3(AF)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4(AA)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5(DB)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1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0.333,0.667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708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E3C0EF-4F8F-0450-1A73-4A55F4945AB3}"/>
              </a:ext>
            </a:extLst>
          </p:cNvPr>
          <p:cNvSpPr txBox="1"/>
          <p:nvPr/>
        </p:nvSpPr>
        <p:spPr>
          <a:xfrm>
            <a:off x="869481" y="301119"/>
            <a:ext cx="21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Info table</a:t>
            </a:r>
            <a:endParaRPr kumimoji="1"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34CCAE-9171-B7B8-EDBB-5AD4DBBE6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26773"/>
              </p:ext>
            </p:extLst>
          </p:nvPr>
        </p:nvGraphicFramePr>
        <p:xfrm>
          <a:off x="915470" y="4069992"/>
          <a:ext cx="8757920" cy="226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584">
                  <a:extLst>
                    <a:ext uri="{9D8B030D-6E8A-4147-A177-3AD203B41FA5}">
                      <a16:colId xmlns:a16="http://schemas.microsoft.com/office/drawing/2014/main" val="2543885935"/>
                    </a:ext>
                  </a:extLst>
                </a:gridCol>
                <a:gridCol w="1751584">
                  <a:extLst>
                    <a:ext uri="{9D8B030D-6E8A-4147-A177-3AD203B41FA5}">
                      <a16:colId xmlns:a16="http://schemas.microsoft.com/office/drawing/2014/main" val="3183936245"/>
                    </a:ext>
                  </a:extLst>
                </a:gridCol>
                <a:gridCol w="1751584">
                  <a:extLst>
                    <a:ext uri="{9D8B030D-6E8A-4147-A177-3AD203B41FA5}">
                      <a16:colId xmlns:a16="http://schemas.microsoft.com/office/drawing/2014/main" val="2079186597"/>
                    </a:ext>
                  </a:extLst>
                </a:gridCol>
                <a:gridCol w="1356734">
                  <a:extLst>
                    <a:ext uri="{9D8B030D-6E8A-4147-A177-3AD203B41FA5}">
                      <a16:colId xmlns:a16="http://schemas.microsoft.com/office/drawing/2014/main" val="3820675343"/>
                    </a:ext>
                  </a:extLst>
                </a:gridCol>
                <a:gridCol w="2146434">
                  <a:extLst>
                    <a:ext uri="{9D8B030D-6E8A-4147-A177-3AD203B41FA5}">
                      <a16:colId xmlns:a16="http://schemas.microsoft.com/office/drawing/2014/main" val="582952283"/>
                    </a:ext>
                  </a:extLst>
                </a:gridCol>
              </a:tblGrid>
              <a:tr h="407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9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5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 Depth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6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Allele Frequency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Ancestral Allele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8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Flag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dbSNP</a:t>
                      </a:r>
                      <a:r>
                        <a:rPr lang="en-US" altLang="ko-KR" dirty="0"/>
                        <a:t> member..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318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32598C-B16D-6639-783A-DC34BE21FB8B}"/>
              </a:ext>
            </a:extLst>
          </p:cNvPr>
          <p:cNvSpPr txBox="1"/>
          <p:nvPr/>
        </p:nvSpPr>
        <p:spPr>
          <a:xfrm>
            <a:off x="869480" y="3429000"/>
            <a:ext cx="21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Info_meta</a:t>
            </a:r>
            <a:r>
              <a:rPr kumimoji="1" lang="en-US" altLang="ko-KR" dirty="0"/>
              <a:t> table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C9F76-EE75-0BF5-EB5B-290238CD7446}"/>
              </a:ext>
            </a:extLst>
          </p:cNvPr>
          <p:cNvSpPr txBox="1"/>
          <p:nvPr/>
        </p:nvSpPr>
        <p:spPr>
          <a:xfrm>
            <a:off x="8182466" y="0"/>
            <a:ext cx="400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첨부</a:t>
            </a:r>
            <a:r>
              <a:rPr lang="en-US" altLang="ko-KR" dirty="0"/>
              <a:t>A. BX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43500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6972B3-F4E6-5DBB-51ED-43BE423D0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39390"/>
              </p:ext>
            </p:extLst>
          </p:nvPr>
        </p:nvGraphicFramePr>
        <p:xfrm>
          <a:off x="952899" y="1056109"/>
          <a:ext cx="4064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65444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537708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374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1(q10)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2(s50)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1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699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E3C0EF-4F8F-0450-1A73-4A55F4945AB3}"/>
              </a:ext>
            </a:extLst>
          </p:cNvPr>
          <p:cNvSpPr txBox="1"/>
          <p:nvPr/>
        </p:nvSpPr>
        <p:spPr>
          <a:xfrm>
            <a:off x="867343" y="418653"/>
            <a:ext cx="21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filter table</a:t>
            </a:r>
            <a:endParaRPr kumimoji="1"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34CCAE-9171-B7B8-EDBB-5AD4DBBE6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78703"/>
              </p:ext>
            </p:extLst>
          </p:nvPr>
        </p:nvGraphicFramePr>
        <p:xfrm>
          <a:off x="952899" y="4169027"/>
          <a:ext cx="8324782" cy="114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988">
                  <a:extLst>
                    <a:ext uri="{9D8B030D-6E8A-4147-A177-3AD203B41FA5}">
                      <a16:colId xmlns:a16="http://schemas.microsoft.com/office/drawing/2014/main" val="2543885935"/>
                    </a:ext>
                  </a:extLst>
                </a:gridCol>
                <a:gridCol w="1229548">
                  <a:extLst>
                    <a:ext uri="{9D8B030D-6E8A-4147-A177-3AD203B41FA5}">
                      <a16:colId xmlns:a16="http://schemas.microsoft.com/office/drawing/2014/main" val="3183936245"/>
                    </a:ext>
                  </a:extLst>
                </a:gridCol>
                <a:gridCol w="4514246">
                  <a:extLst>
                    <a:ext uri="{9D8B030D-6E8A-4147-A177-3AD203B41FA5}">
                      <a16:colId xmlns:a16="http://schemas.microsoft.com/office/drawing/2014/main" val="582952283"/>
                    </a:ext>
                  </a:extLst>
                </a:gridCol>
              </a:tblGrid>
              <a:tr h="407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9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Quality below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5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Less than 50% of samples have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622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32598C-B16D-6639-783A-DC34BE21FB8B}"/>
              </a:ext>
            </a:extLst>
          </p:cNvPr>
          <p:cNvSpPr txBox="1"/>
          <p:nvPr/>
        </p:nvSpPr>
        <p:spPr>
          <a:xfrm>
            <a:off x="867342" y="3638013"/>
            <a:ext cx="21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filter_meta</a:t>
            </a:r>
            <a:r>
              <a:rPr kumimoji="1" lang="en-US" altLang="ko-KR" dirty="0"/>
              <a:t> table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7B137-AEA3-CBBA-EE70-DAED92302DF0}"/>
              </a:ext>
            </a:extLst>
          </p:cNvPr>
          <p:cNvSpPr txBox="1"/>
          <p:nvPr/>
        </p:nvSpPr>
        <p:spPr>
          <a:xfrm>
            <a:off x="8182466" y="0"/>
            <a:ext cx="400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첨부</a:t>
            </a:r>
            <a:r>
              <a:rPr lang="en-US" altLang="ko-KR" dirty="0"/>
              <a:t>A. BX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8704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6972B3-F4E6-5DBB-51ED-43BE423D0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64377"/>
              </p:ext>
            </p:extLst>
          </p:nvPr>
        </p:nvGraphicFramePr>
        <p:xfrm>
          <a:off x="838468" y="805899"/>
          <a:ext cx="67733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89">
                  <a:extLst>
                    <a:ext uri="{9D8B030D-6E8A-4147-A177-3AD203B41FA5}">
                      <a16:colId xmlns:a16="http://schemas.microsoft.com/office/drawing/2014/main" val="2165444795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553770866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1793747836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653480365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628596549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27448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1(GT)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2(GQ)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3(DP)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4(HQ)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5(TD)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0|0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51,51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0|0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58,50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1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1|2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23,27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0|0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56,60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708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E3C0EF-4F8F-0450-1A73-4A55F4945AB3}"/>
              </a:ext>
            </a:extLst>
          </p:cNvPr>
          <p:cNvSpPr txBox="1"/>
          <p:nvPr/>
        </p:nvSpPr>
        <p:spPr>
          <a:xfrm>
            <a:off x="734728" y="320040"/>
            <a:ext cx="21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format table</a:t>
            </a:r>
            <a:endParaRPr kumimoji="1"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34CCAE-9171-B7B8-EDBB-5AD4DBBE6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73647"/>
              </p:ext>
            </p:extLst>
          </p:nvPr>
        </p:nvGraphicFramePr>
        <p:xfrm>
          <a:off x="838468" y="4197902"/>
          <a:ext cx="8757920" cy="189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584">
                  <a:extLst>
                    <a:ext uri="{9D8B030D-6E8A-4147-A177-3AD203B41FA5}">
                      <a16:colId xmlns:a16="http://schemas.microsoft.com/office/drawing/2014/main" val="2543885935"/>
                    </a:ext>
                  </a:extLst>
                </a:gridCol>
                <a:gridCol w="1751584">
                  <a:extLst>
                    <a:ext uri="{9D8B030D-6E8A-4147-A177-3AD203B41FA5}">
                      <a16:colId xmlns:a16="http://schemas.microsoft.com/office/drawing/2014/main" val="3183936245"/>
                    </a:ext>
                  </a:extLst>
                </a:gridCol>
                <a:gridCol w="1751584">
                  <a:extLst>
                    <a:ext uri="{9D8B030D-6E8A-4147-A177-3AD203B41FA5}">
                      <a16:colId xmlns:a16="http://schemas.microsoft.com/office/drawing/2014/main" val="2079186597"/>
                    </a:ext>
                  </a:extLst>
                </a:gridCol>
                <a:gridCol w="1356734">
                  <a:extLst>
                    <a:ext uri="{9D8B030D-6E8A-4147-A177-3AD203B41FA5}">
                      <a16:colId xmlns:a16="http://schemas.microsoft.com/office/drawing/2014/main" val="3820675343"/>
                    </a:ext>
                  </a:extLst>
                </a:gridCol>
                <a:gridCol w="2146434">
                  <a:extLst>
                    <a:ext uri="{9D8B030D-6E8A-4147-A177-3AD203B41FA5}">
                      <a16:colId xmlns:a16="http://schemas.microsoft.com/office/drawing/2014/main" val="582952283"/>
                    </a:ext>
                  </a:extLst>
                </a:gridCol>
              </a:tblGrid>
              <a:tr h="407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9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Genotype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5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Genotype Quality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6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Read Depth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Haplotype Quality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863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32598C-B16D-6639-783A-DC34BE21FB8B}"/>
              </a:ext>
            </a:extLst>
          </p:cNvPr>
          <p:cNvSpPr txBox="1"/>
          <p:nvPr/>
        </p:nvSpPr>
        <p:spPr>
          <a:xfrm>
            <a:off x="838468" y="3632683"/>
            <a:ext cx="21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format_meta</a:t>
            </a:r>
            <a:r>
              <a:rPr kumimoji="1" lang="en-US" altLang="ko-KR" dirty="0"/>
              <a:t> table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260B4-1656-3FDC-D419-BA4E1F0F40F0}"/>
              </a:ext>
            </a:extLst>
          </p:cNvPr>
          <p:cNvSpPr txBox="1"/>
          <p:nvPr/>
        </p:nvSpPr>
        <p:spPr>
          <a:xfrm>
            <a:off x="8182466" y="0"/>
            <a:ext cx="400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첨부</a:t>
            </a:r>
            <a:r>
              <a:rPr lang="en-US" altLang="ko-KR" dirty="0"/>
              <a:t>A. BX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78543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54FFAC0-3E5B-C72C-6FE0-AE517E9C1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4561"/>
              </p:ext>
            </p:extLst>
          </p:nvPr>
        </p:nvGraphicFramePr>
        <p:xfrm>
          <a:off x="734727" y="689372"/>
          <a:ext cx="7843216" cy="2732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047">
                  <a:extLst>
                    <a:ext uri="{9D8B030D-6E8A-4147-A177-3AD203B41FA5}">
                      <a16:colId xmlns:a16="http://schemas.microsoft.com/office/drawing/2014/main" val="2543885935"/>
                    </a:ext>
                  </a:extLst>
                </a:gridCol>
                <a:gridCol w="1890047">
                  <a:extLst>
                    <a:ext uri="{9D8B030D-6E8A-4147-A177-3AD203B41FA5}">
                      <a16:colId xmlns:a16="http://schemas.microsoft.com/office/drawing/2014/main" val="2035510273"/>
                    </a:ext>
                  </a:extLst>
                </a:gridCol>
                <a:gridCol w="3197249">
                  <a:extLst>
                    <a:ext uri="{9D8B030D-6E8A-4147-A177-3AD203B41FA5}">
                      <a16:colId xmlns:a16="http://schemas.microsoft.com/office/drawing/2014/main" val="3183936245"/>
                    </a:ext>
                  </a:extLst>
                </a:gridCol>
                <a:gridCol w="865873">
                  <a:extLst>
                    <a:ext uri="{9D8B030D-6E8A-4147-A177-3AD203B41FA5}">
                      <a16:colId xmlns:a16="http://schemas.microsoft.com/office/drawing/2014/main" val="2079186597"/>
                    </a:ext>
                  </a:extLst>
                </a:gridCol>
              </a:tblGrid>
              <a:tr h="200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symbol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95113"/>
                  </a:ext>
                </a:extLst>
              </a:tr>
              <a:tr h="200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11202"/>
                  </a:ext>
                </a:extLst>
              </a:tr>
              <a:tr h="34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Adenine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52961"/>
                  </a:ext>
                </a:extLst>
              </a:tr>
              <a:tr h="34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Thymine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62234"/>
                  </a:ext>
                </a:extLst>
              </a:tr>
              <a:tr h="34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Cytosine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9783"/>
                  </a:ext>
                </a:extLst>
              </a:tr>
              <a:tr h="34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Guanine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86335"/>
                  </a:ext>
                </a:extLst>
              </a:tr>
              <a:tr h="538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Guanine-Thymine-Cytosine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66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95F516A-56B5-D60D-3C9F-ACB613380628}"/>
              </a:ext>
            </a:extLst>
          </p:cNvPr>
          <p:cNvSpPr txBox="1"/>
          <p:nvPr/>
        </p:nvSpPr>
        <p:spPr>
          <a:xfrm>
            <a:off x="734728" y="320040"/>
            <a:ext cx="21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nucleotide table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82A4E-51D0-CAE6-DB12-7F9ADAB005C9}"/>
              </a:ext>
            </a:extLst>
          </p:cNvPr>
          <p:cNvSpPr txBox="1"/>
          <p:nvPr/>
        </p:nvSpPr>
        <p:spPr>
          <a:xfrm>
            <a:off x="734727" y="4070428"/>
            <a:ext cx="30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sample table(Fact table)</a:t>
            </a:r>
            <a:endParaRPr kumimoji="1"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2E48BED-26CF-F241-1CE9-ECA6FFD3E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9232"/>
              </p:ext>
            </p:extLst>
          </p:nvPr>
        </p:nvGraphicFramePr>
        <p:xfrm>
          <a:off x="734727" y="4685267"/>
          <a:ext cx="7042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647">
                  <a:extLst>
                    <a:ext uri="{9D8B030D-6E8A-4147-A177-3AD203B41FA5}">
                      <a16:colId xmlns:a16="http://schemas.microsoft.com/office/drawing/2014/main" val="608671820"/>
                    </a:ext>
                  </a:extLst>
                </a:gridCol>
                <a:gridCol w="1760647">
                  <a:extLst>
                    <a:ext uri="{9D8B030D-6E8A-4147-A177-3AD203B41FA5}">
                      <a16:colId xmlns:a16="http://schemas.microsoft.com/office/drawing/2014/main" val="3065531183"/>
                    </a:ext>
                  </a:extLst>
                </a:gridCol>
                <a:gridCol w="1760647">
                  <a:extLst>
                    <a:ext uri="{9D8B030D-6E8A-4147-A177-3AD203B41FA5}">
                      <a16:colId xmlns:a16="http://schemas.microsoft.com/office/drawing/2014/main" val="3272661661"/>
                    </a:ext>
                  </a:extLst>
                </a:gridCol>
                <a:gridCol w="1760647">
                  <a:extLst>
                    <a:ext uri="{9D8B030D-6E8A-4147-A177-3AD203B41FA5}">
                      <a16:colId xmlns:a16="http://schemas.microsoft.com/office/drawing/2014/main" val="312477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7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5,6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6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4,5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1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599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B62AF0-DFCB-3CD9-79A8-316A90AC4B75}"/>
              </a:ext>
            </a:extLst>
          </p:cNvPr>
          <p:cNvSpPr txBox="1"/>
          <p:nvPr/>
        </p:nvSpPr>
        <p:spPr>
          <a:xfrm>
            <a:off x="8182466" y="0"/>
            <a:ext cx="400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첨부</a:t>
            </a:r>
            <a:r>
              <a:rPr lang="en-US" altLang="ko-KR" dirty="0"/>
              <a:t>A. BX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23269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49D4E-9A70-91A9-4961-953CA4D1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주석처리</a:t>
            </a:r>
            <a:br>
              <a:rPr lang="en-US" altLang="ko-KR" dirty="0"/>
            </a:br>
            <a:r>
              <a:rPr lang="ko-KR" altLang="en-US" dirty="0"/>
              <a:t>외부 </a:t>
            </a:r>
            <a:r>
              <a:rPr lang="en-US" altLang="ko-KR" dirty="0"/>
              <a:t>DB(</a:t>
            </a:r>
            <a:r>
              <a:rPr lang="en-US" altLang="ko-KR" dirty="0" err="1"/>
              <a:t>dbSNP</a:t>
            </a:r>
            <a:r>
              <a:rPr lang="en-US" altLang="ko-KR" dirty="0"/>
              <a:t>)</a:t>
            </a:r>
            <a:r>
              <a:rPr lang="ko-KR" altLang="en-US" dirty="0"/>
              <a:t>에 접속 </a:t>
            </a:r>
            <a:r>
              <a:rPr lang="en-US" altLang="ko-KR" dirty="0"/>
              <a:t>ID </a:t>
            </a:r>
            <a:r>
              <a:rPr lang="ko-KR" altLang="en-US" dirty="0"/>
              <a:t>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B1EAF5-F2F5-4471-7796-C7C7C9A0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747" y="2289806"/>
            <a:ext cx="3284505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0B24-6A8E-CC4C-B4E8-1B6937D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원천데이터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0B81FCA-FF0A-68FD-2C21-4930899441B1}"/>
              </a:ext>
            </a:extLst>
          </p:cNvPr>
          <p:cNvSpPr txBox="1">
            <a:spLocks/>
          </p:cNvSpPr>
          <p:nvPr/>
        </p:nvSpPr>
        <p:spPr>
          <a:xfrm>
            <a:off x="691195" y="2394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77829B-8644-020D-C624-F49F19B8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4877"/>
            <a:ext cx="12192000" cy="4423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AD452-CCFA-6673-21EA-2E779B8AF848}"/>
              </a:ext>
            </a:extLst>
          </p:cNvPr>
          <p:cNvSpPr txBox="1"/>
          <p:nvPr/>
        </p:nvSpPr>
        <p:spPr>
          <a:xfrm>
            <a:off x="838201" y="1137809"/>
            <a:ext cx="1051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산림청 유전정보분석과에서 제공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VCF </a:t>
            </a:r>
            <a:r>
              <a:rPr lang="ko-KR" altLang="en-US" sz="1400" dirty="0"/>
              <a:t>데이터의 </a:t>
            </a:r>
            <a:r>
              <a:rPr lang="en-US" altLang="ko-KR" sz="1400" dirty="0"/>
              <a:t>sample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기초분석하여</a:t>
            </a:r>
            <a:r>
              <a:rPr lang="ko-KR" altLang="en-US" sz="1400" dirty="0"/>
              <a:t> </a:t>
            </a:r>
            <a:r>
              <a:rPr lang="en-US" altLang="ko-KR" sz="1400" dirty="0"/>
              <a:t>(1) </a:t>
            </a:r>
            <a:r>
              <a:rPr lang="en-US" altLang="ko-KR" sz="1400" dirty="0" err="1"/>
              <a:t>dbSNP</a:t>
            </a:r>
            <a:r>
              <a:rPr lang="en-US" altLang="ko-KR" sz="1400" dirty="0"/>
              <a:t> ID</a:t>
            </a:r>
            <a:r>
              <a:rPr lang="ko-KR" altLang="en-US" sz="1400" dirty="0"/>
              <a:t>를 부여하고</a:t>
            </a:r>
            <a:r>
              <a:rPr lang="en-US" altLang="ko-KR" sz="1400" dirty="0"/>
              <a:t>, (2) </a:t>
            </a:r>
            <a:r>
              <a:rPr lang="ko-KR" altLang="en-US" sz="1400" dirty="0" err="1"/>
              <a:t>모수의</a:t>
            </a:r>
            <a:r>
              <a:rPr lang="ko-KR" altLang="en-US" sz="1400" dirty="0"/>
              <a:t> 기술통계지표를 추가한 데이터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sample </a:t>
            </a:r>
            <a:r>
              <a:rPr lang="ko-KR" altLang="en-US" sz="1400" dirty="0"/>
              <a:t>데이터는 삭제한 상태로 받았음</a:t>
            </a:r>
          </a:p>
        </p:txBody>
      </p:sp>
    </p:spTree>
    <p:extLst>
      <p:ext uri="{BB962C8B-B14F-4D97-AF65-F5344CB8AC3E}">
        <p14:creationId xmlns:p14="http://schemas.microsoft.com/office/powerpoint/2010/main" val="212502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0B24-6A8E-CC4C-B4E8-1B6937D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중간데이터 </a:t>
            </a:r>
            <a:r>
              <a:rPr kumimoji="1" lang="en-US" altLang="ko-KR" dirty="0"/>
              <a:t>1</a:t>
            </a:r>
            <a:br>
              <a:rPr kumimoji="1" lang="en-US" altLang="ko-KR" dirty="0"/>
            </a:br>
            <a:r>
              <a:rPr kumimoji="1" lang="ko-KR" altLang="en-US" dirty="0"/>
              <a:t>변수 추출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0B81FCA-FF0A-68FD-2C21-4930899441B1}"/>
              </a:ext>
            </a:extLst>
          </p:cNvPr>
          <p:cNvSpPr txBox="1">
            <a:spLocks/>
          </p:cNvSpPr>
          <p:nvPr/>
        </p:nvSpPr>
        <p:spPr>
          <a:xfrm>
            <a:off x="691195" y="2394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5EF2A6-2F95-AD43-887F-0BB75B75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1920016"/>
            <a:ext cx="9052559" cy="492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2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0B24-6A8E-CC4C-B4E8-1B6937D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중간데이터 </a:t>
            </a:r>
            <a:r>
              <a:rPr kumimoji="1" lang="en-US" altLang="ko-KR" dirty="0"/>
              <a:t>2</a:t>
            </a:r>
            <a:br>
              <a:rPr kumimoji="1" lang="en-US" altLang="ko-KR" dirty="0"/>
            </a:br>
            <a:r>
              <a:rPr kumimoji="1" lang="ko-KR" altLang="en-US" dirty="0"/>
              <a:t>코호트 첨가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정규화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삭제</a:t>
            </a:r>
            <a:endParaRPr kumimoji="1"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0B81FCA-FF0A-68FD-2C21-4930899441B1}"/>
              </a:ext>
            </a:extLst>
          </p:cNvPr>
          <p:cNvSpPr txBox="1">
            <a:spLocks/>
          </p:cNvSpPr>
          <p:nvPr/>
        </p:nvSpPr>
        <p:spPr>
          <a:xfrm>
            <a:off x="691195" y="2394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828F5A-E42C-DAF3-F94F-30BC6524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0935"/>
            <a:ext cx="12192000" cy="440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0B24-6A8E-CC4C-B4E8-1B6937D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중간데이터 </a:t>
            </a:r>
            <a:r>
              <a:rPr kumimoji="1" lang="en-US" altLang="ko-KR" dirty="0"/>
              <a:t>2</a:t>
            </a:r>
            <a:br>
              <a:rPr kumimoji="1" lang="en-US" altLang="ko-KR" dirty="0"/>
            </a:br>
            <a:r>
              <a:rPr kumimoji="1" lang="ko-KR" altLang="en-US" dirty="0" err="1"/>
              <a:t>피보팅</a:t>
            </a:r>
            <a:endParaRPr kumimoji="1"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0B81FCA-FF0A-68FD-2C21-4930899441B1}"/>
              </a:ext>
            </a:extLst>
          </p:cNvPr>
          <p:cNvSpPr txBox="1">
            <a:spLocks/>
          </p:cNvSpPr>
          <p:nvPr/>
        </p:nvSpPr>
        <p:spPr>
          <a:xfrm>
            <a:off x="691195" y="2394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FBD444-0E0B-4FC6-9717-D0CDE2883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4130"/>
            <a:ext cx="12192000" cy="43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5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0B24-6A8E-CC4C-B4E8-1B6937D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차원축소</a:t>
            </a:r>
            <a:r>
              <a:rPr kumimoji="1" lang="en-US" altLang="ko-KR" dirty="0"/>
              <a:t>(PCA)</a:t>
            </a:r>
            <a:br>
              <a:rPr kumimoji="1" lang="en-US" altLang="ko-KR" dirty="0"/>
            </a:br>
            <a:r>
              <a:rPr kumimoji="1" lang="ko-KR" altLang="en-US" dirty="0"/>
              <a:t>개념설명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78B64-10B1-61CB-F133-5A9BC18FA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다차원 데이터</a:t>
            </a:r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: (1) </a:t>
            </a:r>
            <a:r>
              <a:rPr lang="ko-KR" altLang="en-US" dirty="0"/>
              <a:t>이해하기 어려움</a:t>
            </a:r>
            <a:r>
              <a:rPr lang="en-US" altLang="ko-KR" dirty="0"/>
              <a:t>, (2) </a:t>
            </a:r>
            <a:r>
              <a:rPr lang="ko-KR" altLang="en-US" dirty="0"/>
              <a:t>연산 부담이 큼</a:t>
            </a:r>
            <a:endParaRPr lang="en-US" altLang="ko-KR" dirty="0"/>
          </a:p>
          <a:p>
            <a:r>
              <a:rPr lang="ko-KR" altLang="en-US" dirty="0"/>
              <a:t>다차원 데이터 해법 </a:t>
            </a:r>
            <a:r>
              <a:rPr lang="en-US" altLang="ko-KR" dirty="0"/>
              <a:t>: </a:t>
            </a:r>
            <a:r>
              <a:rPr lang="ko-KR" altLang="en-US" dirty="0"/>
              <a:t>차원축소</a:t>
            </a:r>
            <a:endParaRPr lang="en-US" altLang="ko-KR" dirty="0"/>
          </a:p>
          <a:p>
            <a:r>
              <a:rPr lang="ko-KR" altLang="en-US" dirty="0"/>
              <a:t>주성분분석 </a:t>
            </a:r>
            <a:r>
              <a:rPr lang="en-US" altLang="ko-KR" dirty="0"/>
              <a:t>(PCA - Principal Component Analysis)</a:t>
            </a:r>
          </a:p>
          <a:p>
            <a:pPr lvl="1"/>
            <a:r>
              <a:rPr lang="ko-KR" altLang="en-US" dirty="0"/>
              <a:t>차원축소 기법 중 하나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7D0EE-3470-34A5-06EE-7CF5DA210E57}"/>
                  </a:ext>
                </a:extLst>
              </p:cNvPr>
              <p:cNvSpPr txBox="1"/>
              <p:nvPr/>
            </p:nvSpPr>
            <p:spPr>
              <a:xfrm>
                <a:off x="1668544" y="3863763"/>
                <a:ext cx="14251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7D0EE-3470-34A5-06EE-7CF5DA210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44" y="3863763"/>
                <a:ext cx="1425198" cy="369332"/>
              </a:xfrm>
              <a:prstGeom prst="rect">
                <a:avLst/>
              </a:prstGeom>
              <a:blipFill>
                <a:blip r:embed="rId3"/>
                <a:stretch>
                  <a:fillRect l="-3419" r="-427"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8CCC30-A5B9-A748-7BD1-2289770183E3}"/>
                  </a:ext>
                </a:extLst>
              </p:cNvPr>
              <p:cNvSpPr txBox="1"/>
              <p:nvPr/>
            </p:nvSpPr>
            <p:spPr>
              <a:xfrm>
                <a:off x="1668544" y="4390307"/>
                <a:ext cx="5020605" cy="1032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𝑎𝑟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2, 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8CCC30-A5B9-A748-7BD1-228977018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44" y="4390307"/>
                <a:ext cx="5020605" cy="1032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78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0B24-6A8E-CC4C-B4E8-1B6937D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차원축소</a:t>
            </a:r>
            <a:r>
              <a:rPr kumimoji="1" lang="en-US" altLang="ko-KR" dirty="0"/>
              <a:t>(PCA)</a:t>
            </a:r>
            <a:br>
              <a:rPr kumimoji="1" lang="en-US" altLang="ko-KR" dirty="0"/>
            </a:br>
            <a:r>
              <a:rPr kumimoji="1" lang="ko-KR" altLang="en-US" dirty="0"/>
              <a:t>산출데이터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6688A-5609-B96C-49FE-C79CA78F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574" y="1817365"/>
            <a:ext cx="2696852" cy="50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7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884</Words>
  <Application>Microsoft Office PowerPoint</Application>
  <PresentationFormat>와이드스크린</PresentationFormat>
  <Paragraphs>328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분석 시범운용</vt:lpstr>
      <vt:lpstr>시범운용 범위 </vt:lpstr>
      <vt:lpstr>주석처리 외부 DB(dbSNP)에 접속 ID 추가</vt:lpstr>
      <vt:lpstr>원천데이터 </vt:lpstr>
      <vt:lpstr>중간데이터 1 변수 추출</vt:lpstr>
      <vt:lpstr>중간데이터 2 코호트 첨가→정규화→변수 삭제</vt:lpstr>
      <vt:lpstr>중간데이터 2 피보팅</vt:lpstr>
      <vt:lpstr>차원축소(PCA) 개념설명</vt:lpstr>
      <vt:lpstr>차원축소(PCA) 산출데이터</vt:lpstr>
      <vt:lpstr>차원축소(PCA) 시각화</vt:lpstr>
      <vt:lpstr>클러스터분석(K-Means) 기본개념</vt:lpstr>
      <vt:lpstr>클러스터분석(K-Means) 산출데이터</vt:lpstr>
      <vt:lpstr>클러스터분석(K-Means) 시각화</vt:lpstr>
      <vt:lpstr>참고 Omics에서 DNAseq의 위치</vt:lpstr>
      <vt:lpstr>BX설계</vt:lpstr>
      <vt:lpstr>VCF</vt:lpstr>
      <vt:lpstr>BX 설계</vt:lpstr>
      <vt:lpstr>첨부A. BX엔티티 예시</vt:lpstr>
      <vt:lpstr>질문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분류체계</dc:title>
  <dc:creator>kibae kim</dc:creator>
  <cp:lastModifiedBy>kibae kim</cp:lastModifiedBy>
  <cp:revision>363</cp:revision>
  <dcterms:created xsi:type="dcterms:W3CDTF">2024-04-02T05:09:08Z</dcterms:created>
  <dcterms:modified xsi:type="dcterms:W3CDTF">2024-04-14T08:29:29Z</dcterms:modified>
</cp:coreProperties>
</file>