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70" r:id="rId3"/>
    <p:sldId id="274" r:id="rId4"/>
    <p:sldId id="278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3121" autoAdjust="0"/>
  </p:normalViewPr>
  <p:slideViewPr>
    <p:cSldViewPr snapToGrid="0" snapToObjects="1">
      <p:cViewPr varScale="1">
        <p:scale>
          <a:sx n="84" d="100"/>
          <a:sy n="84" d="100"/>
        </p:scale>
        <p:origin x="12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CCE8-A068-114F-AD3F-EC09856A94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F27D9-5DED-1A49-8FE9-FF40B624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45000" r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98BA-E8B0-E74F-A539-BBEB4A91BA0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4EB-862D-DF4F-9334-AC62519E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noProof="0"/>
              <a:t>X</a:t>
            </a:r>
            <a:r>
              <a:rPr lang="en-US" sz="2800" noProof="0"/>
              <a:t> moderates path </a:t>
            </a:r>
            <a:r>
              <a:rPr lang="en-US" sz="2800" i="1" noProof="0"/>
              <a:t>b</a:t>
            </a:r>
          </a:p>
          <a:p>
            <a:r>
              <a:rPr lang="en-US" sz="2800" noProof="0"/>
              <a:t>Interaction between </a:t>
            </a:r>
            <a:r>
              <a:rPr lang="en-US" sz="2800" i="1" noProof="0"/>
              <a:t>X</a:t>
            </a:r>
            <a:r>
              <a:rPr lang="en-US" sz="2800" noProof="0"/>
              <a:t> and </a:t>
            </a:r>
            <a:r>
              <a:rPr lang="en-US" sz="2800" i="1" noProof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B7AE4-1CAC-4BBF-839D-E7B4B401095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1892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5661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Y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801815" y="4911947"/>
            <a:ext cx="1186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88777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M</a:t>
            </a:r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38700" y="4911947"/>
            <a:ext cx="1186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2"/>
          </p:cNvCxnSpPr>
          <p:nvPr/>
        </p:nvCxnSpPr>
        <p:spPr>
          <a:xfrm rot="16200000" flipH="1">
            <a:off x="4413738" y="3194537"/>
            <a:ext cx="12700" cy="4073769"/>
          </a:xfrm>
          <a:prstGeom prst="bentConnector3">
            <a:avLst>
              <a:gd name="adj1" fmla="val 45692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3239" y="58029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c’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2301" y="490025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3840" y="492956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cxnSp>
        <p:nvCxnSpPr>
          <p:cNvPr id="10" name="Elbow Connector 9"/>
          <p:cNvCxnSpPr>
            <a:stCxn id="5" idx="0"/>
            <a:endCxn id="37" idx="0"/>
          </p:cNvCxnSpPr>
          <p:nvPr/>
        </p:nvCxnSpPr>
        <p:spPr>
          <a:xfrm rot="16200000" flipH="1">
            <a:off x="3712641" y="3256684"/>
            <a:ext cx="337093" cy="3008668"/>
          </a:xfrm>
          <a:prstGeom prst="bentConnector3">
            <a:avLst>
              <a:gd name="adj1" fmla="val -25619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8" grpId="0" animBg="1"/>
      <p:bldP spid="34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A </a:t>
            </a:r>
            <a:r>
              <a:rPr lang="en-US" sz="2800"/>
              <a:t>fourth</a:t>
            </a:r>
            <a:r>
              <a:rPr lang="en-US" sz="2800" noProof="0"/>
              <a:t> variable </a:t>
            </a:r>
            <a:r>
              <a:rPr lang="en-US" sz="2800" i="1" noProof="0"/>
              <a:t>W</a:t>
            </a:r>
            <a:r>
              <a:rPr lang="en-US" sz="2800" noProof="0"/>
              <a:t> moderates path </a:t>
            </a:r>
            <a:r>
              <a:rPr lang="en-US" sz="2800" i="1" noProof="0"/>
              <a:t>a</a:t>
            </a:r>
          </a:p>
          <a:p>
            <a:r>
              <a:rPr lang="en-US" sz="2800" noProof="0" dirty="0"/>
              <a:t>Interaction between </a:t>
            </a:r>
            <a:r>
              <a:rPr lang="en-US" sz="2800" i="1" noProof="0" dirty="0"/>
              <a:t>X</a:t>
            </a:r>
            <a:r>
              <a:rPr lang="en-US" sz="2800" noProof="0" dirty="0"/>
              <a:t> and </a:t>
            </a:r>
            <a:r>
              <a:rPr lang="en-US" sz="2800" i="1" noProof="0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B7AE4-1CAC-4BBF-839D-E7B4B40109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1892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5661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Y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801815" y="4911947"/>
            <a:ext cx="1186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88777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M</a:t>
            </a:r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38700" y="4911947"/>
            <a:ext cx="1186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2"/>
          </p:cNvCxnSpPr>
          <p:nvPr/>
        </p:nvCxnSpPr>
        <p:spPr>
          <a:xfrm rot="16200000" flipH="1">
            <a:off x="4413738" y="3194537"/>
            <a:ext cx="12700" cy="4073769"/>
          </a:xfrm>
          <a:prstGeom prst="bentConnector3">
            <a:avLst>
              <a:gd name="adj1" fmla="val 45692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3239" y="58029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c’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9217" y="490025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3840" y="492956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938" y="3302934"/>
            <a:ext cx="849923" cy="638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W</a:t>
            </a:r>
          </a:p>
        </p:txBody>
      </p:sp>
      <p:cxnSp>
        <p:nvCxnSpPr>
          <p:cNvPr id="16" name="Straight Arrow Connector 15"/>
          <p:cNvCxnSpPr>
            <a:stCxn id="15" idx="2"/>
            <a:endCxn id="36" idx="0"/>
          </p:cNvCxnSpPr>
          <p:nvPr/>
        </p:nvCxnSpPr>
        <p:spPr>
          <a:xfrm flipH="1">
            <a:off x="3390899" y="3941884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2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" grpId="0"/>
      <p:bldP spid="36" grpId="0"/>
      <p:bldP spid="37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Model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304366"/>
            <a:ext cx="8803341" cy="5042646"/>
          </a:xfrm>
        </p:spPr>
        <p:txBody>
          <a:bodyPr/>
          <a:lstStyle/>
          <a:p>
            <a:r>
              <a:rPr lang="en-US" sz="2800" noProof="0"/>
              <a:t>A third variable </a:t>
            </a:r>
            <a:r>
              <a:rPr lang="en-US" sz="2800" i="1" noProof="0"/>
              <a:t>W</a:t>
            </a:r>
            <a:r>
              <a:rPr lang="en-US" sz="2800" noProof="0"/>
              <a:t> moderates path </a:t>
            </a:r>
            <a:r>
              <a:rPr lang="en-US" sz="2800" i="1" noProof="0"/>
              <a:t>b</a:t>
            </a:r>
          </a:p>
          <a:p>
            <a:r>
              <a:rPr lang="en-US" sz="2800" noProof="0"/>
              <a:t>Interaction between </a:t>
            </a:r>
            <a:r>
              <a:rPr lang="en-US" sz="2800" i="1" noProof="0"/>
              <a:t>M</a:t>
            </a:r>
            <a:r>
              <a:rPr lang="en-US" sz="2800" noProof="0"/>
              <a:t> and </a:t>
            </a:r>
            <a:r>
              <a:rPr lang="en-US" sz="2800" i="1" noProof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B7AE4-1CAC-4BBF-839D-E7B4B40109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1892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5661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Y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801815" y="4911947"/>
            <a:ext cx="1186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88777" y="4592472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M</a:t>
            </a:r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38700" y="4911947"/>
            <a:ext cx="1186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2"/>
          </p:cNvCxnSpPr>
          <p:nvPr/>
        </p:nvCxnSpPr>
        <p:spPr>
          <a:xfrm rot="16200000" flipH="1">
            <a:off x="4413738" y="3194537"/>
            <a:ext cx="12700" cy="4073769"/>
          </a:xfrm>
          <a:prstGeom prst="bentConnector3">
            <a:avLst>
              <a:gd name="adj1" fmla="val 45692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3239" y="58029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c’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9217" y="490025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3840" y="492956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5798" y="3302934"/>
            <a:ext cx="849923" cy="638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W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430759" y="3941884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" grpId="0"/>
      <p:bldP spid="36" grpId="0"/>
      <p:bldP spid="37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Model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304366"/>
            <a:ext cx="8803341" cy="5042646"/>
          </a:xfrm>
        </p:spPr>
        <p:txBody>
          <a:bodyPr/>
          <a:lstStyle/>
          <a:p>
            <a:r>
              <a:rPr lang="en-US" sz="2800" noProof="0" dirty="0"/>
              <a:t>Two different variables </a:t>
            </a:r>
            <a:r>
              <a:rPr lang="en-US" sz="2800" i="1" noProof="0" dirty="0"/>
              <a:t>W</a:t>
            </a:r>
            <a:r>
              <a:rPr lang="en-US" sz="2800" noProof="0" dirty="0"/>
              <a:t> and </a:t>
            </a:r>
            <a:r>
              <a:rPr lang="en-US" sz="2800" i="1" noProof="0" dirty="0"/>
              <a:t>Z</a:t>
            </a:r>
            <a:r>
              <a:rPr lang="en-US" sz="2800" noProof="0" dirty="0"/>
              <a:t> moderate paths </a:t>
            </a:r>
            <a:r>
              <a:rPr lang="en-US" sz="2800" i="1" noProof="0" dirty="0"/>
              <a:t>a</a:t>
            </a:r>
            <a:r>
              <a:rPr lang="en-US" sz="2800" noProof="0" dirty="0"/>
              <a:t> and </a:t>
            </a:r>
            <a:r>
              <a:rPr lang="en-US" sz="2800" i="1" noProof="0" dirty="0"/>
              <a:t>b</a:t>
            </a:r>
            <a:r>
              <a:rPr lang="en-US" sz="2800" noProof="0" dirty="0"/>
              <a:t> </a:t>
            </a:r>
          </a:p>
          <a:p>
            <a:r>
              <a:rPr lang="en-US" sz="2800" noProof="0" dirty="0"/>
              <a:t>Interaction between </a:t>
            </a:r>
            <a:r>
              <a:rPr lang="en-US" sz="2800" i="1" noProof="0" dirty="0"/>
              <a:t>X</a:t>
            </a:r>
            <a:r>
              <a:rPr lang="en-US" sz="2800" noProof="0" dirty="0"/>
              <a:t> and </a:t>
            </a:r>
            <a:r>
              <a:rPr lang="en-US" sz="2800" i="1" noProof="0" dirty="0"/>
              <a:t>W</a:t>
            </a:r>
            <a:r>
              <a:rPr lang="en-US" sz="2800" noProof="0" dirty="0"/>
              <a:t> and </a:t>
            </a:r>
          </a:p>
          <a:p>
            <a:r>
              <a:rPr lang="en-US" sz="2800" noProof="0" dirty="0"/>
              <a:t>Interaction between </a:t>
            </a:r>
            <a:r>
              <a:rPr lang="en-US" sz="2800" i="1" noProof="0" dirty="0"/>
              <a:t>M</a:t>
            </a:r>
            <a:r>
              <a:rPr lang="en-US" sz="2800" noProof="0" dirty="0"/>
              <a:t> and </a:t>
            </a:r>
            <a:r>
              <a:rPr lang="en-US" sz="2800" i="1" noProof="0" dirty="0"/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B7AE4-1CAC-4BBF-839D-E7B4B40109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1892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5661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Y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801815" y="5254856"/>
            <a:ext cx="1186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88777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M</a:t>
            </a:r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38700" y="5254856"/>
            <a:ext cx="1186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2"/>
          </p:cNvCxnSpPr>
          <p:nvPr/>
        </p:nvCxnSpPr>
        <p:spPr>
          <a:xfrm rot="16200000" flipH="1">
            <a:off x="4413738" y="3537446"/>
            <a:ext cx="12700" cy="4073769"/>
          </a:xfrm>
          <a:prstGeom prst="bentConnector3">
            <a:avLst>
              <a:gd name="adj1" fmla="val 45692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3239" y="61458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c’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9217" y="524316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3840" y="527247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5798" y="3645843"/>
            <a:ext cx="849923" cy="638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Z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430759" y="4284793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07368" y="3657566"/>
            <a:ext cx="849923" cy="638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W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332329" y="4296516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" grpId="0"/>
      <p:bldP spid="36" grpId="0"/>
      <p:bldP spid="37" grpId="0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Model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304366"/>
            <a:ext cx="8803341" cy="5042646"/>
          </a:xfrm>
        </p:spPr>
        <p:txBody>
          <a:bodyPr/>
          <a:lstStyle/>
          <a:p>
            <a:r>
              <a:rPr lang="en-US" sz="2800" i="1" noProof="0" dirty="0"/>
              <a:t>W</a:t>
            </a:r>
            <a:r>
              <a:rPr lang="en-US" sz="2800" noProof="0" dirty="0"/>
              <a:t> moderates both path </a:t>
            </a:r>
            <a:r>
              <a:rPr lang="en-US" sz="2800" i="1" noProof="0" dirty="0"/>
              <a:t>a</a:t>
            </a:r>
            <a:r>
              <a:rPr lang="en-US" sz="2800" noProof="0" dirty="0"/>
              <a:t> and path </a:t>
            </a:r>
            <a:r>
              <a:rPr lang="en-US" sz="2800" i="1" noProof="0" dirty="0"/>
              <a:t>b</a:t>
            </a:r>
            <a:r>
              <a:rPr lang="en-US" sz="2800" noProof="0" dirty="0"/>
              <a:t> </a:t>
            </a:r>
          </a:p>
          <a:p>
            <a:r>
              <a:rPr lang="en-US" sz="2800" noProof="0" dirty="0"/>
              <a:t>Interaction between </a:t>
            </a:r>
            <a:r>
              <a:rPr lang="en-US" sz="2800" i="1" noProof="0" dirty="0"/>
              <a:t>X</a:t>
            </a:r>
            <a:r>
              <a:rPr lang="en-US" sz="2800" noProof="0" dirty="0"/>
              <a:t> and </a:t>
            </a:r>
            <a:r>
              <a:rPr lang="en-US" sz="2800" i="1" noProof="0" dirty="0"/>
              <a:t>W</a:t>
            </a:r>
            <a:r>
              <a:rPr lang="en-US" sz="2800" noProof="0" dirty="0"/>
              <a:t> </a:t>
            </a:r>
          </a:p>
          <a:p>
            <a:r>
              <a:rPr lang="en-US" sz="2800" dirty="0"/>
              <a:t>I</a:t>
            </a:r>
            <a:r>
              <a:rPr lang="en-US" sz="2800" noProof="0" dirty="0" err="1"/>
              <a:t>nteraction</a:t>
            </a:r>
            <a:r>
              <a:rPr lang="en-US" sz="2800" noProof="0" dirty="0"/>
              <a:t> between </a:t>
            </a:r>
            <a:r>
              <a:rPr lang="en-US" sz="2800" i="1" noProof="0" dirty="0"/>
              <a:t>M</a:t>
            </a:r>
            <a:r>
              <a:rPr lang="en-US" sz="2800" noProof="0" dirty="0"/>
              <a:t> and </a:t>
            </a:r>
            <a:r>
              <a:rPr lang="en-US" sz="2800" i="1" noProof="0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B7AE4-1CAC-4BBF-839D-E7B4B40109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1892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5661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Y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801815" y="5254856"/>
            <a:ext cx="1186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88777" y="4935381"/>
            <a:ext cx="849923" cy="638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M</a:t>
            </a:r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38700" y="5254856"/>
            <a:ext cx="1186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2"/>
          </p:cNvCxnSpPr>
          <p:nvPr/>
        </p:nvCxnSpPr>
        <p:spPr>
          <a:xfrm rot="16200000" flipH="1">
            <a:off x="4413738" y="3537446"/>
            <a:ext cx="12700" cy="4073769"/>
          </a:xfrm>
          <a:prstGeom prst="bentConnector3">
            <a:avLst>
              <a:gd name="adj1" fmla="val 45692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3239" y="61458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c’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9217" y="524316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3840" y="527247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0" i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5798" y="3645843"/>
            <a:ext cx="849923" cy="638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W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430759" y="4284793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07368" y="3657566"/>
            <a:ext cx="849923" cy="638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0" i="1" dirty="0"/>
              <a:t>W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332329" y="4296516"/>
            <a:ext cx="1" cy="9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" grpId="0"/>
      <p:bldP spid="36" grpId="0"/>
      <p:bldP spid="37" grpId="0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129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Model 1</vt:lpstr>
      <vt:lpstr>Model 2</vt:lpstr>
      <vt:lpstr>Model 3</vt:lpstr>
      <vt:lpstr>Model 4</vt:lpstr>
      <vt:lpstr>Model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Moderated Mediation</dc:title>
  <dc:creator>Goran Kuljanin</dc:creator>
  <cp:lastModifiedBy>Jason Snyder</cp:lastModifiedBy>
  <cp:revision>49</cp:revision>
  <dcterms:created xsi:type="dcterms:W3CDTF">2016-02-22T05:24:53Z</dcterms:created>
  <dcterms:modified xsi:type="dcterms:W3CDTF">2021-02-17T21:12:57Z</dcterms:modified>
</cp:coreProperties>
</file>