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26201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364488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362235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19957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209600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179503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372443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396575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320836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281243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3DB656DA-455D-4F3B-B34D-A6145272DB05}" type="datetimeFigureOut">
              <a:rPr lang="ko-KR" altLang="en-US" smtClean="0"/>
              <a:t>2022-06-10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337821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656DA-455D-4F3B-B34D-A6145272DB05}" type="datetimeFigureOut">
              <a:rPr lang="ko-KR" altLang="en-US" smtClean="0"/>
              <a:t>2022-06-10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7C942-EBFD-4D02-AEBD-F906410D6250}" type="slidenum">
              <a:rPr lang="ko-KR" altLang="en-US" smtClean="0"/>
              <a:t>‹#›</a:t>
            </a:fld>
            <a:endParaRPr lang="ko-KR" altLang="en-US"/>
          </a:p>
        </p:txBody>
      </p:sp>
    </p:spTree>
    <p:extLst>
      <p:ext uri="{BB962C8B-B14F-4D97-AF65-F5344CB8AC3E}">
        <p14:creationId xmlns:p14="http://schemas.microsoft.com/office/powerpoint/2010/main" val="107329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tistoryFootnote.show(this,2,1)" TargetMode="External"/><Relationship Id="rId2" Type="http://schemas.openxmlformats.org/officeDocument/2006/relationships/hyperlink" Target="#footnote_2_1"/><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sas.com/ko_kr/hom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빅데이터 </a:t>
            </a:r>
            <a:r>
              <a:rPr lang="en-US" altLang="ko-KR" dirty="0" smtClean="0"/>
              <a:t>NCS </a:t>
            </a:r>
            <a:r>
              <a:rPr lang="en-US" altLang="ko-KR" dirty="0" err="1" smtClean="0"/>
              <a:t>std</a:t>
            </a:r>
            <a:endParaRPr lang="ko-KR" altLang="en-US" dirty="0"/>
          </a:p>
        </p:txBody>
      </p:sp>
      <p:sp>
        <p:nvSpPr>
          <p:cNvPr id="3" name="부제목 2"/>
          <p:cNvSpPr>
            <a:spLocks noGrp="1"/>
          </p:cNvSpPr>
          <p:nvPr>
            <p:ph type="subTitle" idx="1"/>
          </p:nvPr>
        </p:nvSpPr>
        <p:spPr/>
        <p:txBody>
          <a:bodyPr/>
          <a:lstStyle/>
          <a:p>
            <a:r>
              <a:rPr lang="ko-KR" altLang="en-US" dirty="0" smtClean="0"/>
              <a:t>정성민</a:t>
            </a:r>
            <a:r>
              <a:rPr lang="en-US" altLang="ko-KR" smtClean="0"/>
              <a:t>.</a:t>
            </a:r>
            <a:endParaRPr lang="ko-KR" altLang="en-US" dirty="0"/>
          </a:p>
        </p:txBody>
      </p:sp>
    </p:spTree>
    <p:extLst>
      <p:ext uri="{BB962C8B-B14F-4D97-AF65-F5344CB8AC3E}">
        <p14:creationId xmlns:p14="http://schemas.microsoft.com/office/powerpoint/2010/main" val="260234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0"/>
            <a:ext cx="10515600" cy="897775"/>
          </a:xfrm>
        </p:spPr>
        <p:txBody>
          <a:bodyPr>
            <a:normAutofit/>
          </a:bodyPr>
          <a:lstStyle/>
          <a:p>
            <a:r>
              <a:rPr lang="ko-KR" altLang="en-US" sz="2800" dirty="0" smtClean="0"/>
              <a:t>문항</a:t>
            </a:r>
            <a:r>
              <a:rPr lang="en-US" altLang="ko-KR" sz="2800" dirty="0" smtClean="0"/>
              <a:t>3) </a:t>
            </a:r>
            <a:r>
              <a:rPr lang="ko-KR" altLang="en-US" sz="2800" dirty="0" smtClean="0"/>
              <a:t>정형</a:t>
            </a:r>
            <a:r>
              <a:rPr lang="en-US" altLang="ko-KR" sz="2800" dirty="0" smtClean="0"/>
              <a:t>, </a:t>
            </a:r>
            <a:r>
              <a:rPr lang="ko-KR" altLang="en-US" sz="2800" dirty="0" smtClean="0"/>
              <a:t>반 정형</a:t>
            </a:r>
            <a:r>
              <a:rPr lang="en-US" altLang="ko-KR" sz="2800" dirty="0" smtClean="0"/>
              <a:t>, </a:t>
            </a:r>
            <a:r>
              <a:rPr lang="ko-KR" altLang="en-US" sz="2800" dirty="0" smtClean="0"/>
              <a:t>비정형 메타데이터를 구분 하시오 </a:t>
            </a:r>
            <a:endParaRPr lang="ko-KR" altLang="en-US" sz="2800" dirty="0"/>
          </a:p>
        </p:txBody>
      </p:sp>
      <p:sp>
        <p:nvSpPr>
          <p:cNvPr id="4" name="Rectangle 1"/>
          <p:cNvSpPr>
            <a:spLocks noGrp="1" noChangeArrowheads="1"/>
          </p:cNvSpPr>
          <p:nvPr>
            <p:ph idx="1"/>
          </p:nvPr>
        </p:nvSpPr>
        <p:spPr bwMode="auto">
          <a:xfrm>
            <a:off x="220133" y="788064"/>
            <a:ext cx="11724598"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1" i="0" u="none" strike="noStrike" cap="none" normalizeH="0" baseline="0" dirty="0" smtClean="0">
                <a:ln>
                  <a:noFill/>
                </a:ln>
                <a:solidFill>
                  <a:schemeClr val="tx1"/>
                </a:solidFill>
                <a:effectLst/>
                <a:latin typeface="Arial Unicode MS"/>
              </a:rPr>
              <a:t>정형 데이터(</a:t>
            </a:r>
            <a:r>
              <a:rPr kumimoji="0" lang="ko-KR" altLang="ko-KR" sz="1800" b="1" i="0" u="none" strike="noStrike" cap="none" normalizeH="0" baseline="0" dirty="0" err="1" smtClean="0">
                <a:ln>
                  <a:noFill/>
                </a:ln>
                <a:solidFill>
                  <a:schemeClr val="tx1"/>
                </a:solidFill>
                <a:effectLst/>
                <a:latin typeface="Arial Unicode MS"/>
              </a:rPr>
              <a:t>Structured</a:t>
            </a:r>
            <a:r>
              <a:rPr kumimoji="0" lang="ko-KR" altLang="ko-KR" sz="1800" b="1" i="0" u="none" strike="noStrike" cap="none" normalizeH="0" baseline="0" dirty="0" smtClean="0">
                <a:ln>
                  <a:noFill/>
                </a:ln>
                <a:solidFill>
                  <a:schemeClr val="tx1"/>
                </a:solidFill>
                <a:effectLst/>
                <a:latin typeface="Arial Unicode MS"/>
              </a:rPr>
              <a:t> </a:t>
            </a:r>
            <a:r>
              <a:rPr kumimoji="0" lang="ko-KR" altLang="ko-KR" sz="1800" b="1" i="0" u="none" strike="noStrike" cap="none" normalizeH="0" baseline="0" dirty="0" err="1" smtClean="0">
                <a:ln>
                  <a:noFill/>
                </a:ln>
                <a:solidFill>
                  <a:schemeClr val="tx1"/>
                </a:solidFill>
                <a:effectLst/>
                <a:latin typeface="Arial Unicode MS"/>
              </a:rPr>
              <a:t>data</a:t>
            </a:r>
            <a:r>
              <a:rPr kumimoji="0" lang="ko-KR" altLang="ko-KR" sz="1800" b="1" i="0" u="none" strike="noStrike" cap="none" normalizeH="0" baseline="0" dirty="0" smtClean="0">
                <a:ln>
                  <a:noFill/>
                </a:ln>
                <a:solidFill>
                  <a:schemeClr val="tx1"/>
                </a:solidFill>
                <a:effectLst/>
                <a:latin typeface="Arial Unicode MS"/>
              </a:rPr>
              <a:t>)</a:t>
            </a: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정형 데이터는 데이터베이스의 정해진 규칙(</a:t>
            </a:r>
            <a:r>
              <a:rPr kumimoji="0" lang="ko-KR" altLang="ko-KR" sz="1000" b="0" i="0" u="none" strike="noStrike" cap="none" normalizeH="0" baseline="0" dirty="0" err="1" smtClean="0">
                <a:ln>
                  <a:noFill/>
                </a:ln>
                <a:solidFill>
                  <a:schemeClr val="tx1"/>
                </a:solidFill>
                <a:effectLst/>
                <a:latin typeface="Arial Unicode MS"/>
              </a:rPr>
              <a:t>Rule</a:t>
            </a:r>
            <a:r>
              <a:rPr kumimoji="0" lang="ko-KR" altLang="ko-KR" sz="1000" b="0" i="0" u="none" strike="noStrike" cap="none" normalizeH="0" baseline="0" dirty="0" smtClean="0">
                <a:ln>
                  <a:noFill/>
                </a:ln>
                <a:solidFill>
                  <a:schemeClr val="tx1"/>
                </a:solidFill>
                <a:effectLst/>
                <a:latin typeface="Arial Unicode MS"/>
              </a:rPr>
              <a:t>)에 맞게 데이터를 들어간 데이터 중에 수치 만으로 의미 파악이 쉬운 데이터들을 보통 말한다.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예를 들어, </a:t>
            </a:r>
            <a:r>
              <a:rPr kumimoji="0" lang="ko-KR" altLang="ko-KR" sz="1000" b="0" i="0" u="none" strike="noStrike" cap="none" normalizeH="0" baseline="0" dirty="0" err="1" smtClean="0">
                <a:ln>
                  <a:noFill/>
                </a:ln>
                <a:solidFill>
                  <a:schemeClr val="tx1"/>
                </a:solidFill>
                <a:effectLst/>
                <a:latin typeface="Arial Unicode MS"/>
              </a:rPr>
              <a:t>Gender라는</a:t>
            </a:r>
            <a:r>
              <a:rPr kumimoji="0" lang="ko-KR" altLang="ko-KR" sz="1000" b="0" i="0" u="none" strike="noStrike" cap="none" normalizeH="0" baseline="0" dirty="0" smtClean="0">
                <a:ln>
                  <a:noFill/>
                </a:ln>
                <a:solidFill>
                  <a:schemeClr val="tx1"/>
                </a:solidFill>
                <a:effectLst/>
                <a:latin typeface="Arial Unicode MS"/>
              </a:rPr>
              <a:t> 컬럼이 있는데 여기서 </a:t>
            </a:r>
            <a:r>
              <a:rPr kumimoji="0" lang="ko-KR" altLang="ko-KR" sz="1000" b="0" i="0" u="none" strike="noStrike" cap="none" normalizeH="0" baseline="0" dirty="0" err="1" smtClean="0">
                <a:ln>
                  <a:noFill/>
                </a:ln>
                <a:solidFill>
                  <a:schemeClr val="tx1"/>
                </a:solidFill>
                <a:effectLst/>
                <a:latin typeface="Arial Unicode MS"/>
              </a:rPr>
              <a:t>male</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0" i="0" u="none" strike="noStrike" cap="none" normalizeH="0" baseline="0" dirty="0" err="1" smtClean="0">
                <a:ln>
                  <a:noFill/>
                </a:ln>
                <a:solidFill>
                  <a:schemeClr val="tx1"/>
                </a:solidFill>
                <a:effectLst/>
                <a:latin typeface="Arial Unicode MS"/>
              </a:rPr>
              <a:t>female이라는</a:t>
            </a:r>
            <a:r>
              <a:rPr kumimoji="0" lang="ko-KR" altLang="ko-KR" sz="1000" b="0" i="0" u="none" strike="noStrike" cap="none" normalizeH="0" baseline="0" dirty="0" smtClean="0">
                <a:ln>
                  <a:noFill/>
                </a:ln>
                <a:solidFill>
                  <a:schemeClr val="tx1"/>
                </a:solidFill>
                <a:effectLst/>
                <a:latin typeface="Arial Unicode MS"/>
              </a:rPr>
              <a:t> 값이 들어간다면 누가 봐도 그 값은 남자, 여자라는 것을 쉽게 인식할 수 있고, </a:t>
            </a:r>
            <a:r>
              <a:rPr kumimoji="0" lang="ko-KR" altLang="ko-KR" sz="1000" b="0" i="0" u="none" strike="noStrike" cap="none" normalizeH="0" baseline="0" dirty="0" err="1" smtClean="0">
                <a:ln>
                  <a:noFill/>
                </a:ln>
                <a:solidFill>
                  <a:schemeClr val="tx1"/>
                </a:solidFill>
                <a:effectLst/>
                <a:latin typeface="Arial Unicode MS"/>
              </a:rPr>
              <a:t>Age에</a:t>
            </a:r>
            <a:r>
              <a:rPr kumimoji="0" lang="ko-KR" altLang="ko-KR" sz="1000" b="0" i="0" u="none" strike="noStrike" cap="none" normalizeH="0" baseline="0" dirty="0" smtClean="0">
                <a:ln>
                  <a:noFill/>
                </a:ln>
                <a:solidFill>
                  <a:schemeClr val="tx1"/>
                </a:solidFill>
                <a:effectLst/>
                <a:latin typeface="Arial Unicode MS"/>
              </a:rPr>
              <a:t> 25 혹은 40과 같은 숫자가 들어가도 사람들은 쉽게 그 값을 인식할 수 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그래서 어떤 곳은 정형 데이터를 데이터베이스에 들어간 데이터라고 말하는 오류를 범하게 되는데 데이터베이스에는 모든 데이터가 들어갈 수 있는 것(음성이든, 비디오도 객체 방식으로 넣을 수 있다)이기에 이런 정의는 틀렸다고 볼 수 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정형 데이터는 그 값이 의미를 파악하기 쉽고, 규칙적인 값으로 데이터가 들어갈 경우 정형 데이터라고 인식하면 될 것이다.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1" i="0" u="none" strike="noStrike" cap="none" normalizeH="0" baseline="0" dirty="0" smtClean="0">
                <a:ln>
                  <a:noFill/>
                </a:ln>
                <a:solidFill>
                  <a:schemeClr val="tx1"/>
                </a:solidFill>
                <a:effectLst/>
                <a:latin typeface="Arial Unicode MS"/>
              </a:rPr>
              <a:t>비정형 데이터(</a:t>
            </a:r>
            <a:r>
              <a:rPr kumimoji="0" lang="ko-KR" altLang="ko-KR" sz="1800" b="1" i="0" u="none" strike="noStrike" cap="none" normalizeH="0" baseline="0" dirty="0" err="1" smtClean="0">
                <a:ln>
                  <a:noFill/>
                </a:ln>
                <a:solidFill>
                  <a:schemeClr val="tx1"/>
                </a:solidFill>
                <a:effectLst/>
                <a:latin typeface="Arial Unicode MS"/>
              </a:rPr>
              <a:t>Unstructured</a:t>
            </a:r>
            <a:r>
              <a:rPr kumimoji="0" lang="ko-KR" altLang="ko-KR" sz="1800" b="1" i="0" u="none" strike="noStrike" cap="none" normalizeH="0" baseline="0" dirty="0" smtClean="0">
                <a:ln>
                  <a:noFill/>
                </a:ln>
                <a:solidFill>
                  <a:schemeClr val="tx1"/>
                </a:solidFill>
                <a:effectLst/>
                <a:latin typeface="Arial Unicode MS"/>
              </a:rPr>
              <a:t> </a:t>
            </a:r>
            <a:r>
              <a:rPr kumimoji="0" lang="ko-KR" altLang="ko-KR" sz="1800" b="1" i="0" u="none" strike="noStrike" cap="none" normalizeH="0" baseline="0" dirty="0" err="1" smtClean="0">
                <a:ln>
                  <a:noFill/>
                </a:ln>
                <a:solidFill>
                  <a:schemeClr val="tx1"/>
                </a:solidFill>
                <a:effectLst/>
                <a:latin typeface="Arial Unicode MS"/>
              </a:rPr>
              <a:t>data</a:t>
            </a:r>
            <a:r>
              <a:rPr kumimoji="0" lang="ko-KR" altLang="ko-KR" sz="1800" b="1" i="0" u="none" strike="noStrike" cap="none" normalizeH="0" baseline="0" dirty="0" smtClean="0">
                <a:ln>
                  <a:noFill/>
                </a:ln>
                <a:solidFill>
                  <a:schemeClr val="tx1"/>
                </a:solidFill>
                <a:effectLst/>
                <a:latin typeface="Arial Unicode MS"/>
              </a:rPr>
              <a:t>)</a:t>
            </a: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비정형 데이터는 정형 데이터와 반대되는 단어이다. 즉, 정해진 규칙이 없어서 값의 의미를 쉽게 파악하기 힘든 경우이다. 흔히, 텍스트, 음성, 영상과 같은 데이터가 비정형 데이터 범위에 속해있다. 그래서 빅데이터의 탄생에 비정형 데이터의 역할이 크게 </a:t>
            </a:r>
            <a:r>
              <a:rPr kumimoji="0" lang="ko-KR" altLang="ko-KR" sz="1000" b="0" i="0" u="none" strike="noStrike" cap="none" normalizeH="0" baseline="0" dirty="0" err="1" smtClean="0">
                <a:ln>
                  <a:noFill/>
                </a:ln>
                <a:solidFill>
                  <a:schemeClr val="tx1"/>
                </a:solidFill>
                <a:effectLst/>
                <a:latin typeface="Arial Unicode MS"/>
              </a:rPr>
              <a:t>한몫한</a:t>
            </a:r>
            <a:r>
              <a:rPr kumimoji="0" lang="ko-KR" altLang="ko-KR" sz="1000" b="0" i="0" u="none" strike="noStrike" cap="none" normalizeH="0" baseline="0" dirty="0" smtClean="0">
                <a:ln>
                  <a:noFill/>
                </a:ln>
                <a:solidFill>
                  <a:schemeClr val="tx1"/>
                </a:solidFill>
                <a:effectLst/>
                <a:latin typeface="Arial Unicode MS"/>
              </a:rPr>
              <a:t> 이유가, 그동안 의미를 분석하기 힘들었던 대용량에 속한 비정형 데이터를 분석함으로써 새로운 </a:t>
            </a:r>
            <a:r>
              <a:rPr kumimoji="0" lang="ko-KR" altLang="ko-KR" sz="1000" b="0" i="0" u="none" strike="noStrike" cap="none" normalizeH="0" baseline="0" dirty="0" err="1" smtClean="0">
                <a:ln>
                  <a:noFill/>
                </a:ln>
                <a:solidFill>
                  <a:schemeClr val="tx1"/>
                </a:solidFill>
                <a:effectLst/>
                <a:latin typeface="Arial Unicode MS"/>
              </a:rPr>
              <a:t>인사이트를</a:t>
            </a:r>
            <a:r>
              <a:rPr kumimoji="0" lang="ko-KR" altLang="ko-KR" sz="1000" b="0" i="0" u="none" strike="noStrike" cap="none" normalizeH="0" baseline="0" dirty="0" smtClean="0">
                <a:ln>
                  <a:noFill/>
                </a:ln>
                <a:solidFill>
                  <a:schemeClr val="tx1"/>
                </a:solidFill>
                <a:effectLst/>
                <a:latin typeface="Arial Unicode MS"/>
              </a:rPr>
              <a:t> 얻게 되기 때문이었다.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그렇다고 빅데이터가 비정형 데이터만 분석한다는 것은 당연히 아니다. 3V에 </a:t>
            </a:r>
            <a:r>
              <a:rPr kumimoji="0" lang="ko-KR" altLang="ko-KR" sz="1000" b="0" i="0" u="none" strike="noStrike" cap="none" normalizeH="0" baseline="0" dirty="0" err="1" smtClean="0">
                <a:ln>
                  <a:noFill/>
                </a:ln>
                <a:solidFill>
                  <a:schemeClr val="tx1"/>
                </a:solidFill>
                <a:effectLst/>
                <a:latin typeface="Arial Unicode MS"/>
              </a:rPr>
              <a:t>Velocity</a:t>
            </a:r>
            <a:r>
              <a:rPr kumimoji="0" lang="ko-KR" altLang="ko-KR" sz="1000" b="0" i="0" u="none" strike="noStrike" cap="none" normalizeH="0" baseline="0" dirty="0" smtClean="0">
                <a:ln>
                  <a:noFill/>
                </a:ln>
                <a:solidFill>
                  <a:schemeClr val="tx1"/>
                </a:solidFill>
                <a:effectLst/>
                <a:latin typeface="Arial Unicode MS"/>
              </a:rPr>
              <a:t>(속도), </a:t>
            </a:r>
            <a:r>
              <a:rPr kumimoji="0" lang="ko-KR" altLang="ko-KR" sz="1000" b="0" i="0" u="none" strike="noStrike" cap="none" normalizeH="0" baseline="0" dirty="0" err="1" smtClean="0">
                <a:ln>
                  <a:noFill/>
                </a:ln>
                <a:solidFill>
                  <a:schemeClr val="tx1"/>
                </a:solidFill>
                <a:effectLst/>
                <a:latin typeface="Arial Unicode MS"/>
              </a:rPr>
              <a:t>Volume</a:t>
            </a:r>
            <a:r>
              <a:rPr kumimoji="0" lang="ko-KR" altLang="ko-KR" sz="1000" b="0" i="0" u="none" strike="noStrike" cap="none" normalizeH="0" baseline="0" dirty="0" smtClean="0">
                <a:ln>
                  <a:noFill/>
                </a:ln>
                <a:solidFill>
                  <a:schemeClr val="tx1"/>
                </a:solidFill>
                <a:effectLst/>
                <a:latin typeface="Arial Unicode MS"/>
              </a:rPr>
              <a:t>(양), </a:t>
            </a:r>
            <a:r>
              <a:rPr kumimoji="0" lang="ko-KR" altLang="ko-KR" sz="1000" b="0" i="0" u="none" strike="noStrike" cap="none" normalizeH="0" baseline="0" dirty="0" err="1" smtClean="0">
                <a:ln>
                  <a:noFill/>
                </a:ln>
                <a:solidFill>
                  <a:schemeClr val="tx1"/>
                </a:solidFill>
                <a:effectLst/>
                <a:latin typeface="Arial Unicode MS"/>
              </a:rPr>
              <a:t>Variety</a:t>
            </a:r>
            <a:r>
              <a:rPr kumimoji="0" lang="ko-KR" altLang="ko-KR" sz="1000" b="0" i="0" u="none" strike="noStrike" cap="none" normalizeH="0" baseline="0" dirty="0" smtClean="0">
                <a:ln>
                  <a:noFill/>
                </a:ln>
                <a:solidFill>
                  <a:schemeClr val="tx1"/>
                </a:solidFill>
                <a:effectLst/>
                <a:latin typeface="Arial Unicode MS"/>
              </a:rPr>
              <a:t>(다양)가 있는 것처럼 비정형 데이터는 </a:t>
            </a:r>
            <a:r>
              <a:rPr kumimoji="0" lang="ko-KR" altLang="ko-KR" sz="1000" b="0" i="0" u="none" strike="noStrike" cap="none" normalizeH="0" baseline="0" dirty="0" err="1" smtClean="0">
                <a:ln>
                  <a:noFill/>
                </a:ln>
                <a:solidFill>
                  <a:schemeClr val="tx1"/>
                </a:solidFill>
                <a:effectLst/>
                <a:latin typeface="Arial Unicode MS"/>
              </a:rPr>
              <a:t>Variety에</a:t>
            </a:r>
            <a:r>
              <a:rPr kumimoji="0" lang="ko-KR" altLang="ko-KR" sz="1000" b="0" i="0" u="none" strike="noStrike" cap="none" normalizeH="0" baseline="0" dirty="0" smtClean="0">
                <a:ln>
                  <a:noFill/>
                </a:ln>
                <a:solidFill>
                  <a:schemeClr val="tx1"/>
                </a:solidFill>
                <a:effectLst/>
                <a:latin typeface="Arial Unicode MS"/>
              </a:rPr>
              <a:t> 속하며 대용량의 정형 데이터도 얼마든지 많기 때문이다. </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사실 정형 데이터와 비정형 데이터를 분류하는 것은 어렵지 않</a:t>
            </a:r>
            <a:r>
              <a:rPr kumimoji="0" lang="ko-KR" altLang="en-US" sz="1000" b="0" i="0" u="none" strike="noStrike" cap="none" normalizeH="0" baseline="0" dirty="0" smtClean="0">
                <a:ln>
                  <a:noFill/>
                </a:ln>
                <a:solidFill>
                  <a:schemeClr val="tx1"/>
                </a:solidFill>
                <a:effectLst/>
                <a:latin typeface="Arial Unicode MS"/>
              </a:rPr>
              <a:t>지만 반정형데이터는 학습이 </a:t>
            </a:r>
            <a:r>
              <a:rPr lang="ko-KR" altLang="en-US" sz="1000" dirty="0" smtClean="0">
                <a:latin typeface="Arial Unicode MS"/>
              </a:rPr>
              <a:t>충분히 필요하다</a:t>
            </a:r>
            <a:r>
              <a:rPr lang="en-US" altLang="ko-KR" sz="1000" dirty="0" smtClean="0">
                <a:latin typeface="Arial Unicode MS"/>
              </a:rPr>
              <a:t>.</a:t>
            </a: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6382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177512" y="332278"/>
            <a:ext cx="10515600" cy="5564390"/>
          </a:xfrm>
        </p:spPr>
        <p:txBody>
          <a:bodyPr>
            <a:noAutofit/>
          </a:bodyPr>
          <a:lstStyle/>
          <a:p>
            <a:pPr marL="0" lvl="0" indent="0" eaLnBrk="0" fontAlgn="base" latinLnBrk="0" hangingPunct="0">
              <a:lnSpc>
                <a:spcPct val="100000"/>
              </a:lnSpc>
              <a:spcBef>
                <a:spcPct val="0"/>
              </a:spcBef>
              <a:spcAft>
                <a:spcPct val="0"/>
              </a:spcAft>
              <a:buNone/>
            </a:pPr>
            <a:r>
              <a:rPr kumimoji="0" lang="ko-KR" altLang="ko-KR" sz="4000" b="1" i="0" u="none" strike="noStrike" cap="none" normalizeH="0" baseline="0" dirty="0" err="1" smtClean="0">
                <a:ln>
                  <a:noFill/>
                </a:ln>
                <a:solidFill>
                  <a:schemeClr val="tx1"/>
                </a:solidFill>
                <a:effectLst/>
                <a:latin typeface="Arial Unicode MS"/>
              </a:rPr>
              <a:t>반정형</a:t>
            </a:r>
            <a:r>
              <a:rPr kumimoji="0" lang="ko-KR" altLang="ko-KR" sz="4000" b="1" i="0" u="none" strike="noStrike" cap="none" normalizeH="0" baseline="0" dirty="0" smtClean="0">
                <a:ln>
                  <a:noFill/>
                </a:ln>
                <a:solidFill>
                  <a:schemeClr val="tx1"/>
                </a:solidFill>
                <a:effectLst/>
                <a:latin typeface="Arial Unicode MS"/>
              </a:rPr>
              <a:t> 데이터(</a:t>
            </a:r>
            <a:r>
              <a:rPr kumimoji="0" lang="ko-KR" altLang="ko-KR" sz="4000" b="1" i="0" u="none" strike="noStrike" cap="none" normalizeH="0" baseline="0" dirty="0" err="1" smtClean="0">
                <a:ln>
                  <a:noFill/>
                </a:ln>
                <a:solidFill>
                  <a:schemeClr val="tx1"/>
                </a:solidFill>
                <a:effectLst/>
                <a:latin typeface="Arial Unicode MS"/>
              </a:rPr>
              <a:t>Semi-structured</a:t>
            </a:r>
            <a:r>
              <a:rPr kumimoji="0" lang="ko-KR" altLang="ko-KR" sz="4000" b="1" i="0" u="none" strike="noStrike" cap="none" normalizeH="0" baseline="0" dirty="0" smtClean="0">
                <a:ln>
                  <a:noFill/>
                </a:ln>
                <a:solidFill>
                  <a:schemeClr val="tx1"/>
                </a:solidFill>
                <a:effectLst/>
                <a:latin typeface="Arial Unicode MS"/>
              </a:rPr>
              <a:t> </a:t>
            </a:r>
            <a:r>
              <a:rPr kumimoji="0" lang="ko-KR" altLang="ko-KR" sz="4000" b="1" i="0" u="none" strike="noStrike" cap="none" normalizeH="0" baseline="0" dirty="0" err="1" smtClean="0">
                <a:ln>
                  <a:noFill/>
                </a:ln>
                <a:solidFill>
                  <a:schemeClr val="tx1"/>
                </a:solidFill>
                <a:effectLst/>
                <a:latin typeface="Arial Unicode MS"/>
              </a:rPr>
              <a:t>data</a:t>
            </a:r>
            <a:r>
              <a:rPr kumimoji="0" lang="ko-KR" altLang="ko-KR" sz="4000" b="1" i="0" u="none" strike="noStrike" cap="none" normalizeH="0" baseline="0" dirty="0" smtClean="0">
                <a:ln>
                  <a:noFill/>
                </a:ln>
                <a:solidFill>
                  <a:schemeClr val="tx1"/>
                </a:solidFill>
                <a:effectLst/>
                <a:latin typeface="Arial Unicode MS"/>
              </a:rPr>
              <a:t>)</a:t>
            </a:r>
            <a:endParaRPr lang="ko-KR" altLang="ko-KR" sz="2000" dirty="0">
              <a:latin typeface="Arial Unicode MS"/>
            </a:endParaRPr>
          </a:p>
          <a:p>
            <a:pPr marL="0" lvl="0" indent="0" eaLnBrk="0" fontAlgn="base" latinLnBrk="0" hangingPunct="0">
              <a:lnSpc>
                <a:spcPct val="100000"/>
              </a:lnSpc>
              <a:spcBef>
                <a:spcPct val="0"/>
              </a:spcBef>
              <a:spcAft>
                <a:spcPct val="0"/>
              </a:spcAft>
              <a:buNone/>
            </a:pPr>
            <a:r>
              <a:rPr lang="ko-KR" altLang="ko-KR" sz="2000" dirty="0">
                <a:latin typeface="Arial Unicode MS"/>
              </a:rPr>
              <a:t/>
            </a:r>
            <a:br>
              <a:rPr lang="ko-KR" altLang="ko-KR" sz="2000" dirty="0">
                <a:latin typeface="Arial Unicode MS"/>
              </a:rPr>
            </a:br>
            <a:endParaRPr lang="ko-KR" altLang="ko-KR" sz="2000" dirty="0">
              <a:latin typeface="Arial Unicode MS"/>
            </a:endParaRPr>
          </a:p>
          <a:p>
            <a:pPr marL="0" lvl="0" indent="0" eaLnBrk="0" fontAlgn="base" latinLnBrk="0" hangingPunct="0">
              <a:lnSpc>
                <a:spcPct val="100000"/>
              </a:lnSpc>
              <a:spcBef>
                <a:spcPct val="0"/>
              </a:spcBef>
              <a:spcAft>
                <a:spcPct val="0"/>
              </a:spcAft>
              <a:buNone/>
            </a:pPr>
            <a:r>
              <a:rPr lang="ko-KR" altLang="ko-KR" sz="2000" dirty="0" err="1">
                <a:latin typeface="Arial Unicode MS"/>
              </a:rPr>
              <a:t>반정형</a:t>
            </a:r>
            <a:r>
              <a:rPr lang="ko-KR" altLang="ko-KR" sz="2000" dirty="0">
                <a:latin typeface="Arial Unicode MS"/>
              </a:rPr>
              <a:t> 데이터의 반은 </a:t>
            </a:r>
            <a:r>
              <a:rPr lang="ko-KR" altLang="ko-KR" sz="2000" dirty="0" err="1">
                <a:latin typeface="Arial Unicode MS"/>
              </a:rPr>
              <a:t>Semi를</a:t>
            </a:r>
            <a:r>
              <a:rPr lang="ko-KR" altLang="ko-KR" sz="2000" dirty="0">
                <a:latin typeface="Arial Unicode MS"/>
              </a:rPr>
              <a:t> 말한다. 즉 완전한 정형이 아니라 약한 정형 데이터라는 것이다. 대표적으로 </a:t>
            </a:r>
            <a:r>
              <a:rPr lang="ko-KR" altLang="ko-KR" sz="2000" dirty="0" err="1">
                <a:latin typeface="Arial Unicode MS"/>
              </a:rPr>
              <a:t>HTML이나</a:t>
            </a:r>
            <a:r>
              <a:rPr lang="ko-KR" altLang="ko-KR" sz="2000" dirty="0">
                <a:latin typeface="Arial Unicode MS"/>
              </a:rPr>
              <a:t> </a:t>
            </a:r>
            <a:r>
              <a:rPr lang="ko-KR" altLang="ko-KR" sz="2000" dirty="0" err="1">
                <a:latin typeface="Arial Unicode MS"/>
              </a:rPr>
              <a:t>XML과</a:t>
            </a:r>
            <a:r>
              <a:rPr lang="ko-KR" altLang="ko-KR" sz="2000" dirty="0">
                <a:latin typeface="Arial Unicode MS"/>
              </a:rPr>
              <a:t> 같은 포맷을 </a:t>
            </a:r>
            <a:r>
              <a:rPr lang="ko-KR" altLang="ko-KR" sz="2000" dirty="0" err="1">
                <a:latin typeface="Arial Unicode MS"/>
              </a:rPr>
              <a:t>반정형</a:t>
            </a:r>
            <a:r>
              <a:rPr lang="ko-KR" altLang="ko-KR" sz="2000" dirty="0">
                <a:latin typeface="Arial Unicode MS"/>
              </a:rPr>
              <a:t> 데이터의 범위에 넣을 수 있을 것이다</a:t>
            </a:r>
            <a:r>
              <a:rPr lang="ko-KR" altLang="ko-KR" sz="2000" dirty="0" smtClean="0">
                <a:latin typeface="Arial Unicode MS"/>
              </a:rPr>
              <a:t>.</a:t>
            </a:r>
            <a:r>
              <a:rPr lang="ko-KR" altLang="ko-KR" sz="2000" dirty="0">
                <a:latin typeface="Arial Unicode MS"/>
              </a:rPr>
              <a:t/>
            </a:r>
            <a:br>
              <a:rPr lang="ko-KR" altLang="ko-KR" sz="2000" dirty="0">
                <a:latin typeface="Arial Unicode MS"/>
              </a:rPr>
            </a:br>
            <a:endParaRPr lang="ko-KR" altLang="ko-KR" sz="2000" dirty="0">
              <a:latin typeface="Arial Unicode MS"/>
            </a:endParaRPr>
          </a:p>
          <a:p>
            <a:pPr marL="0" lvl="0" indent="0" eaLnBrk="0" fontAlgn="base" latinLnBrk="0" hangingPunct="0">
              <a:lnSpc>
                <a:spcPct val="100000"/>
              </a:lnSpc>
              <a:spcBef>
                <a:spcPct val="0"/>
              </a:spcBef>
              <a:spcAft>
                <a:spcPct val="0"/>
              </a:spcAft>
              <a:buNone/>
            </a:pPr>
            <a:r>
              <a:rPr lang="ko-KR" altLang="ko-KR" sz="2000" dirty="0">
                <a:latin typeface="Arial Unicode MS"/>
              </a:rPr>
              <a:t>일반적인 데이터 베이스는 아니지만 스키마를 가지고 있는 형태이다. 그런데 사실 </a:t>
            </a:r>
            <a:r>
              <a:rPr lang="ko-KR" altLang="ko-KR" sz="2000" dirty="0" err="1">
                <a:latin typeface="Arial Unicode MS"/>
              </a:rPr>
              <a:t>반정형이라는</a:t>
            </a:r>
            <a:r>
              <a:rPr lang="ko-KR" altLang="ko-KR" sz="2000" dirty="0">
                <a:latin typeface="Arial Unicode MS"/>
              </a:rPr>
              <a:t> 말이 참 까다로운 것이 데이터베이스의 데이터를 </a:t>
            </a:r>
            <a:r>
              <a:rPr lang="ko-KR" altLang="ko-KR" sz="2000" dirty="0" err="1">
                <a:latin typeface="Arial Unicode MS"/>
              </a:rPr>
              <a:t>Dump하여</a:t>
            </a:r>
            <a:r>
              <a:rPr lang="ko-KR" altLang="ko-KR" sz="2000" dirty="0">
                <a:latin typeface="Arial Unicode MS"/>
              </a:rPr>
              <a:t> </a:t>
            </a:r>
            <a:r>
              <a:rPr lang="ko-KR" altLang="ko-KR" sz="2000" dirty="0" err="1">
                <a:latin typeface="Arial Unicode MS"/>
              </a:rPr>
              <a:t>JSON이나</a:t>
            </a:r>
            <a:r>
              <a:rPr lang="ko-KR" altLang="ko-KR" sz="2000" dirty="0">
                <a:latin typeface="Arial Unicode MS"/>
              </a:rPr>
              <a:t> </a:t>
            </a:r>
            <a:r>
              <a:rPr lang="ko-KR" altLang="ko-KR" sz="2000" dirty="0" err="1">
                <a:latin typeface="Arial Unicode MS"/>
              </a:rPr>
              <a:t>XML형태의</a:t>
            </a:r>
            <a:r>
              <a:rPr lang="ko-KR" altLang="ko-KR" sz="2000" dirty="0">
                <a:latin typeface="Arial Unicode MS"/>
              </a:rPr>
              <a:t> 포맷으로 변경하면 이 순간 </a:t>
            </a:r>
            <a:r>
              <a:rPr lang="ko-KR" altLang="ko-KR" sz="2000" dirty="0" err="1">
                <a:latin typeface="Arial Unicode MS"/>
              </a:rPr>
              <a:t>반정형</a:t>
            </a:r>
            <a:r>
              <a:rPr lang="ko-KR" altLang="ko-KR" sz="2000" dirty="0">
                <a:latin typeface="Arial Unicode MS"/>
              </a:rPr>
              <a:t> 데이터가 된다는 것인데 쉽게 납득이 되질 않게 된다</a:t>
            </a:r>
            <a:r>
              <a:rPr lang="ko-KR" altLang="ko-KR" sz="2000" dirty="0" smtClean="0">
                <a:latin typeface="Arial Unicode MS"/>
              </a:rPr>
              <a:t>.</a:t>
            </a:r>
            <a:r>
              <a:rPr lang="ko-KR" altLang="ko-KR" sz="2000" dirty="0">
                <a:latin typeface="Arial Unicode MS"/>
              </a:rPr>
              <a:t/>
            </a:r>
            <a:br>
              <a:rPr lang="ko-KR" altLang="ko-KR" sz="2000" dirty="0">
                <a:latin typeface="Arial Unicode MS"/>
              </a:rPr>
            </a:br>
            <a:endParaRPr lang="ko-KR" altLang="ko-KR" sz="2000" dirty="0">
              <a:latin typeface="Arial Unicode MS"/>
            </a:endParaRPr>
          </a:p>
          <a:p>
            <a:pPr marL="0" lvl="0" indent="0" eaLnBrk="0" fontAlgn="base" latinLnBrk="0" hangingPunct="0">
              <a:lnSpc>
                <a:spcPct val="100000"/>
              </a:lnSpc>
              <a:spcBef>
                <a:spcPct val="0"/>
              </a:spcBef>
              <a:spcAft>
                <a:spcPct val="0"/>
              </a:spcAft>
              <a:buNone/>
            </a:pPr>
            <a:r>
              <a:rPr lang="ko-KR" altLang="ko-KR" sz="2000" dirty="0">
                <a:latin typeface="Arial Unicode MS"/>
              </a:rPr>
              <a:t>그래서 한가지를 더 이해하면 되는데, 데이터베이스의 구조와 </a:t>
            </a:r>
            <a:r>
              <a:rPr lang="ko-KR" altLang="ko-KR" sz="2000" dirty="0" err="1">
                <a:latin typeface="Arial Unicode MS"/>
              </a:rPr>
              <a:t>JSON이나</a:t>
            </a:r>
            <a:r>
              <a:rPr lang="ko-KR" altLang="ko-KR" sz="2000" dirty="0">
                <a:latin typeface="Arial Unicode MS"/>
              </a:rPr>
              <a:t> XML 데이터의 구조를 한번 이해해보는 것이다. 일반적으로 데이터베이스는 데이터를 저장하는 장소와 스키마가 분리되어 있어서 테이블을 생성하고, 데이터를 저장한다는 </a:t>
            </a:r>
            <a:r>
              <a:rPr lang="ko-KR" altLang="ko-KR" sz="2000" dirty="0" err="1">
                <a:latin typeface="Arial Unicode MS"/>
              </a:rPr>
              <a:t>매커니즘으로</a:t>
            </a:r>
            <a:r>
              <a:rPr lang="ko-KR" altLang="ko-KR" sz="2000" dirty="0">
                <a:latin typeface="Arial Unicode MS"/>
              </a:rPr>
              <a:t> 되어 있다</a:t>
            </a:r>
            <a:r>
              <a:rPr lang="ko-KR" altLang="ko-KR" sz="2000" dirty="0" smtClean="0">
                <a:latin typeface="Arial Unicode MS"/>
              </a:rPr>
              <a:t>.</a:t>
            </a:r>
            <a:r>
              <a:rPr lang="ko-KR" altLang="ko-KR" sz="2000" dirty="0">
                <a:latin typeface="Arial Unicode MS"/>
              </a:rPr>
              <a:t/>
            </a:r>
            <a:br>
              <a:rPr lang="ko-KR" altLang="ko-KR" sz="2000" dirty="0">
                <a:latin typeface="Arial Unicode MS"/>
              </a:rPr>
            </a:br>
            <a:endParaRPr lang="ko-KR" altLang="ko-KR" sz="2000" dirty="0">
              <a:latin typeface="Arial Unicode MS"/>
            </a:endParaRPr>
          </a:p>
          <a:p>
            <a:pPr marL="0" lvl="0" indent="0" eaLnBrk="0" fontAlgn="base" latinLnBrk="0" hangingPunct="0">
              <a:lnSpc>
                <a:spcPct val="100000"/>
              </a:lnSpc>
              <a:spcBef>
                <a:spcPct val="0"/>
              </a:spcBef>
              <a:spcAft>
                <a:spcPct val="0"/>
              </a:spcAft>
              <a:buNone/>
            </a:pPr>
            <a:r>
              <a:rPr lang="ko-KR" altLang="ko-KR" sz="2000" dirty="0">
                <a:latin typeface="Arial Unicode MS"/>
              </a:rPr>
              <a:t>그러나 </a:t>
            </a:r>
            <a:r>
              <a:rPr lang="ko-KR" altLang="ko-KR" sz="2000" dirty="0" err="1">
                <a:latin typeface="Arial Unicode MS"/>
              </a:rPr>
              <a:t>반정형은</a:t>
            </a:r>
            <a:r>
              <a:rPr lang="ko-KR" altLang="ko-KR" sz="2000" dirty="0">
                <a:latin typeface="Arial Unicode MS"/>
              </a:rPr>
              <a:t> 한 텍스트 파일에 </a:t>
            </a:r>
            <a:r>
              <a:rPr lang="ko-KR" altLang="ko-KR" sz="2000" dirty="0" err="1">
                <a:latin typeface="Arial Unicode MS"/>
              </a:rPr>
              <a:t>Column과</a:t>
            </a:r>
            <a:r>
              <a:rPr lang="ko-KR" altLang="ko-KR" sz="2000" dirty="0">
                <a:latin typeface="Arial Unicode MS"/>
              </a:rPr>
              <a:t> </a:t>
            </a:r>
            <a:r>
              <a:rPr lang="ko-KR" altLang="ko-KR" sz="2000" dirty="0" err="1">
                <a:latin typeface="Arial Unicode MS"/>
              </a:rPr>
              <a:t>Value를</a:t>
            </a:r>
            <a:r>
              <a:rPr lang="ko-KR" altLang="ko-KR" sz="2000" dirty="0">
                <a:latin typeface="Arial Unicode MS"/>
              </a:rPr>
              <a:t> 모두 출력하게 된다.</a:t>
            </a:r>
            <a:endParaRPr lang="ko-KR" altLang="en-US" sz="2000" dirty="0"/>
          </a:p>
        </p:txBody>
      </p:sp>
    </p:spTree>
    <p:extLst>
      <p:ext uri="{BB962C8B-B14F-4D97-AF65-F5344CB8AC3E}">
        <p14:creationId xmlns:p14="http://schemas.microsoft.com/office/powerpoint/2010/main" val="3196785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0"/>
            <a:ext cx="10515600" cy="1325563"/>
          </a:xfrm>
        </p:spPr>
        <p:txBody>
          <a:bodyPr>
            <a:normAutofit/>
          </a:bodyPr>
          <a:lstStyle/>
          <a:p>
            <a:r>
              <a:rPr lang="ko-KR" altLang="en-US" sz="3200" dirty="0"/>
              <a:t>문항</a:t>
            </a:r>
            <a:r>
              <a:rPr lang="en-US" altLang="ko-KR" sz="3200" dirty="0"/>
              <a:t>4) </a:t>
            </a:r>
            <a:r>
              <a:rPr lang="ko-KR" altLang="en-US" sz="3200" dirty="0"/>
              <a:t>빅데이터 개인정보 </a:t>
            </a:r>
            <a:r>
              <a:rPr lang="ko-KR" altLang="en-US" sz="3200" dirty="0" err="1"/>
              <a:t>비식별</a:t>
            </a:r>
            <a:r>
              <a:rPr lang="ko-KR" altLang="en-US" sz="3200" dirty="0"/>
              <a:t> 처리의 필요성을 설명하고</a:t>
            </a:r>
            <a:r>
              <a:rPr lang="en-US" altLang="ko-KR" sz="3200" dirty="0"/>
              <a:t>, </a:t>
            </a:r>
            <a:r>
              <a:rPr lang="ko-KR" altLang="en-US" sz="3200" dirty="0" smtClean="0"/>
              <a:t>비 식별 조치 절차 </a:t>
            </a:r>
            <a:r>
              <a:rPr lang="ko-KR" altLang="en-US" sz="3200" dirty="0"/>
              <a:t>서술</a:t>
            </a:r>
          </a:p>
        </p:txBody>
      </p:sp>
      <p:pic>
        <p:nvPicPr>
          <p:cNvPr id="1026" name="Picture 2" descr="https://mblogthumb-phinf.pstatic.net/MjAxNzA2MDdfMjk5/MDAxNDk2ODI3MjgyOTQx.fbZ5m8zHg0RYxSO9tOiI-YtpByE3TDo1_Svw6nfiKV4g.42NvMMXVTjOi1wjGYQhbPMIVUgz1hMJ-P819BW5TF34g.JPEG.skinfosec2000/SK%25EC%259D%25B8%25ED%258F%25AC%25EC%2584%25B9_IT_%25EB%25B3%25B4%25EC%2595%2588_%25EB%25B9%2585%25EB%258D%25B0%25EC%259D%25B4%25ED%2584%25B0_%25EA%25B0%259C%25EC%259D%25B8%25EC%25A0%2595%25EB%25B3%25B4_%25EB%25B9%2584%25EC%258B%259D%25EB%25B3%2584%25ED%2599%2594_1.jpg?type=w8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082" y="2450537"/>
            <a:ext cx="9817331" cy="3533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4153" y="1404851"/>
            <a:ext cx="10881505" cy="646331"/>
          </a:xfrm>
          <a:prstGeom prst="rect">
            <a:avLst/>
          </a:prstGeom>
          <a:noFill/>
        </p:spPr>
        <p:txBody>
          <a:bodyPr wrap="none" rtlCol="0">
            <a:spAutoFit/>
          </a:bodyPr>
          <a:lstStyle/>
          <a:p>
            <a:r>
              <a:rPr lang="ko-KR" altLang="en-US" dirty="0" err="1" smtClean="0"/>
              <a:t>비식별</a:t>
            </a:r>
            <a:r>
              <a:rPr lang="ko-KR" altLang="en-US" dirty="0" smtClean="0"/>
              <a:t> 처리를 해서 익명성과 </a:t>
            </a:r>
            <a:r>
              <a:rPr lang="en-US" altLang="ko-KR" dirty="0" smtClean="0"/>
              <a:t>, </a:t>
            </a:r>
            <a:r>
              <a:rPr lang="ko-KR" altLang="en-US" dirty="0" smtClean="0"/>
              <a:t>개인정보의 고유성을 </a:t>
            </a:r>
            <a:r>
              <a:rPr lang="ko-KR" altLang="en-US" dirty="0" err="1" smtClean="0"/>
              <a:t>신뢰있는</a:t>
            </a:r>
            <a:r>
              <a:rPr lang="ko-KR" altLang="en-US" dirty="0" smtClean="0"/>
              <a:t> 보안으로 </a:t>
            </a:r>
            <a:r>
              <a:rPr lang="ko-KR" altLang="en-US" dirty="0" err="1" smtClean="0"/>
              <a:t>지켜나가야만</a:t>
            </a:r>
            <a:r>
              <a:rPr lang="ko-KR" altLang="en-US" dirty="0" smtClean="0"/>
              <a:t> 고객과</a:t>
            </a:r>
            <a:r>
              <a:rPr lang="en-US" altLang="ko-KR" dirty="0" smtClean="0"/>
              <a:t>, </a:t>
            </a:r>
            <a:r>
              <a:rPr lang="ko-KR" altLang="en-US" dirty="0" smtClean="0"/>
              <a:t>데이터를</a:t>
            </a:r>
            <a:endParaRPr lang="en-US" altLang="ko-KR" dirty="0" smtClean="0"/>
          </a:p>
          <a:p>
            <a:r>
              <a:rPr lang="ko-KR" altLang="en-US" dirty="0" smtClean="0"/>
              <a:t>지불하는 입장에서 책임감을 믿고 맡겨 유의미한 데이터 저장과</a:t>
            </a:r>
            <a:r>
              <a:rPr lang="en-US" altLang="ko-KR" dirty="0" smtClean="0"/>
              <a:t>, </a:t>
            </a:r>
            <a:r>
              <a:rPr lang="ko-KR" altLang="en-US" dirty="0" smtClean="0"/>
              <a:t>공유가 가능해진다</a:t>
            </a:r>
            <a:r>
              <a:rPr lang="en-US" altLang="ko-KR" dirty="0" smtClean="0"/>
              <a:t>. </a:t>
            </a:r>
            <a:endParaRPr lang="ko-KR" altLang="en-US" dirty="0"/>
          </a:p>
        </p:txBody>
      </p:sp>
    </p:spTree>
    <p:extLst>
      <p:ext uri="{BB962C8B-B14F-4D97-AF65-F5344CB8AC3E}">
        <p14:creationId xmlns:p14="http://schemas.microsoft.com/office/powerpoint/2010/main" val="199760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095946" y="344309"/>
            <a:ext cx="8718733"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smtClean="0">
                <a:ln>
                  <a:noFill/>
                </a:ln>
                <a:solidFill>
                  <a:srgbClr val="000000"/>
                </a:solidFill>
                <a:effectLst/>
                <a:latin typeface="Arial" panose="020B0604020202020204" pitchFamily="34" charset="0"/>
                <a:ea typeface="inherit"/>
              </a:rPr>
              <a:t>■ </a:t>
            </a:r>
            <a:r>
              <a:rPr kumimoji="0" lang="ko-KR" altLang="ko-KR" b="1" i="0" u="none" strike="noStrike" cap="none" normalizeH="0" baseline="0" dirty="0" err="1" smtClean="0">
                <a:ln>
                  <a:noFill/>
                </a:ln>
                <a:solidFill>
                  <a:srgbClr val="000000"/>
                </a:solidFill>
                <a:effectLst/>
                <a:latin typeface="Arial" panose="020B0604020202020204" pitchFamily="34" charset="0"/>
                <a:ea typeface="inherit"/>
              </a:rPr>
              <a:t>비식별화</a:t>
            </a:r>
            <a:r>
              <a:rPr kumimoji="0" lang="ko-KR" altLang="ko-KR" b="1" i="0" u="none" strike="noStrike" cap="none" normalizeH="0" baseline="0" dirty="0" smtClean="0">
                <a:ln>
                  <a:noFill/>
                </a:ln>
                <a:solidFill>
                  <a:srgbClr val="000000"/>
                </a:solidFill>
                <a:effectLst/>
                <a:latin typeface="Arial" panose="020B0604020202020204" pitchFamily="34" charset="0"/>
                <a:ea typeface="inherit"/>
              </a:rPr>
              <a:t> 조치 방법</a:t>
            </a:r>
          </a:p>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err="1" smtClean="0">
                <a:ln>
                  <a:noFill/>
                </a:ln>
                <a:solidFill>
                  <a:srgbClr val="000000"/>
                </a:solidFill>
                <a:effectLst/>
                <a:latin typeface="Arial" panose="020B0604020202020204" pitchFamily="34" charset="0"/>
                <a:ea typeface="inherit"/>
              </a:rPr>
              <a:t>가명처리</a:t>
            </a:r>
            <a:r>
              <a:rPr kumimoji="0" lang="en-US" altLang="ko-KR" sz="1200" b="0" i="0" u="none" strike="noStrike" cap="none" normalizeH="0" baseline="0" dirty="0" smtClean="0">
                <a:ln>
                  <a:noFill/>
                </a:ln>
                <a:solidFill>
                  <a:srgbClr val="000000"/>
                </a:solidFill>
                <a:effectLst/>
                <a:latin typeface="Arial" panose="020B0604020202020204" pitchFamily="34" charset="0"/>
                <a:ea typeface="inherit"/>
              </a:rPr>
              <a:t>, </a:t>
            </a:r>
            <a:r>
              <a:rPr kumimoji="0" lang="ko-KR" altLang="en-US" sz="1200" b="0" i="0" u="none" strike="noStrike" cap="none" normalizeH="0" baseline="0" dirty="0" err="1" smtClean="0">
                <a:ln>
                  <a:noFill/>
                </a:ln>
                <a:solidFill>
                  <a:srgbClr val="000000"/>
                </a:solidFill>
                <a:effectLst/>
                <a:latin typeface="Arial" panose="020B0604020202020204" pitchFamily="34" charset="0"/>
                <a:ea typeface="inherit"/>
              </a:rPr>
              <a:t>총계처리</a:t>
            </a:r>
            <a:r>
              <a:rPr kumimoji="0" lang="en-US" altLang="ko-KR" sz="1200" b="0" i="0" u="none" strike="noStrike" cap="none" normalizeH="0" baseline="0" dirty="0" smtClean="0">
                <a:ln>
                  <a:noFill/>
                </a:ln>
                <a:solidFill>
                  <a:srgbClr val="000000"/>
                </a:solidFill>
                <a:effectLst/>
                <a:latin typeface="Arial" panose="020B0604020202020204" pitchFamily="34" charset="0"/>
                <a:ea typeface="inherit"/>
              </a:rPr>
              <a:t>, </a:t>
            </a:r>
            <a:r>
              <a:rPr kumimoji="0" lang="ko-KR" altLang="en-US" sz="1200" b="0" i="0" u="none" strike="noStrike" cap="none" normalizeH="0" baseline="0" dirty="0" smtClean="0">
                <a:ln>
                  <a:noFill/>
                </a:ln>
                <a:solidFill>
                  <a:srgbClr val="000000"/>
                </a:solidFill>
                <a:effectLst/>
                <a:latin typeface="Arial" panose="020B0604020202020204" pitchFamily="34" charset="0"/>
                <a:ea typeface="inherit"/>
              </a:rPr>
              <a:t>데이터 삭제</a:t>
            </a:r>
            <a:r>
              <a:rPr kumimoji="0" lang="en-US" altLang="ko-KR" sz="1200" b="0" i="0" u="none" strike="noStrike" cap="none" normalizeH="0" baseline="0" dirty="0" smtClean="0">
                <a:ln>
                  <a:noFill/>
                </a:ln>
                <a:solidFill>
                  <a:srgbClr val="000000"/>
                </a:solidFill>
                <a:effectLst/>
                <a:latin typeface="Arial" panose="020B0604020202020204" pitchFamily="34" charset="0"/>
                <a:ea typeface="inherit"/>
              </a:rPr>
              <a:t>, </a:t>
            </a:r>
            <a:r>
              <a:rPr kumimoji="0" lang="ko-KR" altLang="en-US" sz="1200" b="0" i="0" u="none" strike="noStrike" cap="none" normalizeH="0" baseline="0" dirty="0" smtClean="0">
                <a:ln>
                  <a:noFill/>
                </a:ln>
                <a:solidFill>
                  <a:srgbClr val="000000"/>
                </a:solidFill>
                <a:effectLst/>
                <a:latin typeface="Arial" panose="020B0604020202020204" pitchFamily="34" charset="0"/>
                <a:ea typeface="inherit"/>
              </a:rPr>
              <a:t>데이터 범주화</a:t>
            </a:r>
            <a:r>
              <a:rPr kumimoji="0" lang="en-US" altLang="ko-KR" sz="1200" b="0" i="0" u="none" strike="noStrike" cap="none" normalizeH="0" baseline="0" dirty="0" smtClean="0">
                <a:ln>
                  <a:noFill/>
                </a:ln>
                <a:solidFill>
                  <a:srgbClr val="000000"/>
                </a:solidFill>
                <a:effectLst/>
                <a:latin typeface="Arial" panose="020B0604020202020204" pitchFamily="34" charset="0"/>
                <a:ea typeface="inherit"/>
              </a:rPr>
              <a:t>, </a:t>
            </a:r>
            <a:r>
              <a:rPr kumimoji="0" lang="ko-KR" altLang="en-US" sz="1200" b="0" i="0" u="none" strike="noStrike" cap="none" normalizeH="0" baseline="0" dirty="0" smtClean="0">
                <a:ln>
                  <a:noFill/>
                </a:ln>
                <a:solidFill>
                  <a:srgbClr val="000000"/>
                </a:solidFill>
                <a:effectLst/>
                <a:latin typeface="Arial" panose="020B0604020202020204" pitchFamily="34" charset="0"/>
                <a:ea typeface="inherit"/>
              </a:rPr>
              <a:t>데이터 </a:t>
            </a:r>
            <a:r>
              <a:rPr kumimoji="0" lang="ko-KR" altLang="en-US" sz="1200" b="0" i="0" u="none" strike="noStrike" cap="none" normalizeH="0" baseline="0" dirty="0" err="1" smtClean="0">
                <a:ln>
                  <a:noFill/>
                </a:ln>
                <a:solidFill>
                  <a:srgbClr val="000000"/>
                </a:solidFill>
                <a:effectLst/>
                <a:latin typeface="Arial" panose="020B0604020202020204" pitchFamily="34" charset="0"/>
                <a:ea typeface="inherit"/>
              </a:rPr>
              <a:t>마스킹</a:t>
            </a:r>
            <a:r>
              <a:rPr kumimoji="0" lang="ko-KR" altLang="en-US" sz="1200" b="0" i="0" u="none" strike="noStrike" cap="none" normalizeH="0" baseline="0" dirty="0" smtClean="0">
                <a:ln>
                  <a:noFill/>
                </a:ln>
                <a:solidFill>
                  <a:srgbClr val="000000"/>
                </a:solidFill>
                <a:effectLst/>
                <a:latin typeface="Arial" panose="020B0604020202020204" pitchFamily="34" charset="0"/>
                <a:ea typeface="inherit"/>
              </a:rPr>
              <a:t> 등 여러 가지 기법을 단독 또는 복합적으로</a:t>
            </a:r>
            <a:r>
              <a:rPr kumimoji="0" lang="ko-KR" altLang="en-US" sz="3200" b="0" i="0" u="none" strike="noStrike" cap="none" normalizeH="0" baseline="0" dirty="0" smtClean="0">
                <a:ln>
                  <a:noFill/>
                </a:ln>
                <a:solidFill>
                  <a:srgbClr val="000000"/>
                </a:solidFill>
                <a:effectLst/>
                <a:latin typeface="Arial" panose="020B0604020202020204" pitchFamily="34" charset="0"/>
                <a:ea typeface="inherit"/>
              </a:rPr>
              <a:t> </a:t>
            </a:r>
            <a:r>
              <a:rPr kumimoji="0" lang="ko-KR" altLang="en-US" sz="1400" b="0" i="0" u="none" strike="noStrike" cap="none" normalizeH="0" baseline="0" dirty="0" smtClean="0">
                <a:ln>
                  <a:noFill/>
                </a:ln>
                <a:solidFill>
                  <a:srgbClr val="000000"/>
                </a:solidFill>
                <a:effectLst/>
                <a:latin typeface="Arial" panose="020B0604020202020204" pitchFamily="34" charset="0"/>
                <a:ea typeface="inherit"/>
              </a:rPr>
              <a:t>활용하여야</a:t>
            </a:r>
            <a:r>
              <a:rPr kumimoji="0" lang="ko-KR" altLang="en-US" sz="3200" b="0" i="0" u="none" strike="noStrike" cap="none" normalizeH="0" baseline="0" dirty="0" smtClean="0">
                <a:ln>
                  <a:noFill/>
                </a:ln>
                <a:solidFill>
                  <a:srgbClr val="000000"/>
                </a:solidFill>
                <a:effectLst/>
                <a:latin typeface="Arial" panose="020B0604020202020204" pitchFamily="34" charset="0"/>
                <a:ea typeface="inherit"/>
              </a:rPr>
              <a:t> </a:t>
            </a:r>
            <a:r>
              <a:rPr kumimoji="0" lang="ko-KR" altLang="en-US" sz="1200" b="0" i="0" u="none" strike="noStrike" cap="none" normalizeH="0" baseline="0" dirty="0" smtClean="0">
                <a:ln>
                  <a:noFill/>
                </a:ln>
                <a:solidFill>
                  <a:srgbClr val="000000"/>
                </a:solidFill>
                <a:effectLst/>
                <a:latin typeface="Arial" panose="020B0604020202020204" pitchFamily="34" charset="0"/>
                <a:ea typeface="inherit"/>
              </a:rPr>
              <a:t>하며 </a:t>
            </a:r>
            <a:endParaRPr kumimoji="0" lang="en-US" altLang="ko-KR" sz="1200" b="0" i="0" u="none" strike="noStrike" cap="none" normalizeH="0" baseline="0" dirty="0" smtClean="0">
              <a:ln>
                <a:noFill/>
              </a:ln>
              <a:solidFill>
                <a:srgbClr val="000000"/>
              </a:solidFill>
              <a:effectLst/>
              <a:latin typeface="Arial" panose="020B0604020202020204" pitchFamily="34" charset="0"/>
              <a:ea typeface="inheri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ko-KR" altLang="en-US" sz="1200" b="0" i="0" u="none" strike="noStrike" cap="none" normalizeH="0" baseline="0" dirty="0" err="1" smtClean="0">
                <a:ln>
                  <a:noFill/>
                </a:ln>
                <a:solidFill>
                  <a:srgbClr val="000000"/>
                </a:solidFill>
                <a:effectLst/>
                <a:latin typeface="Arial" panose="020B0604020202020204" pitchFamily="34" charset="0"/>
                <a:ea typeface="inherit"/>
              </a:rPr>
              <a:t>가명처리</a:t>
            </a:r>
            <a:r>
              <a:rPr kumimoji="0" lang="ko-KR" altLang="en-US" sz="1200" b="0" i="0" u="none" strike="noStrike" cap="none" normalizeH="0" baseline="0" dirty="0" smtClean="0">
                <a:ln>
                  <a:noFill/>
                </a:ln>
                <a:solidFill>
                  <a:srgbClr val="000000"/>
                </a:solidFill>
                <a:effectLst/>
                <a:latin typeface="Arial" panose="020B0604020202020204" pitchFamily="34" charset="0"/>
                <a:ea typeface="inherit"/>
              </a:rPr>
              <a:t> 기법만 단독 활용된 경우는 충분한 </a:t>
            </a:r>
            <a:r>
              <a:rPr kumimoji="0" lang="ko-KR" altLang="en-US" sz="1200" b="0" i="0" u="none" strike="noStrike" cap="none" normalizeH="0" baseline="0" dirty="0" err="1" smtClean="0">
                <a:ln>
                  <a:noFill/>
                </a:ln>
                <a:solidFill>
                  <a:srgbClr val="000000"/>
                </a:solidFill>
                <a:effectLst/>
                <a:latin typeface="Arial" panose="020B0604020202020204" pitchFamily="34" charset="0"/>
                <a:ea typeface="inherit"/>
              </a:rPr>
              <a:t>비식별</a:t>
            </a:r>
            <a:r>
              <a:rPr kumimoji="0" lang="ko-KR" altLang="en-US" sz="1200" b="0" i="0" u="none" strike="noStrike" cap="none" normalizeH="0" baseline="0" dirty="0" smtClean="0">
                <a:ln>
                  <a:noFill/>
                </a:ln>
                <a:solidFill>
                  <a:srgbClr val="000000"/>
                </a:solidFill>
                <a:effectLst/>
                <a:latin typeface="Arial" panose="020B0604020202020204" pitchFamily="34" charset="0"/>
                <a:ea typeface="inherit"/>
              </a:rPr>
              <a:t> 조치로 보기 어렵다</a:t>
            </a:r>
            <a:r>
              <a:rPr kumimoji="0" lang="en-US" altLang="ko-KR" sz="1200" b="0" i="0" u="none" strike="noStrike" cap="none" normalizeH="0" baseline="0" dirty="0" smtClean="0">
                <a:ln>
                  <a:noFill/>
                </a:ln>
                <a:solidFill>
                  <a:srgbClr val="000000"/>
                </a:solidFill>
                <a:effectLst/>
                <a:latin typeface="Arial" panose="020B0604020202020204" pitchFamily="34" charset="0"/>
                <a:ea typeface="inherit"/>
              </a:rPr>
              <a:t>.</a:t>
            </a:r>
            <a:endParaRPr kumimoji="0" lang="en-US" altLang="ko-KR" sz="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b="0" i="0" u="none" strike="noStrike" cap="none" normalizeH="0" baseline="0" dirty="0" smtClean="0">
                <a:ln>
                  <a:noFill/>
                </a:ln>
                <a:solidFill>
                  <a:srgbClr val="000000"/>
                </a:solidFill>
                <a:effectLst/>
                <a:latin typeface="Arial" panose="020B0604020202020204" pitchFamily="34" charset="0"/>
                <a:ea typeface="Helvetica Neue"/>
              </a:rPr>
              <a:t>  </a:t>
            </a:r>
            <a:endParaRPr kumimoji="0" lang="en-US" altLang="ko-KR" sz="28700" b="0" i="0" u="none" strike="noStrike" cap="none" normalizeH="0" baseline="0" dirty="0" smtClean="0">
              <a:ln>
                <a:noFill/>
              </a:ln>
              <a:solidFill>
                <a:srgbClr val="000000"/>
              </a:solidFill>
              <a:effectLst/>
              <a:latin typeface="Arial" panose="020B0604020202020204" pitchFamily="34" charset="0"/>
              <a:ea typeface="Helvetica Neue"/>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900" b="0" i="0" u="none" strike="noStrike" cap="none" normalizeH="0" baseline="0" dirty="0" smtClean="0">
                <a:ln>
                  <a:noFill/>
                </a:ln>
                <a:solidFill>
                  <a:srgbClr val="777777"/>
                </a:solidFill>
                <a:effectLst/>
                <a:latin typeface="Arial" panose="020B0604020202020204" pitchFamily="34" charset="0"/>
                <a:ea typeface="inherit"/>
              </a:rPr>
              <a:t>(</a:t>
            </a:r>
            <a:r>
              <a:rPr kumimoji="0" lang="ko-KR" altLang="en-US" sz="900" b="0" i="0" u="none" strike="noStrike" cap="none" normalizeH="0" baseline="0" dirty="0" smtClean="0">
                <a:ln>
                  <a:noFill/>
                </a:ln>
                <a:solidFill>
                  <a:srgbClr val="777777"/>
                </a:solidFill>
                <a:effectLst/>
                <a:latin typeface="Arial" panose="020B0604020202020204" pitchFamily="34" charset="0"/>
                <a:ea typeface="inherit"/>
              </a:rPr>
              <a:t>출처 </a:t>
            </a:r>
            <a:r>
              <a:rPr kumimoji="0" lang="en-US" altLang="ko-KR" sz="900" b="0" i="0" u="none" strike="noStrike" cap="none" normalizeH="0" baseline="0" dirty="0" smtClean="0">
                <a:ln>
                  <a:noFill/>
                </a:ln>
                <a:solidFill>
                  <a:srgbClr val="777777"/>
                </a:solidFill>
                <a:effectLst/>
                <a:latin typeface="Arial" panose="020B0604020202020204" pitchFamily="34" charset="0"/>
                <a:ea typeface="inherit"/>
              </a:rPr>
              <a:t>: </a:t>
            </a:r>
            <a:r>
              <a:rPr kumimoji="0" lang="ko-KR" altLang="en-US" sz="900" b="0" i="0" u="none" strike="noStrike" cap="none" normalizeH="0" baseline="0" dirty="0" smtClean="0">
                <a:ln>
                  <a:noFill/>
                </a:ln>
                <a:solidFill>
                  <a:srgbClr val="777777"/>
                </a:solidFill>
                <a:effectLst/>
                <a:latin typeface="Arial" panose="020B0604020202020204" pitchFamily="34" charset="0"/>
                <a:ea typeface="inherit"/>
              </a:rPr>
              <a:t>개인정보 </a:t>
            </a:r>
            <a:r>
              <a:rPr kumimoji="0" lang="ko-KR" altLang="en-US" sz="900" b="0" i="0" u="none" strike="noStrike" cap="none" normalizeH="0" baseline="0" dirty="0" err="1" smtClean="0">
                <a:ln>
                  <a:noFill/>
                </a:ln>
                <a:solidFill>
                  <a:srgbClr val="777777"/>
                </a:solidFill>
                <a:effectLst/>
                <a:latin typeface="Arial" panose="020B0604020202020204" pitchFamily="34" charset="0"/>
                <a:ea typeface="inherit"/>
              </a:rPr>
              <a:t>비식별</a:t>
            </a:r>
            <a:r>
              <a:rPr kumimoji="0" lang="ko-KR" altLang="en-US" sz="900" b="0" i="0" u="none" strike="noStrike" cap="none" normalizeH="0" baseline="0" dirty="0" smtClean="0">
                <a:ln>
                  <a:noFill/>
                </a:ln>
                <a:solidFill>
                  <a:srgbClr val="777777"/>
                </a:solidFill>
                <a:effectLst/>
                <a:latin typeface="Arial" panose="020B0604020202020204" pitchFamily="34" charset="0"/>
                <a:ea typeface="inherit"/>
              </a:rPr>
              <a:t> 조치 가이드라인</a:t>
            </a:r>
            <a:r>
              <a:rPr kumimoji="0" lang="en-US" altLang="ko-KR" sz="900" b="0" i="0" u="none" strike="noStrike" cap="none" normalizeH="0" baseline="0" dirty="0" smtClean="0">
                <a:ln>
                  <a:noFill/>
                </a:ln>
                <a:solidFill>
                  <a:srgbClr val="777777"/>
                </a:solidFill>
                <a:effectLst/>
                <a:latin typeface="Arial" panose="020B0604020202020204" pitchFamily="34" charset="0"/>
                <a:ea typeface="inherit"/>
              </a:rPr>
              <a:t>, 2016, </a:t>
            </a:r>
            <a:r>
              <a:rPr kumimoji="0" lang="ko-KR" altLang="en-US" sz="900" b="0" i="0" u="none" strike="noStrike" cap="none" normalizeH="0" baseline="0" dirty="0" smtClean="0">
                <a:ln>
                  <a:noFill/>
                </a:ln>
                <a:solidFill>
                  <a:srgbClr val="777777"/>
                </a:solidFill>
                <a:effectLst/>
                <a:latin typeface="Arial" panose="020B0604020202020204" pitchFamily="34" charset="0"/>
                <a:ea typeface="inherit"/>
              </a:rPr>
              <a:t>국무조정실</a:t>
            </a:r>
            <a:r>
              <a:rPr kumimoji="0" lang="en-US" altLang="ko-KR" sz="900" b="0" i="0" u="none" strike="noStrike" cap="none" normalizeH="0" baseline="0" dirty="0" smtClean="0">
                <a:ln>
                  <a:noFill/>
                </a:ln>
                <a:solidFill>
                  <a:srgbClr val="777777"/>
                </a:solidFill>
                <a:effectLst/>
                <a:latin typeface="Arial" panose="020B0604020202020204" pitchFamily="34" charset="0"/>
                <a:ea typeface="inherit"/>
              </a:rPr>
              <a:t>, </a:t>
            </a:r>
            <a:r>
              <a:rPr kumimoji="0" lang="ko-KR" altLang="en-US" sz="900" b="0" i="0" u="none" strike="noStrike" cap="none" normalizeH="0" baseline="0" dirty="0" err="1" smtClean="0">
                <a:ln>
                  <a:noFill/>
                </a:ln>
                <a:solidFill>
                  <a:srgbClr val="777777"/>
                </a:solidFill>
                <a:effectLst/>
                <a:latin typeface="Arial" panose="020B0604020202020204" pitchFamily="34" charset="0"/>
                <a:ea typeface="inherit"/>
              </a:rPr>
              <a:t>행자부</a:t>
            </a:r>
            <a:r>
              <a:rPr kumimoji="0" lang="ko-KR" altLang="en-US" sz="900" b="0" i="0" u="none" strike="noStrike" cap="none" normalizeH="0" baseline="0" dirty="0" smtClean="0">
                <a:ln>
                  <a:noFill/>
                </a:ln>
                <a:solidFill>
                  <a:srgbClr val="777777"/>
                </a:solidFill>
                <a:effectLst/>
                <a:latin typeface="Arial" panose="020B0604020202020204" pitchFamily="34" charset="0"/>
                <a:ea typeface="inherit"/>
              </a:rPr>
              <a:t> 등</a:t>
            </a:r>
            <a:r>
              <a:rPr kumimoji="0" lang="en-US" altLang="ko-KR" sz="900" b="0" i="0" u="none" strike="noStrike" cap="none" normalizeH="0" baseline="0" dirty="0" smtClean="0">
                <a:ln>
                  <a:noFill/>
                </a:ln>
                <a:solidFill>
                  <a:srgbClr val="777777"/>
                </a:solidFill>
                <a:effectLst/>
                <a:latin typeface="Arial" panose="020B0604020202020204" pitchFamily="34" charset="0"/>
                <a:ea typeface="inherit"/>
              </a:rPr>
              <a:t>)</a:t>
            </a:r>
            <a:endParaRPr kumimoji="0" lang="en-US" altLang="ko-KR" b="0" i="0" u="none" strike="noStrike" cap="none" normalizeH="0" baseline="0" dirty="0" smtClean="0">
              <a:ln>
                <a:noFill/>
              </a:ln>
              <a:solidFill>
                <a:srgbClr val="000000"/>
              </a:solidFill>
              <a:effectLst/>
              <a:latin typeface="Arial" panose="020B0604020202020204" pitchFamily="34" charset="0"/>
              <a:ea typeface="Helvetica Neue"/>
            </a:endParaRPr>
          </a:p>
        </p:txBody>
      </p:sp>
      <p:pic>
        <p:nvPicPr>
          <p:cNvPr id="2054" name="Picture 6" descr="https://mblogthumb-phinf.pstatic.net/MjAxNzA2MDdfOCAg/MDAxNDk2ODI3MzEzMDU4.RgQf_vIswDVYL2B_32ABDqa59QQryGSA6U6tVrOwo-gg.Onsws-D-tW8OTS0CGmCv7c3r97IHe2p0yUcblh__WU8g.JPEG.skinfosec2000/SK%EC%9D%B8%ED%8F%AC%EC%84%B9_IT_%EB%B3%B4%EC%95%88_%EB%B9%85%EB%8D%B0%EC%9D%B4%ED%84%B0_%EA%B0%9C%EC%9D%B8%EC%A0%95%EB%B3%B4_%EB%B9%84%EC%8B%9D%EB%B3%84%ED%99%94_2.jpg?type=w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326" y="1852353"/>
            <a:ext cx="6555971" cy="4514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33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0"/>
            <a:ext cx="10515600" cy="1325563"/>
          </a:xfrm>
        </p:spPr>
        <p:txBody>
          <a:bodyPr>
            <a:normAutofit/>
          </a:bodyPr>
          <a:lstStyle/>
          <a:p>
            <a:r>
              <a:rPr lang="ko-KR" altLang="en-US" sz="3200" dirty="0"/>
              <a:t>문항</a:t>
            </a:r>
            <a:r>
              <a:rPr lang="en-US" altLang="ko-KR" sz="3200" dirty="0"/>
              <a:t>5) </a:t>
            </a:r>
            <a:r>
              <a:rPr lang="ko-KR" altLang="en-US" sz="3200" dirty="0"/>
              <a:t>빅데이터 조직 </a:t>
            </a:r>
            <a:r>
              <a:rPr lang="ko-KR" altLang="en-US" sz="3200" dirty="0" err="1"/>
              <a:t>수립기준을</a:t>
            </a:r>
            <a:r>
              <a:rPr lang="ko-KR" altLang="en-US" sz="3200" dirty="0"/>
              <a:t> </a:t>
            </a:r>
            <a:r>
              <a:rPr lang="ko-KR" altLang="en-US" sz="3200" dirty="0" smtClean="0"/>
              <a:t>서술</a:t>
            </a:r>
            <a:r>
              <a:rPr lang="en-US" altLang="ko-KR" sz="3200" dirty="0" smtClean="0"/>
              <a:t>.</a:t>
            </a:r>
            <a:endParaRPr lang="ko-KR" altLang="en-US" sz="3200" dirty="0"/>
          </a:p>
        </p:txBody>
      </p:sp>
      <p:sp>
        <p:nvSpPr>
          <p:cNvPr id="3" name="내용 개체 틀 2"/>
          <p:cNvSpPr>
            <a:spLocks noGrp="1"/>
          </p:cNvSpPr>
          <p:nvPr>
            <p:ph idx="1"/>
          </p:nvPr>
        </p:nvSpPr>
        <p:spPr>
          <a:xfrm>
            <a:off x="272935" y="1143982"/>
            <a:ext cx="10515600" cy="4351338"/>
          </a:xfrm>
        </p:spPr>
        <p:txBody>
          <a:bodyPr>
            <a:normAutofit fontScale="47500" lnSpcReduction="20000"/>
          </a:bodyPr>
          <a:lstStyle/>
          <a:p>
            <a:pPr marL="0" indent="0">
              <a:buNone/>
            </a:pPr>
            <a:endParaRPr lang="en-US" altLang="ko-KR" dirty="0" smtClean="0"/>
          </a:p>
          <a:p>
            <a:pPr marL="0" indent="0">
              <a:buNone/>
            </a:pPr>
            <a:r>
              <a:rPr lang="ko-KR" altLang="en-US" dirty="0" smtClean="0"/>
              <a:t>빅데이터 구조를 통한 조직</a:t>
            </a:r>
            <a:r>
              <a:rPr lang="en-US" altLang="ko-KR" dirty="0" smtClean="0"/>
              <a:t>.</a:t>
            </a:r>
            <a:endParaRPr lang="en-US" altLang="ko-KR" dirty="0"/>
          </a:p>
          <a:p>
            <a:pPr marL="0" indent="0">
              <a:buNone/>
            </a:pPr>
            <a:r>
              <a:rPr lang="en-US" altLang="ko-KR" dirty="0" smtClean="0"/>
              <a:t>1.</a:t>
            </a:r>
            <a:r>
              <a:rPr lang="ko-KR" altLang="en-US" dirty="0" smtClean="0"/>
              <a:t>집중 </a:t>
            </a:r>
            <a:r>
              <a:rPr lang="ko-KR" altLang="en-US" dirty="0"/>
              <a:t>구조</a:t>
            </a:r>
          </a:p>
          <a:p>
            <a:r>
              <a:rPr lang="ko-KR" altLang="en-US" dirty="0"/>
              <a:t>전사 분석 업무를 별도의 분석 전담 조직에서 담당</a:t>
            </a:r>
            <a:r>
              <a:rPr lang="en-US" altLang="ko-KR" dirty="0"/>
              <a:t>.</a:t>
            </a:r>
          </a:p>
          <a:p>
            <a:r>
              <a:rPr lang="ko-KR" altLang="en-US" dirty="0"/>
              <a:t>전략적 중요도에 따라 </a:t>
            </a:r>
            <a:r>
              <a:rPr lang="ko-KR" altLang="en-US" dirty="0" err="1"/>
              <a:t>분석조직이</a:t>
            </a:r>
            <a:r>
              <a:rPr lang="ko-KR" altLang="en-US" dirty="0"/>
              <a:t> 우선순위를 정해서 진행 가능</a:t>
            </a:r>
            <a:r>
              <a:rPr lang="en-US" altLang="ko-KR" dirty="0"/>
              <a:t>.</a:t>
            </a:r>
          </a:p>
          <a:p>
            <a:r>
              <a:rPr lang="ko-KR" altLang="en-US" dirty="0"/>
              <a:t>현업 </a:t>
            </a:r>
            <a:r>
              <a:rPr lang="ko-KR" altLang="en-US" dirty="0" err="1"/>
              <a:t>업무부서의</a:t>
            </a:r>
            <a:r>
              <a:rPr lang="ko-KR" altLang="en-US" dirty="0"/>
              <a:t> 분석 업무와 중복 및 이원화 가능성이 높다</a:t>
            </a:r>
            <a:r>
              <a:rPr lang="en-US" altLang="ko-KR" dirty="0" smtClean="0"/>
              <a:t>.</a:t>
            </a:r>
          </a:p>
          <a:p>
            <a:endParaRPr lang="en-US" altLang="ko-KR" dirty="0" smtClean="0"/>
          </a:p>
          <a:p>
            <a:pPr marL="0" indent="0">
              <a:buNone/>
            </a:pPr>
            <a:r>
              <a:rPr lang="en-US" altLang="ko-KR" dirty="0" smtClean="0"/>
              <a:t>2.</a:t>
            </a:r>
            <a:r>
              <a:rPr lang="ko-KR" altLang="en-US" dirty="0" smtClean="0"/>
              <a:t>기능 </a:t>
            </a:r>
            <a:r>
              <a:rPr lang="ko-KR" altLang="en-US" dirty="0"/>
              <a:t>구조</a:t>
            </a:r>
          </a:p>
          <a:p>
            <a:r>
              <a:rPr lang="ko-KR" altLang="en-US" dirty="0"/>
              <a:t>일반적인 형태로 별도 </a:t>
            </a:r>
            <a:r>
              <a:rPr lang="ko-KR" altLang="en-US" dirty="0" err="1"/>
              <a:t>분석조직이</a:t>
            </a:r>
            <a:r>
              <a:rPr lang="ko-KR" altLang="en-US" dirty="0"/>
              <a:t> 없고 해당 부서에서 분석 수행</a:t>
            </a:r>
            <a:r>
              <a:rPr lang="en-US" altLang="ko-KR" dirty="0"/>
              <a:t>.</a:t>
            </a:r>
          </a:p>
          <a:p>
            <a:r>
              <a:rPr lang="ko-KR" altLang="en-US" dirty="0"/>
              <a:t>전사적 핵심 분석이 어려우며 과거에 국한된 분석 수행</a:t>
            </a:r>
            <a:r>
              <a:rPr lang="en-US" altLang="ko-KR" dirty="0"/>
              <a:t>.</a:t>
            </a:r>
          </a:p>
          <a:p>
            <a:pPr marL="0" indent="0">
              <a:buNone/>
            </a:pPr>
            <a:endParaRPr lang="en-US" altLang="ko-KR" dirty="0" smtClean="0"/>
          </a:p>
          <a:p>
            <a:pPr marL="0" indent="0">
              <a:buNone/>
            </a:pPr>
            <a:r>
              <a:rPr lang="en-US" altLang="ko-KR" dirty="0" smtClean="0"/>
              <a:t>3.</a:t>
            </a:r>
            <a:r>
              <a:rPr lang="ko-KR" altLang="en-US" dirty="0" smtClean="0"/>
              <a:t>분산 구조</a:t>
            </a:r>
            <a:endParaRPr lang="ko-KR" altLang="en-US" dirty="0"/>
          </a:p>
          <a:p>
            <a:r>
              <a:rPr lang="ko-KR" altLang="en-US" dirty="0" err="1"/>
              <a:t>분석조직</a:t>
            </a:r>
            <a:r>
              <a:rPr lang="ko-KR" altLang="en-US" dirty="0"/>
              <a:t> 인력들을 현업 </a:t>
            </a:r>
            <a:r>
              <a:rPr lang="ko-KR" altLang="en-US" dirty="0" err="1"/>
              <a:t>부서로직접</a:t>
            </a:r>
            <a:r>
              <a:rPr lang="ko-KR" altLang="en-US" dirty="0"/>
              <a:t> 배치해 분석 업무를 수행</a:t>
            </a:r>
            <a:r>
              <a:rPr lang="en-US" altLang="ko-KR" dirty="0"/>
              <a:t>.</a:t>
            </a:r>
          </a:p>
          <a:p>
            <a:r>
              <a:rPr lang="ko-KR" altLang="en-US" dirty="0"/>
              <a:t>전사 차원의 우선순위 수행</a:t>
            </a:r>
            <a:r>
              <a:rPr lang="en-US" altLang="ko-KR" dirty="0"/>
              <a:t>.</a:t>
            </a:r>
          </a:p>
          <a:p>
            <a:r>
              <a:rPr lang="ko-KR" altLang="en-US" dirty="0"/>
              <a:t>분석 결과에 따른 신속한 피드백이 나오고 베스트 </a:t>
            </a:r>
            <a:r>
              <a:rPr lang="ko-KR" altLang="en-US" dirty="0" err="1"/>
              <a:t>프랙티스</a:t>
            </a:r>
            <a:r>
              <a:rPr lang="ko-KR" altLang="en-US" dirty="0"/>
              <a:t> 공유 가능</a:t>
            </a:r>
            <a:r>
              <a:rPr lang="en-US" altLang="ko-KR" dirty="0"/>
              <a:t>.</a:t>
            </a:r>
          </a:p>
          <a:p>
            <a:r>
              <a:rPr lang="ko-KR" altLang="en-US" dirty="0"/>
              <a:t>업무 과다와 이원화 가능성이 존재할 수 있기에 부서 분석 업무와 역할 분담이 명확해야 함</a:t>
            </a:r>
            <a:r>
              <a:rPr lang="en-US" altLang="ko-KR" dirty="0"/>
              <a:t>.</a:t>
            </a:r>
          </a:p>
          <a:p>
            <a:endParaRPr lang="ko-KR" altLang="en-US" dirty="0"/>
          </a:p>
        </p:txBody>
      </p:sp>
    </p:spTree>
    <p:extLst>
      <p:ext uri="{BB962C8B-B14F-4D97-AF65-F5344CB8AC3E}">
        <p14:creationId xmlns:p14="http://schemas.microsoft.com/office/powerpoint/2010/main" val="326706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빅데이터 조직 수립 기준</a:t>
            </a:r>
            <a:r>
              <a:rPr lang="en-US" altLang="ko-KR" dirty="0"/>
              <a:t>2</a:t>
            </a:r>
            <a:endParaRPr lang="ko-KR" altLang="en-US" dirty="0"/>
          </a:p>
        </p:txBody>
      </p:sp>
      <p:sp>
        <p:nvSpPr>
          <p:cNvPr id="3" name="내용 개체 틀 2"/>
          <p:cNvSpPr>
            <a:spLocks noGrp="1"/>
          </p:cNvSpPr>
          <p:nvPr>
            <p:ph idx="1"/>
          </p:nvPr>
        </p:nvSpPr>
        <p:spPr>
          <a:xfrm>
            <a:off x="538942" y="1468177"/>
            <a:ext cx="10515600" cy="4924309"/>
          </a:xfrm>
        </p:spPr>
        <p:txBody>
          <a:bodyPr>
            <a:normAutofit/>
          </a:bodyPr>
          <a:lstStyle/>
          <a:p>
            <a:r>
              <a:rPr lang="en-US" altLang="ko-KR" sz="1050" dirty="0"/>
              <a:t>1. </a:t>
            </a:r>
            <a:r>
              <a:rPr lang="ko-KR" altLang="en-US" sz="1050" dirty="0"/>
              <a:t>데이터 안전성과 가용성 확보를 위한 전략을 수립한다</a:t>
            </a:r>
            <a:r>
              <a:rPr lang="en-US" altLang="ko-KR" sz="1050" dirty="0"/>
              <a:t>. </a:t>
            </a:r>
            <a:r>
              <a:rPr lang="ko-KR" altLang="en-US" sz="1050" dirty="0"/>
              <a:t>일반적인 </a:t>
            </a:r>
            <a:r>
              <a:rPr lang="en-US" altLang="ko-KR" sz="1050" dirty="0"/>
              <a:t>RDBMS</a:t>
            </a:r>
            <a:r>
              <a:rPr lang="ko-KR" altLang="en-US" sz="1050" dirty="0"/>
              <a:t>의 경우 데이터의 안전성을 확보하기 위해 이중화 구성을 통해 가용성을 충족시킨다</a:t>
            </a:r>
            <a:r>
              <a:rPr lang="en-US" altLang="ko-KR" sz="1050" dirty="0"/>
              <a:t>. </a:t>
            </a:r>
            <a:r>
              <a:rPr lang="ko-KR" altLang="en-US" sz="1050" dirty="0"/>
              <a:t>오라클</a:t>
            </a:r>
            <a:r>
              <a:rPr lang="en-US" altLang="ko-KR" sz="1050" dirty="0"/>
              <a:t>(Oracle)</a:t>
            </a:r>
            <a:r>
              <a:rPr lang="ko-KR" altLang="en-US" sz="1050" dirty="0"/>
              <a:t>의 </a:t>
            </a:r>
            <a:r>
              <a:rPr lang="en-US" altLang="ko-KR" sz="1050" dirty="0"/>
              <a:t>RAC(Real Application Clusters) </a:t>
            </a:r>
            <a:r>
              <a:rPr lang="ko-KR" altLang="en-US" sz="1050" dirty="0"/>
              <a:t>기법을 적용하거나</a:t>
            </a:r>
            <a:r>
              <a:rPr lang="en-US" altLang="ko-KR" sz="1050" dirty="0"/>
              <a:t>, MS-SQL </a:t>
            </a:r>
            <a:r>
              <a:rPr lang="ko-KR" altLang="en-US" sz="1050" dirty="0"/>
              <a:t>같은 경우 </a:t>
            </a:r>
            <a:r>
              <a:rPr lang="en-US" altLang="ko-KR" sz="1050" dirty="0" err="1"/>
              <a:t>MSCluster</a:t>
            </a:r>
            <a:r>
              <a:rPr lang="ko-KR" altLang="en-US" sz="1050" dirty="0"/>
              <a:t>를 구성하여 다수의 물리적 노드를 하나의 클러스터로 관리한다</a:t>
            </a:r>
            <a:r>
              <a:rPr lang="en-US" altLang="ko-KR" sz="1050" dirty="0" smtClean="0"/>
              <a:t>.</a:t>
            </a:r>
          </a:p>
          <a:p>
            <a:endParaRPr lang="en-US" altLang="ko-KR" sz="1050" dirty="0" smtClean="0"/>
          </a:p>
          <a:p>
            <a:r>
              <a:rPr lang="en-US" altLang="ko-KR" sz="1050" dirty="0" smtClean="0"/>
              <a:t>MySQL</a:t>
            </a:r>
            <a:r>
              <a:rPr lang="ko-KR" altLang="en-US" sz="1050" dirty="0"/>
              <a:t>이나 </a:t>
            </a:r>
            <a:r>
              <a:rPr lang="en-US" altLang="ko-KR" sz="1050" dirty="0" err="1"/>
              <a:t>MariaDB</a:t>
            </a:r>
            <a:r>
              <a:rPr lang="ko-KR" altLang="en-US" sz="1050" dirty="0"/>
              <a:t>의 경우 </a:t>
            </a:r>
            <a:r>
              <a:rPr lang="ko-KR" altLang="en-US" sz="1050" dirty="0" err="1"/>
              <a:t>레플리케이션을</a:t>
            </a:r>
            <a:r>
              <a:rPr lang="ko-KR" altLang="en-US" sz="1050" dirty="0"/>
              <a:t> 적용하여 마스터 노드와 </a:t>
            </a:r>
            <a:r>
              <a:rPr lang="ko-KR" altLang="en-US" sz="1050" dirty="0" err="1"/>
              <a:t>슬레이브</a:t>
            </a:r>
            <a:r>
              <a:rPr lang="ko-KR" altLang="en-US" sz="1050" dirty="0"/>
              <a:t> 노드의 데 </a:t>
            </a:r>
            <a:r>
              <a:rPr lang="ko-KR" altLang="en-US" sz="1050" dirty="0" err="1"/>
              <a:t>이터를</a:t>
            </a:r>
            <a:r>
              <a:rPr lang="ko-KR" altLang="en-US" sz="1050" dirty="0"/>
              <a:t> 동기화하여 장애에 대비한다</a:t>
            </a:r>
            <a:r>
              <a:rPr lang="en-US" altLang="ko-KR" sz="1050" dirty="0"/>
              <a:t>. </a:t>
            </a:r>
            <a:r>
              <a:rPr lang="ko-KR" altLang="en-US" sz="1050" dirty="0"/>
              <a:t>빅데이터 플랫폼에서 사용하는 </a:t>
            </a:r>
            <a:r>
              <a:rPr lang="ko-KR" altLang="en-US" sz="1050" dirty="0" err="1"/>
              <a:t>하둡</a:t>
            </a:r>
            <a:r>
              <a:rPr lang="en-US" altLang="ko-KR" sz="1050" dirty="0"/>
              <a:t>(Hadoop)</a:t>
            </a:r>
            <a:r>
              <a:rPr lang="ko-KR" altLang="en-US" sz="1050" dirty="0" smtClean="0"/>
              <a:t>이나 </a:t>
            </a:r>
            <a:r>
              <a:rPr lang="en-US" altLang="ko-KR" sz="1050" dirty="0" smtClean="0"/>
              <a:t>NoSQL</a:t>
            </a:r>
            <a:r>
              <a:rPr lang="ko-KR" altLang="en-US" sz="1050" dirty="0"/>
              <a:t>의 경우도 노드 장애로부터 데이 터 안전성을 확보하기 위해 데이터 복제나 노드 분산 같은 이중화 기법을 사용하고 있다</a:t>
            </a:r>
            <a:r>
              <a:rPr lang="en-US" altLang="ko-KR" sz="1050" dirty="0"/>
              <a:t>. (1) </a:t>
            </a:r>
            <a:r>
              <a:rPr lang="ko-KR" altLang="en-US" sz="1050" dirty="0" err="1"/>
              <a:t>하둡</a:t>
            </a:r>
            <a:r>
              <a:rPr lang="en-US" altLang="ko-KR" sz="1050" dirty="0"/>
              <a:t>(Hadoop)</a:t>
            </a:r>
            <a:r>
              <a:rPr lang="ko-KR" altLang="en-US" sz="1050" dirty="0"/>
              <a:t>의 데이터 안전성 확보 방안을 검토한다</a:t>
            </a:r>
            <a:r>
              <a:rPr lang="en-US" altLang="ko-KR" sz="1050" dirty="0"/>
              <a:t>. </a:t>
            </a:r>
            <a:r>
              <a:rPr lang="ko-KR" altLang="en-US" sz="1050" dirty="0" err="1"/>
              <a:t>하둡에서는</a:t>
            </a:r>
            <a:r>
              <a:rPr lang="ko-KR" altLang="en-US" sz="1050" dirty="0"/>
              <a:t> 데이터 </a:t>
            </a:r>
            <a:r>
              <a:rPr lang="ko-KR" altLang="en-US" sz="1050" dirty="0" err="1"/>
              <a:t>레플리케이션</a:t>
            </a:r>
            <a:r>
              <a:rPr lang="en-US" altLang="ko-KR" sz="1050" dirty="0"/>
              <a:t>(Data Replication) </a:t>
            </a:r>
            <a:r>
              <a:rPr lang="ko-KR" altLang="en-US" sz="1050" dirty="0"/>
              <a:t>기법을 이용하여 기본적으로 데이 터를 </a:t>
            </a:r>
            <a:r>
              <a:rPr lang="en-US" altLang="ko-KR" sz="1050" dirty="0"/>
              <a:t>3</a:t>
            </a:r>
            <a:r>
              <a:rPr lang="ko-KR" altLang="en-US" sz="1050" dirty="0"/>
              <a:t>개의 노드에 복제하도록 설계되어 있다</a:t>
            </a:r>
            <a:r>
              <a:rPr lang="en-US" altLang="ko-KR" sz="1050" dirty="0"/>
              <a:t>. </a:t>
            </a:r>
            <a:r>
              <a:rPr lang="ko-KR" altLang="en-US" sz="1050" dirty="0" err="1"/>
              <a:t>하둡에서</a:t>
            </a:r>
            <a:r>
              <a:rPr lang="ko-KR" altLang="en-US" sz="1050" dirty="0"/>
              <a:t> 관리하는 데이터 블록은 </a:t>
            </a:r>
            <a:r>
              <a:rPr lang="en-US" altLang="ko-KR" sz="1050" dirty="0"/>
              <a:t>64Mb </a:t>
            </a:r>
            <a:r>
              <a:rPr lang="ko-KR" altLang="en-US" sz="1050" dirty="0"/>
              <a:t>단위로 관리되며</a:t>
            </a:r>
            <a:r>
              <a:rPr lang="en-US" altLang="ko-KR" sz="1050" dirty="0"/>
              <a:t>, </a:t>
            </a:r>
            <a:r>
              <a:rPr lang="ko-KR" altLang="en-US" sz="1050" dirty="0"/>
              <a:t>데이터 저장 시 서로 다른 </a:t>
            </a:r>
            <a:r>
              <a:rPr lang="en-US" altLang="ko-KR" sz="1050" dirty="0"/>
              <a:t>3</a:t>
            </a:r>
            <a:r>
              <a:rPr lang="ko-KR" altLang="en-US" sz="1050" dirty="0"/>
              <a:t>개의 노드에 블록을 저장하게 된 다</a:t>
            </a:r>
            <a:r>
              <a:rPr lang="en-US" altLang="ko-KR" sz="1050" dirty="0"/>
              <a:t>. </a:t>
            </a:r>
            <a:endParaRPr lang="en-US" altLang="ko-KR" sz="1050" dirty="0" smtClean="0"/>
          </a:p>
          <a:p>
            <a:endParaRPr lang="en-US" altLang="ko-KR" sz="1050" dirty="0" smtClean="0"/>
          </a:p>
          <a:p>
            <a:r>
              <a:rPr lang="ko-KR" altLang="en-US" sz="1050" dirty="0" smtClean="0"/>
              <a:t>데이터의 </a:t>
            </a:r>
            <a:r>
              <a:rPr lang="ko-KR" altLang="en-US" sz="1050" dirty="0"/>
              <a:t>중요성과 노드의 수를 고려하여 블록 사이즈와 복제 수량을 조정할 수 있다</a:t>
            </a:r>
            <a:r>
              <a:rPr lang="en-US" altLang="ko-KR" sz="1050" dirty="0"/>
              <a:t>. [</a:t>
            </a:r>
            <a:r>
              <a:rPr lang="ko-KR" altLang="en-US" sz="1050" dirty="0"/>
              <a:t>그림 </a:t>
            </a:r>
            <a:r>
              <a:rPr lang="en-US" altLang="ko-KR" sz="1050" dirty="0"/>
              <a:t>3-3] Hadoop </a:t>
            </a:r>
            <a:r>
              <a:rPr lang="ko-KR" altLang="en-US" sz="1050" dirty="0"/>
              <a:t>데이터 복제 개념도 </a:t>
            </a:r>
            <a:r>
              <a:rPr lang="en-US" altLang="ko-KR" sz="1050" dirty="0"/>
              <a:t>(2) </a:t>
            </a:r>
            <a:r>
              <a:rPr lang="ko-KR" altLang="en-US" sz="1050" dirty="0" err="1"/>
              <a:t>카산드라</a:t>
            </a:r>
            <a:r>
              <a:rPr lang="en-US" altLang="ko-KR" sz="1050" dirty="0"/>
              <a:t>(Cassandra)</a:t>
            </a:r>
            <a:r>
              <a:rPr lang="ko-KR" altLang="en-US" sz="1050" dirty="0"/>
              <a:t>의 </a:t>
            </a:r>
            <a:r>
              <a:rPr lang="ko-KR" altLang="en-US" sz="1050" dirty="0" err="1"/>
              <a:t>컨시스턴트</a:t>
            </a:r>
            <a:r>
              <a:rPr lang="ko-KR" altLang="en-US" sz="1050" dirty="0"/>
              <a:t> </a:t>
            </a:r>
            <a:r>
              <a:rPr lang="ko-KR" altLang="en-US" sz="1050" dirty="0" err="1"/>
              <a:t>해싱</a:t>
            </a:r>
            <a:r>
              <a:rPr lang="en-US" altLang="ko-KR" sz="1050" dirty="0"/>
              <a:t>(Consistent Hashing) </a:t>
            </a:r>
            <a:r>
              <a:rPr lang="ko-KR" altLang="en-US" sz="1050" dirty="0"/>
              <a:t>기법 적용을 검토한다</a:t>
            </a:r>
            <a:r>
              <a:rPr lang="en-US" altLang="ko-KR" sz="1050" dirty="0"/>
              <a:t>. </a:t>
            </a:r>
            <a:r>
              <a:rPr lang="ko-KR" altLang="en-US" sz="1050" dirty="0"/>
              <a:t>구글에서 「</a:t>
            </a:r>
            <a:r>
              <a:rPr lang="en-US" altLang="ko-KR" sz="1050" dirty="0"/>
              <a:t>A Fast, Minimal Memory, Consistent Hash Algorithm</a:t>
            </a:r>
            <a:r>
              <a:rPr lang="ko-KR" altLang="en-US" sz="1050" dirty="0"/>
              <a:t>」라는 논문에서 발표 한 알고리즘으로 별도의 메타 정보 없이 클러스터에서 키가 저장된 노드를 바로 접근 </a:t>
            </a:r>
            <a:r>
              <a:rPr lang="en-US" altLang="ko-KR" sz="1050" dirty="0"/>
              <a:t>52 </a:t>
            </a:r>
            <a:r>
              <a:rPr lang="ko-KR" altLang="en-US" sz="1050" dirty="0"/>
              <a:t>하는 기법이다</a:t>
            </a:r>
            <a:r>
              <a:rPr lang="en-US" altLang="ko-KR" sz="1050" dirty="0"/>
              <a:t>. </a:t>
            </a:r>
            <a:r>
              <a:rPr lang="ko-KR" altLang="en-US" sz="1050" dirty="0"/>
              <a:t>키의 </a:t>
            </a:r>
            <a:r>
              <a:rPr lang="ko-KR" altLang="en-US" sz="1050" dirty="0" err="1"/>
              <a:t>해시값을</a:t>
            </a:r>
            <a:r>
              <a:rPr lang="ko-KR" altLang="en-US" sz="1050" dirty="0"/>
              <a:t> 계산한 후</a:t>
            </a:r>
            <a:r>
              <a:rPr lang="en-US" altLang="ko-KR" sz="1050" dirty="0"/>
              <a:t>, </a:t>
            </a:r>
            <a:r>
              <a:rPr lang="ko-KR" altLang="en-US" sz="1050" dirty="0"/>
              <a:t>해시값만으로 노드를 찾아갈 수 있다</a:t>
            </a:r>
            <a:r>
              <a:rPr lang="en-US" altLang="ko-KR" sz="1050" dirty="0"/>
              <a:t>. </a:t>
            </a:r>
            <a:r>
              <a:rPr lang="ko-KR" altLang="en-US" sz="1050" dirty="0"/>
              <a:t>해시 </a:t>
            </a:r>
            <a:r>
              <a:rPr lang="ko-KR" altLang="en-US" sz="1050" dirty="0" err="1"/>
              <a:t>결괏값을</a:t>
            </a:r>
            <a:r>
              <a:rPr lang="ko-KR" altLang="en-US" sz="1050" dirty="0"/>
              <a:t> 기준으로 관리 대상 노드의 범위를 정한다</a:t>
            </a:r>
            <a:r>
              <a:rPr lang="en-US" altLang="ko-KR" sz="1050" dirty="0"/>
              <a:t>. </a:t>
            </a:r>
            <a:r>
              <a:rPr lang="ko-KR" altLang="en-US" sz="1050" dirty="0"/>
              <a:t>노드가 추가될 경우 관리하는 범 위가 많은 노드의 영역을 분할하여 신규 노드에 할당한다</a:t>
            </a:r>
            <a:r>
              <a:rPr lang="en-US" altLang="ko-KR" sz="1050" dirty="0"/>
              <a:t>. (3) MongoDB </a:t>
            </a:r>
            <a:r>
              <a:rPr lang="ko-KR" altLang="en-US" sz="1050" dirty="0"/>
              <a:t>데이터 복제 기법 적용을 검토한다</a:t>
            </a:r>
            <a:r>
              <a:rPr lang="en-US" altLang="ko-KR" sz="1050" dirty="0"/>
              <a:t>. MongoDB</a:t>
            </a:r>
            <a:r>
              <a:rPr lang="ko-KR" altLang="en-US" sz="1050" dirty="0"/>
              <a:t>는 마스터 노드의 데이터를 </a:t>
            </a:r>
            <a:r>
              <a:rPr lang="ko-KR" altLang="en-US" sz="1050" dirty="0" err="1"/>
              <a:t>슬레이브</a:t>
            </a:r>
            <a:r>
              <a:rPr lang="ko-KR" altLang="en-US" sz="1050" dirty="0"/>
              <a:t> 노드로 비동기 복제를 수행한다</a:t>
            </a:r>
            <a:r>
              <a:rPr lang="en-US" altLang="ko-KR" sz="1050" dirty="0"/>
              <a:t>. </a:t>
            </a:r>
            <a:r>
              <a:rPr lang="ko-KR" altLang="en-US" sz="1050" dirty="0" err="1"/>
              <a:t>슬레이</a:t>
            </a:r>
            <a:r>
              <a:rPr lang="ko-KR" altLang="en-US" sz="1050" dirty="0"/>
              <a:t> </a:t>
            </a:r>
            <a:r>
              <a:rPr lang="ko-KR" altLang="en-US" sz="1050" dirty="0" err="1"/>
              <a:t>브</a:t>
            </a:r>
            <a:r>
              <a:rPr lang="ko-KR" altLang="en-US" sz="1050" dirty="0"/>
              <a:t> 노드는 </a:t>
            </a:r>
            <a:r>
              <a:rPr lang="en-US" altLang="ko-KR" sz="1050" dirty="0"/>
              <a:t>1</a:t>
            </a:r>
            <a:r>
              <a:rPr lang="ko-KR" altLang="en-US" sz="1050" dirty="0"/>
              <a:t>개 이상의 복수 노드로 구성할 수 있으며</a:t>
            </a:r>
            <a:r>
              <a:rPr lang="en-US" altLang="ko-KR" sz="1050" dirty="0"/>
              <a:t>, </a:t>
            </a:r>
            <a:r>
              <a:rPr lang="ko-KR" altLang="en-US" sz="1050" dirty="0"/>
              <a:t>비동기 복제를 수행하기 때문에 동기화로 인한 데이터 복제 오버헤드가 거의 없다</a:t>
            </a:r>
            <a:r>
              <a:rPr lang="en-US" altLang="ko-KR" sz="1050" dirty="0"/>
              <a:t>. </a:t>
            </a:r>
            <a:r>
              <a:rPr lang="ko-KR" altLang="en-US" sz="1050" dirty="0" err="1"/>
              <a:t>슬레이브</a:t>
            </a:r>
            <a:r>
              <a:rPr lang="ko-KR" altLang="en-US" sz="1050" dirty="0"/>
              <a:t> 노드를 추가하는 경우에 도 성능 저하가 발생하지 않는 이점이 있지만</a:t>
            </a:r>
            <a:r>
              <a:rPr lang="en-US" altLang="ko-KR" sz="1050" dirty="0"/>
              <a:t>, </a:t>
            </a:r>
            <a:r>
              <a:rPr lang="ko-KR" altLang="en-US" sz="1050" dirty="0"/>
              <a:t>특정 시점에 데이터의 불일치 현상이 나타난다</a:t>
            </a:r>
            <a:r>
              <a:rPr lang="en-US" altLang="ko-KR" sz="1050" dirty="0"/>
              <a:t>. </a:t>
            </a:r>
            <a:r>
              <a:rPr lang="ko-KR" altLang="en-US" sz="1050" dirty="0" err="1"/>
              <a:t>슬레이브가</a:t>
            </a:r>
            <a:r>
              <a:rPr lang="ko-KR" altLang="en-US" sz="1050" dirty="0"/>
              <a:t> 마스터 노드의 로그 정보를 모두 반영하지 못한 상태에서 마스 터 노드에 장애가 발생할 경우 일정 데이터는 유실되는 단점이 있다</a:t>
            </a:r>
            <a:r>
              <a:rPr lang="en-US" altLang="ko-KR" sz="1050" dirty="0" smtClean="0"/>
              <a:t>.</a:t>
            </a:r>
          </a:p>
          <a:p>
            <a:endParaRPr lang="en-US" altLang="ko-KR" sz="1050" dirty="0" smtClean="0"/>
          </a:p>
          <a:p>
            <a:r>
              <a:rPr lang="en-US" altLang="ko-KR" sz="1050" dirty="0" smtClean="0"/>
              <a:t> </a:t>
            </a:r>
            <a:r>
              <a:rPr lang="en-US" altLang="ko-KR" sz="1050" dirty="0" err="1"/>
              <a:t>MongDB</a:t>
            </a:r>
            <a:r>
              <a:rPr lang="en-US" altLang="ko-KR" sz="1050" dirty="0"/>
              <a:t> </a:t>
            </a:r>
            <a:r>
              <a:rPr lang="ko-KR" altLang="en-US" sz="1050" dirty="0"/>
              <a:t>데이터 </a:t>
            </a:r>
            <a:r>
              <a:rPr lang="ko-KR" altLang="en-US" sz="1050" dirty="0" err="1"/>
              <a:t>레플리케이션</a:t>
            </a:r>
            <a:r>
              <a:rPr lang="ko-KR" altLang="en-US" sz="1050" dirty="0"/>
              <a:t> </a:t>
            </a:r>
            <a:r>
              <a:rPr lang="en-US" altLang="ko-KR" sz="1050" dirty="0"/>
              <a:t>2. </a:t>
            </a:r>
            <a:r>
              <a:rPr lang="ko-KR" altLang="en-US" sz="1050" dirty="0"/>
              <a:t>데이터 신뢰성 확보를 위한 방안을 수립한다</a:t>
            </a:r>
            <a:r>
              <a:rPr lang="en-US" altLang="ko-KR" sz="1050" dirty="0"/>
              <a:t>. </a:t>
            </a:r>
            <a:r>
              <a:rPr lang="ko-KR" altLang="en-US" sz="1050" dirty="0"/>
              <a:t>수집 및 저장된 데이터의 정확성과 활용도를 높이기 위해서는 데이터의 신뢰성이 가장 중 요하다</a:t>
            </a:r>
            <a:r>
              <a:rPr lang="en-US" altLang="ko-KR" sz="1050" dirty="0"/>
              <a:t>. </a:t>
            </a:r>
            <a:r>
              <a:rPr lang="ko-KR" altLang="en-US" sz="1050" dirty="0"/>
              <a:t>데이터의 신뢰성을 확보하기 위해서는 저장된 데이터에 대한 품질 관리</a:t>
            </a:r>
            <a:r>
              <a:rPr lang="en-US" altLang="ko-KR" sz="1050" dirty="0"/>
              <a:t>(DQM: Data Quality Management)</a:t>
            </a:r>
            <a:r>
              <a:rPr lang="ko-KR" altLang="en-US" sz="1050" dirty="0"/>
              <a:t>가 요구되며</a:t>
            </a:r>
            <a:r>
              <a:rPr lang="en-US" altLang="ko-KR" sz="1050" dirty="0"/>
              <a:t>, </a:t>
            </a:r>
            <a:r>
              <a:rPr lang="ko-KR" altLang="en-US" sz="1050" dirty="0"/>
              <a:t>데이터의 결점을 확인하고 보완하기 위한 절차를 마련해야 한다</a:t>
            </a:r>
            <a:r>
              <a:rPr lang="en-US" altLang="ko-KR" sz="1050" dirty="0"/>
              <a:t>. (1) </a:t>
            </a:r>
            <a:r>
              <a:rPr lang="ko-KR" altLang="en-US" sz="1050" dirty="0"/>
              <a:t>데이터 품질 기준을 정의한다</a:t>
            </a:r>
            <a:r>
              <a:rPr lang="en-US" altLang="ko-KR" sz="1050" dirty="0"/>
              <a:t>. </a:t>
            </a:r>
            <a:r>
              <a:rPr lang="ko-KR" altLang="en-US" sz="1050" dirty="0"/>
              <a:t>데이터 신뢰성 확보를 위해 데이터가 충족해야 하는 품질 기준을 수립한다</a:t>
            </a:r>
            <a:r>
              <a:rPr lang="en-US" altLang="ko-KR" sz="1050" dirty="0"/>
              <a:t>. </a:t>
            </a:r>
            <a:r>
              <a:rPr lang="ko-KR" altLang="en-US" sz="1050" dirty="0"/>
              <a:t>데이터의 품질 기준은 사용자 관점에서 만족스러운 수준의 충분한 정보가 제공되고 있는지</a:t>
            </a:r>
            <a:r>
              <a:rPr lang="en-US" altLang="ko-KR" sz="1050" dirty="0"/>
              <a:t>, </a:t>
            </a:r>
            <a:r>
              <a:rPr lang="ko-KR" altLang="en-US" sz="1050" dirty="0"/>
              <a:t>정 보 접근의 유용성 여부 등을 종합적으로 판단하여 도출하도록 한다</a:t>
            </a:r>
            <a:r>
              <a:rPr lang="en-US" altLang="ko-KR" sz="1050" dirty="0"/>
              <a:t>. 53 </a:t>
            </a:r>
            <a:r>
              <a:rPr lang="ko-KR" altLang="en-US" sz="1050" dirty="0"/>
              <a:t>기준 품질 기준 적용 방안 완전성 데이터 세트를 구성하는 필요한 필수 항목이 누락되지 않고 반드시 포함한다</a:t>
            </a:r>
            <a:r>
              <a:rPr lang="en-US" altLang="ko-KR" sz="1050" dirty="0"/>
              <a:t>. </a:t>
            </a:r>
            <a:r>
              <a:rPr lang="ko-KR" altLang="en-US" sz="1050" dirty="0"/>
              <a:t>유일성 반복적으로 중복되는 데이터가 존재하지 않도록 한다</a:t>
            </a:r>
            <a:r>
              <a:rPr lang="en-US" altLang="ko-KR" sz="1050" dirty="0"/>
              <a:t>. </a:t>
            </a:r>
            <a:r>
              <a:rPr lang="ko-KR" altLang="en-US" sz="1050" dirty="0"/>
              <a:t>유효성 데이터는 사전에 정의된 범위</a:t>
            </a:r>
            <a:r>
              <a:rPr lang="en-US" altLang="ko-KR" sz="1050" dirty="0"/>
              <a:t>, </a:t>
            </a:r>
            <a:r>
              <a:rPr lang="ko-KR" altLang="en-US" sz="1050" dirty="0"/>
              <a:t>유형을 충족해야 한다</a:t>
            </a:r>
            <a:r>
              <a:rPr lang="en-US" altLang="ko-KR" sz="1050" dirty="0"/>
              <a:t>. </a:t>
            </a:r>
            <a:r>
              <a:rPr lang="ko-KR" altLang="en-US" sz="1050" dirty="0"/>
              <a:t>일관성 동일한 속성의 데이터는 구조</a:t>
            </a:r>
            <a:r>
              <a:rPr lang="en-US" altLang="ko-KR" sz="1050" dirty="0"/>
              <a:t>, </a:t>
            </a:r>
            <a:r>
              <a:rPr lang="ko-KR" altLang="en-US" sz="1050" dirty="0"/>
              <a:t>값이 일치하도록 관리한다</a:t>
            </a:r>
            <a:r>
              <a:rPr lang="en-US" altLang="ko-KR" sz="1050" dirty="0"/>
              <a:t>. </a:t>
            </a:r>
            <a:r>
              <a:rPr lang="ko-KR" altLang="en-US" sz="1050" dirty="0"/>
              <a:t>정확성 수집한 데이터가 원천 </a:t>
            </a:r>
            <a:r>
              <a:rPr lang="ko-KR" altLang="en-US" sz="1050" dirty="0" smtClean="0"/>
              <a:t>데이터 값과 </a:t>
            </a:r>
            <a:r>
              <a:rPr lang="ko-KR" altLang="en-US" sz="1050" dirty="0"/>
              <a:t>일치해야 한다</a:t>
            </a:r>
            <a:r>
              <a:rPr lang="en-US" altLang="ko-KR" sz="1050" dirty="0"/>
              <a:t>. </a:t>
            </a:r>
            <a:r>
              <a:rPr lang="ko-KR" altLang="en-US" sz="1050" dirty="0"/>
              <a:t>데이터 품질 기준 예시 </a:t>
            </a:r>
            <a:r>
              <a:rPr lang="en-US" altLang="ko-KR" sz="1050" dirty="0"/>
              <a:t>(2) </a:t>
            </a:r>
            <a:r>
              <a:rPr lang="ko-KR" altLang="en-US" sz="1050" dirty="0"/>
              <a:t>데이터 클렌징</a:t>
            </a:r>
            <a:r>
              <a:rPr lang="en-US" altLang="ko-KR" sz="1050" dirty="0"/>
              <a:t>(Data Cleansing)</a:t>
            </a:r>
            <a:r>
              <a:rPr lang="ko-KR" altLang="en-US" sz="1050" dirty="0"/>
              <a:t>을 수행한다</a:t>
            </a:r>
            <a:r>
              <a:rPr lang="en-US" altLang="ko-KR" sz="1050" dirty="0"/>
              <a:t>. </a:t>
            </a:r>
            <a:r>
              <a:rPr lang="ko-KR" altLang="en-US" sz="1050" dirty="0"/>
              <a:t>저장된 데이터에서 불완전하고 오류가 있는 데이터를 보정하여 정제된 데이터를 만드 는 과정을 데이터 클렌징</a:t>
            </a:r>
            <a:r>
              <a:rPr lang="en-US" altLang="ko-KR" sz="1050" dirty="0"/>
              <a:t>(Data Cleansing)</a:t>
            </a:r>
            <a:r>
              <a:rPr lang="ko-KR" altLang="en-US" sz="1050" dirty="0"/>
              <a:t>이라고 한다</a:t>
            </a:r>
            <a:r>
              <a:rPr lang="en-US" altLang="ko-KR" sz="1050" dirty="0"/>
              <a:t>. </a:t>
            </a:r>
            <a:r>
              <a:rPr lang="ko-KR" altLang="en-US" sz="1050" dirty="0"/>
              <a:t>다른 시스템으로부터 들어온 데 </a:t>
            </a:r>
            <a:r>
              <a:rPr lang="ko-KR" altLang="en-US" sz="1050" dirty="0" err="1"/>
              <a:t>이터에</a:t>
            </a:r>
            <a:r>
              <a:rPr lang="ko-KR" altLang="en-US" sz="1050" dirty="0"/>
              <a:t> 대한 일관성을 부여하기 위해 수행한다</a:t>
            </a:r>
            <a:r>
              <a:rPr lang="en-US" altLang="ko-KR" sz="1050" dirty="0"/>
              <a:t>. </a:t>
            </a:r>
            <a:endParaRPr lang="en-US" altLang="ko-KR" sz="1050" dirty="0" smtClean="0"/>
          </a:p>
          <a:p>
            <a:pPr marL="0" indent="0">
              <a:buNone/>
            </a:pPr>
            <a:endParaRPr lang="ko-KR" altLang="en-US" sz="1050" dirty="0"/>
          </a:p>
        </p:txBody>
      </p:sp>
    </p:spTree>
    <p:extLst>
      <p:ext uri="{BB962C8B-B14F-4D97-AF65-F5344CB8AC3E}">
        <p14:creationId xmlns:p14="http://schemas.microsoft.com/office/powerpoint/2010/main" val="203456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505691" y="345960"/>
            <a:ext cx="10515600" cy="4816244"/>
          </a:xfrm>
        </p:spPr>
        <p:txBody>
          <a:bodyPr>
            <a:normAutofit lnSpcReduction="10000"/>
          </a:bodyPr>
          <a:lstStyle/>
          <a:p>
            <a:r>
              <a:rPr lang="ko-KR" altLang="en-US" sz="1600" dirty="0"/>
              <a:t>클렌징 기법 설명 사례 변환 </a:t>
            </a:r>
            <a:r>
              <a:rPr lang="en-US" altLang="ko-KR" sz="1600" dirty="0"/>
              <a:t>(Conversion) </a:t>
            </a:r>
            <a:r>
              <a:rPr lang="ko-KR" altLang="en-US" sz="1600" dirty="0"/>
              <a:t>다양한 형태로 표현된 값을 일관된 형태로 변환하는 작업 </a:t>
            </a:r>
            <a:r>
              <a:rPr lang="en-US" altLang="ko-KR" sz="1600" dirty="0"/>
              <a:t>- </a:t>
            </a:r>
            <a:r>
              <a:rPr lang="ko-KR" altLang="en-US" sz="1600" dirty="0"/>
              <a:t>코드 변환</a:t>
            </a:r>
            <a:r>
              <a:rPr lang="en-US" altLang="ko-KR" sz="1600" dirty="0"/>
              <a:t>: </a:t>
            </a:r>
            <a:r>
              <a:rPr lang="ko-KR" altLang="en-US" sz="1600" dirty="0"/>
              <a:t>남</a:t>
            </a:r>
            <a:r>
              <a:rPr lang="en-US" altLang="ko-KR" sz="1600" dirty="0"/>
              <a:t>/</a:t>
            </a:r>
            <a:r>
              <a:rPr lang="ko-KR" altLang="en-US" sz="1600" dirty="0"/>
              <a:t>여</a:t>
            </a:r>
            <a:r>
              <a:rPr lang="en-US" altLang="ko-KR" sz="1600" dirty="0"/>
              <a:t>, 0/1 -&gt; MF </a:t>
            </a:r>
            <a:r>
              <a:rPr lang="ko-KR" altLang="en-US" sz="1600" dirty="0"/>
              <a:t>통일 </a:t>
            </a:r>
            <a:r>
              <a:rPr lang="en-US" altLang="ko-KR" sz="1600" dirty="0"/>
              <a:t>- </a:t>
            </a:r>
            <a:r>
              <a:rPr lang="ko-KR" altLang="en-US" sz="1600" dirty="0"/>
              <a:t>형식 변환</a:t>
            </a:r>
            <a:r>
              <a:rPr lang="en-US" altLang="ko-KR" sz="1600" dirty="0"/>
              <a:t>: YYYYMMDD -&gt; YY/MM/DD - </a:t>
            </a:r>
            <a:r>
              <a:rPr lang="ko-KR" altLang="en-US" sz="1600" dirty="0"/>
              <a:t>수학적 변환</a:t>
            </a:r>
            <a:r>
              <a:rPr lang="en-US" altLang="ko-KR" sz="1600" dirty="0"/>
              <a:t>: </a:t>
            </a:r>
            <a:r>
              <a:rPr lang="ko-KR" altLang="en-US" sz="1600" dirty="0"/>
              <a:t>통화 단위 변환 등 </a:t>
            </a:r>
            <a:r>
              <a:rPr lang="ko-KR" altLang="en-US" sz="1600" dirty="0" err="1"/>
              <a:t>파싱</a:t>
            </a:r>
            <a:r>
              <a:rPr lang="ko-KR" altLang="en-US" sz="1600" dirty="0"/>
              <a:t> </a:t>
            </a:r>
            <a:r>
              <a:rPr lang="en-US" altLang="ko-KR" sz="1600" dirty="0"/>
              <a:t>(Parsing) </a:t>
            </a:r>
            <a:r>
              <a:rPr lang="ko-KR" altLang="en-US" sz="1600" dirty="0"/>
              <a:t>데이터를 정제 규칙을 적용하기위한 유의미한 최소 단위로 분할하는 작업 주민 등록 번호를 생년월일</a:t>
            </a:r>
            <a:r>
              <a:rPr lang="en-US" altLang="ko-KR" sz="1600" dirty="0"/>
              <a:t>, </a:t>
            </a:r>
            <a:r>
              <a:rPr lang="ko-KR" altLang="en-US" sz="1600" dirty="0"/>
              <a:t>성별로 분할 보강 </a:t>
            </a:r>
            <a:r>
              <a:rPr lang="en-US" altLang="ko-KR" sz="1600" dirty="0"/>
              <a:t>(Enhancement) </a:t>
            </a:r>
            <a:r>
              <a:rPr lang="ko-KR" altLang="en-US" sz="1600" dirty="0"/>
              <a:t>변환</a:t>
            </a:r>
            <a:r>
              <a:rPr lang="en-US" altLang="ko-KR" sz="1600" dirty="0"/>
              <a:t>, </a:t>
            </a:r>
            <a:r>
              <a:rPr lang="ko-KR" altLang="en-US" sz="1600" dirty="0" err="1"/>
              <a:t>파싱</a:t>
            </a:r>
            <a:r>
              <a:rPr lang="en-US" altLang="ko-KR" sz="1600" dirty="0"/>
              <a:t>, </a:t>
            </a:r>
            <a:r>
              <a:rPr lang="ko-KR" altLang="en-US" sz="1600" dirty="0"/>
              <a:t>수정</a:t>
            </a:r>
            <a:r>
              <a:rPr lang="en-US" altLang="ko-KR" sz="1600" dirty="0"/>
              <a:t>, </a:t>
            </a:r>
            <a:r>
              <a:rPr lang="ko-KR" altLang="en-US" sz="1600" dirty="0"/>
              <a:t>표준화 등을 통한 추가 정보를 반영하는 작업 주민 등록 번호를 통한 성별 추출 데이터 클렌징 기법 </a:t>
            </a:r>
            <a:endParaRPr lang="en-US" altLang="ko-KR" sz="1600" dirty="0" smtClean="0"/>
          </a:p>
          <a:p>
            <a:r>
              <a:rPr lang="en-US" altLang="ko-KR" sz="1600" dirty="0" smtClean="0"/>
              <a:t>(</a:t>
            </a:r>
            <a:r>
              <a:rPr lang="en-US" altLang="ko-KR" sz="1600" dirty="0"/>
              <a:t>2) </a:t>
            </a:r>
            <a:r>
              <a:rPr lang="ko-KR" altLang="en-US" sz="1600" dirty="0"/>
              <a:t>데이터 품질 진단을 통해 데이터 신뢰성을 평가한다</a:t>
            </a:r>
            <a:r>
              <a:rPr lang="en-US" altLang="ko-KR" sz="1600" dirty="0"/>
              <a:t>. </a:t>
            </a:r>
            <a:r>
              <a:rPr lang="ko-KR" altLang="en-US" sz="1600" dirty="0"/>
              <a:t>데이터 품질 진단을 위해 데이터 프로파일링을 수행한다</a:t>
            </a:r>
            <a:r>
              <a:rPr lang="en-US" altLang="ko-KR" sz="1600" dirty="0"/>
              <a:t>. </a:t>
            </a:r>
            <a:r>
              <a:rPr lang="ko-KR" altLang="en-US" sz="1600" dirty="0"/>
              <a:t>데이터 프로파일링은 일반적 으로 정형 텍스트 데이터</a:t>
            </a:r>
            <a:r>
              <a:rPr lang="en-US" altLang="ko-KR" sz="1600" dirty="0"/>
              <a:t>, </a:t>
            </a:r>
            <a:r>
              <a:rPr lang="ko-KR" altLang="en-US" sz="1600" dirty="0"/>
              <a:t>비정형 콘텐츠의 메타데이터에 대한 품질 진단에 활용한다</a:t>
            </a:r>
            <a:r>
              <a:rPr lang="en-US" altLang="ko-KR" sz="1600" dirty="0"/>
              <a:t>. </a:t>
            </a:r>
            <a:r>
              <a:rPr lang="ko-KR" altLang="en-US" sz="1600" dirty="0"/>
              <a:t>멀티미디어 데이터 같은 비정형 데이터의 경우 데이터 자체에 대한 품질 진단이 용이 하지 않기 때문에 콘텐츠에 대한 메타데이터나 속성 데이터를 대상으로 한다</a:t>
            </a:r>
            <a:r>
              <a:rPr lang="en-US" altLang="ko-KR" sz="1600" dirty="0"/>
              <a:t>. </a:t>
            </a:r>
            <a:r>
              <a:rPr lang="ko-KR" altLang="en-US" sz="1600" dirty="0"/>
              <a:t>통계적 기법을 활용하여 품질 측정 대상 데이터를 읽어 정합성을 체크하여 데이터를 구조화 하고 보정하는 과정을 진행한다</a:t>
            </a:r>
            <a:r>
              <a:rPr lang="en-US" altLang="ko-KR" sz="1600" dirty="0" smtClean="0"/>
              <a:t>.</a:t>
            </a:r>
          </a:p>
          <a:p>
            <a:r>
              <a:rPr lang="en-US" altLang="ko-KR" sz="1600" dirty="0"/>
              <a:t/>
            </a:r>
            <a:br>
              <a:rPr lang="en-US" altLang="ko-KR" sz="1600" dirty="0"/>
            </a:br>
            <a:r>
              <a:rPr lang="en-US" altLang="ko-KR" sz="1600" dirty="0"/>
              <a:t> 54 </a:t>
            </a:r>
            <a:r>
              <a:rPr lang="ko-KR" altLang="en-US" sz="1600" dirty="0"/>
              <a:t>유형 </a:t>
            </a:r>
            <a:r>
              <a:rPr lang="ko-KR" altLang="en-US" sz="1600" dirty="0" err="1"/>
              <a:t>프로파일링</a:t>
            </a:r>
            <a:r>
              <a:rPr lang="ko-KR" altLang="en-US" sz="1600" dirty="0"/>
              <a:t> 방법 </a:t>
            </a:r>
            <a:r>
              <a:rPr lang="ko-KR" altLang="en-US" sz="1600" dirty="0" err="1"/>
              <a:t>누락값</a:t>
            </a:r>
            <a:r>
              <a:rPr lang="ko-KR" altLang="en-US" sz="1600" dirty="0"/>
              <a:t> 분석 </a:t>
            </a:r>
            <a:r>
              <a:rPr lang="en-US" altLang="ko-KR" sz="1600" dirty="0"/>
              <a:t>- </a:t>
            </a:r>
            <a:r>
              <a:rPr lang="ko-KR" altLang="en-US" sz="1600" dirty="0"/>
              <a:t>반드시 필요한 필수 </a:t>
            </a:r>
            <a:r>
              <a:rPr lang="ko-KR" altLang="en-US" sz="1600" dirty="0" err="1"/>
              <a:t>입력값의</a:t>
            </a:r>
            <a:r>
              <a:rPr lang="ko-KR" altLang="en-US" sz="1600" dirty="0"/>
              <a:t> 누락 여부 분석 </a:t>
            </a:r>
            <a:r>
              <a:rPr lang="en-US" altLang="ko-KR" sz="1600" dirty="0"/>
              <a:t>- NULL</a:t>
            </a:r>
            <a:r>
              <a:rPr lang="ko-KR" altLang="en-US" sz="1600" dirty="0"/>
              <a:t>값</a:t>
            </a:r>
            <a:r>
              <a:rPr lang="en-US" altLang="ko-KR" sz="1600" dirty="0"/>
              <a:t>, </a:t>
            </a:r>
            <a:r>
              <a:rPr lang="ko-KR" altLang="en-US" sz="1600" dirty="0"/>
              <a:t>공백 문자</a:t>
            </a:r>
            <a:r>
              <a:rPr lang="en-US" altLang="ko-KR" sz="1600" dirty="0"/>
              <a:t>, Zero</a:t>
            </a:r>
            <a:r>
              <a:rPr lang="ko-KR" altLang="en-US" sz="1600" dirty="0"/>
              <a:t>값</a:t>
            </a:r>
            <a:r>
              <a:rPr lang="en-US" altLang="ko-KR" sz="1600" dirty="0"/>
              <a:t>(0) </a:t>
            </a:r>
            <a:r>
              <a:rPr lang="ko-KR" altLang="en-US" sz="1600" dirty="0"/>
              <a:t>등에 대한 분포를 분석 허용 범위 분석 </a:t>
            </a:r>
            <a:r>
              <a:rPr lang="en-US" altLang="ko-KR" sz="1600" dirty="0"/>
              <a:t>- </a:t>
            </a:r>
            <a:r>
              <a:rPr lang="ko-KR" altLang="en-US" sz="1600" dirty="0"/>
              <a:t>컬럼 속성값이 허용된 범위 내의 속성값인지 여부를 분석 </a:t>
            </a:r>
            <a:r>
              <a:rPr lang="en-US" altLang="ko-KR" sz="1600" dirty="0"/>
              <a:t>- </a:t>
            </a:r>
            <a:r>
              <a:rPr lang="ko-KR" altLang="en-US" sz="1600" dirty="0"/>
              <a:t>데이터 단위</a:t>
            </a:r>
            <a:r>
              <a:rPr lang="en-US" altLang="ko-KR" sz="1600" dirty="0"/>
              <a:t>, </a:t>
            </a:r>
            <a:r>
              <a:rPr lang="ko-KR" altLang="en-US" sz="1600" dirty="0"/>
              <a:t>데이터 타입 길이</a:t>
            </a:r>
            <a:r>
              <a:rPr lang="en-US" altLang="ko-KR" sz="1600" dirty="0"/>
              <a:t>, </a:t>
            </a:r>
            <a:r>
              <a:rPr lang="ko-KR" altLang="en-US" sz="1600" dirty="0"/>
              <a:t>숫자 자릿수</a:t>
            </a:r>
            <a:r>
              <a:rPr lang="en-US" altLang="ko-KR" sz="1600" dirty="0"/>
              <a:t>, </a:t>
            </a:r>
            <a:r>
              <a:rPr lang="ko-KR" altLang="en-US" sz="1600" dirty="0"/>
              <a:t>소수점 정밀도 등 </a:t>
            </a:r>
            <a:r>
              <a:rPr lang="ko-KR" altLang="en-US" sz="1600" dirty="0" err="1"/>
              <a:t>허용값</a:t>
            </a:r>
            <a:r>
              <a:rPr lang="ko-KR" altLang="en-US" sz="1600" dirty="0"/>
              <a:t> 목록 분석 </a:t>
            </a:r>
            <a:r>
              <a:rPr lang="en-US" altLang="ko-KR" sz="1600" dirty="0"/>
              <a:t>- </a:t>
            </a:r>
            <a:r>
              <a:rPr lang="ko-KR" altLang="en-US" sz="1600" dirty="0"/>
              <a:t>대상 컬럼의 </a:t>
            </a:r>
            <a:r>
              <a:rPr lang="ko-KR" altLang="en-US" sz="1600" dirty="0" err="1"/>
              <a:t>허용값</a:t>
            </a:r>
            <a:r>
              <a:rPr lang="ko-KR" altLang="en-US" sz="1600" dirty="0"/>
              <a:t> 목록이나 집합에 포함되지 않는 값 분석 </a:t>
            </a:r>
            <a:r>
              <a:rPr lang="en-US" altLang="ko-KR" sz="1600" dirty="0"/>
              <a:t>- </a:t>
            </a:r>
            <a:r>
              <a:rPr lang="ko-KR" altLang="en-US" sz="1600" dirty="0"/>
              <a:t>컬럼에 </a:t>
            </a:r>
            <a:r>
              <a:rPr lang="ko-KR" altLang="en-US" sz="1600" dirty="0" err="1"/>
              <a:t>저장값에</a:t>
            </a:r>
            <a:r>
              <a:rPr lang="ko-KR" altLang="en-US" sz="1600" dirty="0"/>
              <a:t> 대한 빈도 분석</a:t>
            </a:r>
            <a:r>
              <a:rPr lang="en-US" altLang="ko-KR" sz="1600" dirty="0"/>
              <a:t>, </a:t>
            </a:r>
            <a:r>
              <a:rPr lang="ko-KR" altLang="en-US" sz="1600" dirty="0" err="1"/>
              <a:t>코드값</a:t>
            </a:r>
            <a:r>
              <a:rPr lang="ko-KR" altLang="en-US" sz="1600" dirty="0"/>
              <a:t> 유효성 분석 문자열 패턴 분석 </a:t>
            </a:r>
            <a:r>
              <a:rPr lang="en-US" altLang="ko-KR" sz="1600" dirty="0"/>
              <a:t>- </a:t>
            </a:r>
            <a:r>
              <a:rPr lang="ko-KR" altLang="en-US" sz="1600" dirty="0" err="1"/>
              <a:t>문자열값의</a:t>
            </a:r>
            <a:r>
              <a:rPr lang="ko-KR" altLang="en-US" sz="1600" dirty="0"/>
              <a:t> 특성을 정형화하여 오류로 추정되는 데이터를 식별 날짜 유형 분석 </a:t>
            </a:r>
            <a:r>
              <a:rPr lang="en-US" altLang="ko-KR" sz="1600" dirty="0"/>
              <a:t>- </a:t>
            </a:r>
            <a:r>
              <a:rPr lang="ko-KR" altLang="en-US" sz="1600" dirty="0"/>
              <a:t>텍스트 형태 날짜 컬럼인 경우</a:t>
            </a:r>
            <a:r>
              <a:rPr lang="en-US" altLang="ko-KR" sz="1600" dirty="0"/>
              <a:t>, </a:t>
            </a:r>
            <a:r>
              <a:rPr lang="ko-KR" altLang="en-US" sz="1600" dirty="0"/>
              <a:t>연</a:t>
            </a:r>
            <a:r>
              <a:rPr lang="en-US" altLang="ko-KR" sz="1600" dirty="0"/>
              <a:t>-</a:t>
            </a:r>
            <a:r>
              <a:rPr lang="ko-KR" altLang="en-US" sz="1600" dirty="0"/>
              <a:t>월</a:t>
            </a:r>
            <a:r>
              <a:rPr lang="en-US" altLang="ko-KR" sz="1600" dirty="0"/>
              <a:t>-</a:t>
            </a:r>
            <a:r>
              <a:rPr lang="ko-KR" altLang="en-US" sz="1600" dirty="0"/>
              <a:t>일 등 날짜 형식과 유효 범위</a:t>
            </a:r>
            <a:r>
              <a:rPr lang="en-US" altLang="ko-KR" sz="1600" dirty="0"/>
              <a:t>(</a:t>
            </a:r>
            <a:r>
              <a:rPr lang="ko-KR" altLang="en-US" sz="1600" dirty="0"/>
              <a:t>예</a:t>
            </a:r>
            <a:r>
              <a:rPr lang="en-US" altLang="ko-KR" sz="1600" dirty="0"/>
              <a:t>: 1~12</a:t>
            </a:r>
            <a:r>
              <a:rPr lang="ko-KR" altLang="en-US" sz="1600" dirty="0"/>
              <a:t>월</a:t>
            </a:r>
            <a:r>
              <a:rPr lang="en-US" altLang="ko-KR" sz="1600" dirty="0"/>
              <a:t>)</a:t>
            </a:r>
            <a:r>
              <a:rPr lang="ko-KR" altLang="en-US" sz="1600" dirty="0"/>
              <a:t>를 충족하는지 여부 분석 특정 번호 유형 분석 </a:t>
            </a:r>
            <a:r>
              <a:rPr lang="en-US" altLang="ko-KR" sz="1600" dirty="0"/>
              <a:t>- </a:t>
            </a:r>
            <a:r>
              <a:rPr lang="ko-KR" altLang="en-US" sz="1600" dirty="0"/>
              <a:t>규칙을 가지고 있는 번호 컬럼이 규칙을 충족하고 있는지 분석 </a:t>
            </a:r>
            <a:r>
              <a:rPr lang="ko-KR" altLang="en-US" sz="1600" dirty="0" err="1"/>
              <a:t>유일값</a:t>
            </a:r>
            <a:r>
              <a:rPr lang="ko-KR" altLang="en-US" sz="1600" dirty="0"/>
              <a:t> </a:t>
            </a:r>
            <a:r>
              <a:rPr lang="ko-KR" altLang="en-US" sz="1600" dirty="0" smtClean="0"/>
              <a:t>분석</a:t>
            </a:r>
            <a:endParaRPr lang="en-US" altLang="ko-KR" sz="1600" dirty="0" smtClean="0"/>
          </a:p>
          <a:p>
            <a:r>
              <a:rPr lang="ko-KR" altLang="en-US" sz="1600" dirty="0" smtClean="0"/>
              <a:t> </a:t>
            </a:r>
            <a:r>
              <a:rPr lang="en-US" altLang="ko-KR" sz="1600" dirty="0"/>
              <a:t>- </a:t>
            </a:r>
            <a:r>
              <a:rPr lang="ko-KR" altLang="en-US" sz="1600" dirty="0"/>
              <a:t>데이터 집합 내에서 유일하게 식별할 수 있는 컬럼의 </a:t>
            </a:r>
            <a:r>
              <a:rPr lang="ko-KR" altLang="en-US" sz="1600" dirty="0" err="1"/>
              <a:t>중복값</a:t>
            </a:r>
            <a:r>
              <a:rPr lang="ko-KR" altLang="en-US" sz="1600" dirty="0"/>
              <a:t> 존재 여부 분석 구조 분석 </a:t>
            </a:r>
            <a:r>
              <a:rPr lang="en-US" altLang="ko-KR" sz="1600" dirty="0"/>
              <a:t>- </a:t>
            </a:r>
            <a:r>
              <a:rPr lang="ko-KR" altLang="en-US" sz="1600" dirty="0"/>
              <a:t>참조 무결성 등을 위배하거나 구조 정의가 되지 않아 발생하는 일관성이 없는 데이터 존재 여부 </a:t>
            </a:r>
            <a:r>
              <a:rPr lang="ko-KR" altLang="en-US" sz="1600" dirty="0" smtClean="0"/>
              <a:t>분석</a:t>
            </a:r>
            <a:endParaRPr lang="en-US" altLang="ko-KR" sz="1600" dirty="0"/>
          </a:p>
          <a:p>
            <a:endParaRPr lang="ko-KR" altLang="en-US" sz="1600" dirty="0"/>
          </a:p>
        </p:txBody>
      </p:sp>
    </p:spTree>
    <p:extLst>
      <p:ext uri="{BB962C8B-B14F-4D97-AF65-F5344CB8AC3E}">
        <p14:creationId xmlns:p14="http://schemas.microsoft.com/office/powerpoint/2010/main" val="308381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0"/>
            <a:ext cx="10515600" cy="881784"/>
          </a:xfrm>
        </p:spPr>
        <p:txBody>
          <a:bodyPr>
            <a:noAutofit/>
          </a:bodyPr>
          <a:lstStyle/>
          <a:p>
            <a:r>
              <a:rPr lang="ko-KR" altLang="en-US" sz="2400" dirty="0" smtClean="0"/>
              <a:t>문항</a:t>
            </a:r>
            <a:r>
              <a:rPr lang="en-US" altLang="ko-KR" sz="2400" dirty="0" smtClean="0"/>
              <a:t>1 ) </a:t>
            </a:r>
            <a:r>
              <a:rPr lang="ko-KR" altLang="en-US" sz="2400" dirty="0" smtClean="0"/>
              <a:t>빅데이터 생명주기를 단계별 설명</a:t>
            </a:r>
            <a:r>
              <a:rPr lang="en-US" altLang="ko-KR" sz="2400" dirty="0" smtClean="0"/>
              <a:t>, </a:t>
            </a:r>
            <a:r>
              <a:rPr lang="ko-KR" altLang="en-US" sz="2400" dirty="0" err="1" smtClean="0"/>
              <a:t>각단계</a:t>
            </a:r>
            <a:r>
              <a:rPr lang="ko-KR" altLang="en-US" sz="2400" dirty="0" smtClean="0"/>
              <a:t> 별 품질 이슈 설명</a:t>
            </a:r>
            <a:endParaRPr lang="ko-KR" altLang="en-US" sz="2400" dirty="0"/>
          </a:p>
        </p:txBody>
      </p:sp>
      <p:sp>
        <p:nvSpPr>
          <p:cNvPr id="3" name="내용 개체 틀 2"/>
          <p:cNvSpPr>
            <a:spLocks noGrp="1"/>
          </p:cNvSpPr>
          <p:nvPr>
            <p:ph idx="1"/>
          </p:nvPr>
        </p:nvSpPr>
        <p:spPr>
          <a:xfrm>
            <a:off x="73429" y="744970"/>
            <a:ext cx="10515600" cy="4351338"/>
          </a:xfrm>
        </p:spPr>
        <p:txBody>
          <a:bodyPr>
            <a:normAutofit/>
          </a:bodyPr>
          <a:lstStyle/>
          <a:p>
            <a:r>
              <a:rPr lang="en-US" altLang="ko-KR" sz="1600" dirty="0" smtClean="0"/>
              <a:t>1. </a:t>
            </a:r>
            <a:r>
              <a:rPr lang="ko-KR" altLang="en-US" sz="1600" dirty="0" smtClean="0"/>
              <a:t>생명 주기 </a:t>
            </a:r>
            <a:r>
              <a:rPr lang="en-US" altLang="ko-KR" sz="1600" dirty="0" smtClean="0">
                <a:effectLst/>
              </a:rPr>
              <a:t>[1] CRISP-DM </a:t>
            </a:r>
            <a:r>
              <a:rPr lang="ko-KR" altLang="en-US" sz="1600" dirty="0" smtClean="0">
                <a:effectLst/>
              </a:rPr>
              <a:t>방법론</a:t>
            </a:r>
            <a:endParaRPr lang="en-US" altLang="ko-KR" sz="1600" dirty="0" smtClean="0">
              <a:effectLst/>
            </a:endParaRPr>
          </a:p>
          <a:p>
            <a:endParaRPr lang="ko-KR" altLang="en-US" sz="1600" dirty="0"/>
          </a:p>
        </p:txBody>
      </p:sp>
      <p:pic>
        <p:nvPicPr>
          <p:cNvPr id="1026" name="Picture 2" descr="https://t1.daumcdn.net/cfile/tistory/993542505BDEC99F1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338" y="-21923375"/>
            <a:ext cx="6505575" cy="4191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73429" y="1311878"/>
            <a:ext cx="12615895"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1" i="0" u="none" strike="noStrike" cap="none" normalizeH="0" baseline="0" dirty="0" smtClean="0">
                <a:ln>
                  <a:noFill/>
                </a:ln>
                <a:solidFill>
                  <a:schemeClr val="tx1"/>
                </a:solidFill>
                <a:effectLst/>
                <a:latin typeface="Arial Unicode MS"/>
              </a:rPr>
              <a:t>CRISP-DM 방법론 (CRISP-DM </a:t>
            </a:r>
            <a:r>
              <a:rPr kumimoji="0" lang="ko-KR" altLang="ko-KR" sz="1100" b="1" i="0" u="none" strike="noStrike" cap="none" normalizeH="0" baseline="0" dirty="0" err="1" smtClean="0">
                <a:ln>
                  <a:noFill/>
                </a:ln>
                <a:solidFill>
                  <a:schemeClr val="tx1"/>
                </a:solidFill>
                <a:effectLst/>
                <a:latin typeface="Arial Unicode MS"/>
              </a:rPr>
              <a:t>Methodology</a:t>
            </a:r>
            <a:r>
              <a:rPr kumimoji="0" lang="ko-KR" altLang="ko-KR" sz="11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CRISP-DM 방법론은 데이터 </a:t>
            </a:r>
            <a:r>
              <a:rPr kumimoji="0" lang="ko-KR" altLang="ko-KR" sz="900" b="0" i="0" u="none" strike="noStrike" cap="none" normalizeH="0" baseline="0" dirty="0" err="1" smtClean="0">
                <a:ln>
                  <a:noFill/>
                </a:ln>
                <a:solidFill>
                  <a:schemeClr val="tx1"/>
                </a:solidFill>
                <a:effectLst/>
                <a:latin typeface="Arial Unicode MS"/>
              </a:rPr>
              <a:t>마이닝을</a:t>
            </a:r>
            <a:r>
              <a:rPr kumimoji="0" lang="ko-KR" altLang="ko-KR" sz="900" b="0" i="0" u="none" strike="noStrike" cap="none" normalizeH="0" baseline="0" dirty="0" smtClean="0">
                <a:ln>
                  <a:noFill/>
                </a:ln>
                <a:solidFill>
                  <a:schemeClr val="tx1"/>
                </a:solidFill>
                <a:effectLst/>
                <a:latin typeface="Arial Unicode MS"/>
              </a:rPr>
              <a:t> 위한 교차 산업 표준 프로세스 (</a:t>
            </a:r>
            <a:r>
              <a:rPr kumimoji="0" lang="ko-KR" altLang="ko-KR" sz="900" b="0" i="0" u="none" strike="noStrike" cap="none" normalizeH="0" baseline="0" dirty="0" err="1" smtClean="0">
                <a:ln>
                  <a:noFill/>
                </a:ln>
                <a:solidFill>
                  <a:schemeClr val="tx1"/>
                </a:solidFill>
                <a:effectLst/>
                <a:latin typeface="Arial Unicode MS"/>
              </a:rPr>
              <a:t>Cross</a:t>
            </a:r>
            <a:r>
              <a:rPr kumimoji="0" lang="ko-KR" altLang="ko-KR" sz="900" b="0" i="0" u="none" strike="noStrike" cap="none" normalizeH="0" baseline="0" dirty="0" smtClean="0">
                <a:ln>
                  <a:noFill/>
                </a:ln>
                <a:solidFill>
                  <a:schemeClr val="tx1"/>
                </a:solidFill>
                <a:effectLst/>
                <a:latin typeface="Arial Unicode MS"/>
              </a:rPr>
              <a:t> </a:t>
            </a:r>
            <a:r>
              <a:rPr kumimoji="0" lang="ko-KR" altLang="ko-KR" sz="900" b="0" i="0" u="none" strike="noStrike" cap="none" normalizeH="0" baseline="0" dirty="0" err="1" smtClean="0">
                <a:ln>
                  <a:noFill/>
                </a:ln>
                <a:solidFill>
                  <a:schemeClr val="tx1"/>
                </a:solidFill>
                <a:effectLst/>
                <a:latin typeface="Arial Unicode MS"/>
              </a:rPr>
              <a:t>Industry</a:t>
            </a:r>
            <a:r>
              <a:rPr kumimoji="0" lang="ko-KR" altLang="ko-KR" sz="900" b="0" i="0" u="none" strike="noStrike" cap="none" normalizeH="0" baseline="0" dirty="0" smtClean="0">
                <a:ln>
                  <a:noFill/>
                </a:ln>
                <a:solidFill>
                  <a:schemeClr val="tx1"/>
                </a:solidFill>
                <a:effectLst/>
                <a:latin typeface="Arial Unicode MS"/>
              </a:rPr>
              <a:t> Standard </a:t>
            </a:r>
            <a:r>
              <a:rPr kumimoji="0" lang="ko-KR" altLang="ko-KR" sz="900" b="0" i="0" u="none" strike="noStrike" cap="none" normalizeH="0" baseline="0" dirty="0" err="1" smtClean="0">
                <a:ln>
                  <a:noFill/>
                </a:ln>
                <a:solidFill>
                  <a:schemeClr val="tx1"/>
                </a:solidFill>
                <a:effectLst/>
                <a:latin typeface="Arial Unicode MS"/>
              </a:rPr>
              <a:t>Process</a:t>
            </a:r>
            <a:r>
              <a:rPr kumimoji="0" lang="ko-KR" altLang="ko-KR" sz="900" b="0" i="0" u="none" strike="noStrike" cap="none" normalizeH="0" baseline="0" dirty="0" smtClean="0">
                <a:ln>
                  <a:noFill/>
                </a:ln>
                <a:solidFill>
                  <a:schemeClr val="tx1"/>
                </a:solidFill>
                <a:effectLst/>
                <a:latin typeface="Arial Unicode MS"/>
              </a:rPr>
              <a:t>)</a:t>
            </a:r>
            <a:r>
              <a:rPr kumimoji="0" lang="ko-KR" altLang="ko-KR" sz="900" b="0" i="0" u="none" strike="noStrike" cap="none" normalizeH="0" baseline="0" dirty="0" err="1" smtClean="0">
                <a:ln>
                  <a:noFill/>
                </a:ln>
                <a:solidFill>
                  <a:schemeClr val="tx1"/>
                </a:solidFill>
                <a:effectLst/>
                <a:latin typeface="Arial Unicode MS"/>
              </a:rPr>
              <a:t>를</a:t>
            </a:r>
            <a:r>
              <a:rPr kumimoji="0" lang="ko-KR" altLang="ko-KR" sz="900" b="0" i="0" u="none" strike="noStrike" cap="none" normalizeH="0" baseline="0" dirty="0" smtClean="0">
                <a:ln>
                  <a:noFill/>
                </a:ln>
                <a:solidFill>
                  <a:schemeClr val="tx1"/>
                </a:solidFill>
                <a:effectLst/>
                <a:latin typeface="Arial Unicode MS"/>
              </a:rPr>
              <a:t> 의미하며 전통적인 BI (Business </a:t>
            </a:r>
            <a:r>
              <a:rPr kumimoji="0" lang="ko-KR" altLang="ko-KR" sz="900" b="0" i="0" u="none" strike="noStrike" cap="none" normalizeH="0" baseline="0" dirty="0" err="1" smtClean="0">
                <a:ln>
                  <a:noFill/>
                </a:ln>
                <a:solidFill>
                  <a:schemeClr val="tx1"/>
                </a:solidFill>
                <a:effectLst/>
                <a:latin typeface="Arial Unicode MS"/>
              </a:rPr>
              <a:t>Intelligence</a:t>
            </a:r>
            <a:r>
              <a:rPr kumimoji="0" lang="ko-KR" altLang="ko-KR" sz="900" b="0" i="0" u="none" strike="noStrike" cap="none" normalizeH="0" baseline="0" dirty="0" smtClean="0">
                <a:ln>
                  <a:noFill/>
                </a:ln>
                <a:solidFill>
                  <a:schemeClr val="tx1"/>
                </a:solidFill>
                <a:effectLst/>
                <a:latin typeface="Arial Unicode MS"/>
              </a:rPr>
              <a:t>) 데이터 </a:t>
            </a:r>
            <a:r>
              <a:rPr kumimoji="0" lang="ko-KR" altLang="ko-KR" sz="900" b="0" i="0" u="none" strike="noStrike" cap="none" normalizeH="0" baseline="0" dirty="0" err="1" smtClean="0">
                <a:ln>
                  <a:noFill/>
                </a:ln>
                <a:solidFill>
                  <a:schemeClr val="tx1"/>
                </a:solidFill>
                <a:effectLst/>
                <a:latin typeface="Arial Unicode MS"/>
              </a:rPr>
              <a:t>마이닝</a:t>
            </a:r>
            <a:r>
              <a:rPr kumimoji="0" lang="ko-KR" altLang="ko-KR" sz="900" b="0" i="0" u="none" strike="noStrike" cap="none" normalizeH="0" baseline="0" dirty="0" smtClean="0">
                <a:ln>
                  <a:noFill/>
                </a:ln>
                <a:solidFill>
                  <a:schemeClr val="tx1"/>
                </a:solidFill>
                <a:effectLst/>
                <a:latin typeface="Arial Unicode MS"/>
              </a:rPr>
              <a:t> 전문가들이 사용한 일반적인 방법입니다.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아래 그림은 CRISP-DM 방법론의 생명 주기를 보여줍니다.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CRISP-</a:t>
            </a:r>
            <a:r>
              <a:rPr kumimoji="0" lang="ko-KR" altLang="ko-KR" sz="900" b="0" i="0" u="none" strike="noStrike" cap="none" normalizeH="0" baseline="0" dirty="0" err="1" smtClean="0">
                <a:ln>
                  <a:noFill/>
                </a:ln>
                <a:solidFill>
                  <a:schemeClr val="tx1"/>
                </a:solidFill>
                <a:effectLst/>
                <a:latin typeface="Arial Unicode MS"/>
              </a:rPr>
              <a:t>DM은</a:t>
            </a:r>
            <a:r>
              <a:rPr kumimoji="0" lang="ko-KR" altLang="ko-KR" sz="900" b="0" i="0" u="none" strike="noStrike" cap="none" normalizeH="0" baseline="0" dirty="0" smtClean="0">
                <a:ln>
                  <a:noFill/>
                </a:ln>
                <a:solidFill>
                  <a:schemeClr val="tx1"/>
                </a:solidFill>
                <a:effectLst/>
                <a:latin typeface="Arial Unicode MS"/>
              </a:rPr>
              <a:t> 각 단계별 프로세스를 알아보겠습니다.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1" i="0" u="none" strike="noStrike" cap="none" normalizeH="0" baseline="0" dirty="0" smtClean="0">
                <a:ln>
                  <a:noFill/>
                </a:ln>
                <a:solidFill>
                  <a:schemeClr val="tx1"/>
                </a:solidFill>
                <a:effectLst/>
                <a:latin typeface="Arial Unicode MS"/>
              </a:rPr>
              <a:t>1. 사업 이해 (Business </a:t>
            </a:r>
            <a:r>
              <a:rPr kumimoji="0" lang="ko-KR" altLang="ko-KR" sz="900" b="1" i="0" u="none" strike="noStrike" cap="none" normalizeH="0" baseline="0" dirty="0" err="1" smtClean="0">
                <a:ln>
                  <a:noFill/>
                </a:ln>
                <a:solidFill>
                  <a:schemeClr val="tx1"/>
                </a:solidFill>
                <a:effectLst/>
                <a:latin typeface="Arial Unicode MS"/>
              </a:rPr>
              <a:t>Understanding</a:t>
            </a:r>
            <a:r>
              <a:rPr kumimoji="0" lang="ko-KR" altLang="ko-KR" sz="9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사업 관점에서 프로젝트의 목표 및 요구사항을 파악한 후 이를 데이터 </a:t>
            </a:r>
            <a:r>
              <a:rPr kumimoji="0" lang="ko-KR" altLang="ko-KR" sz="900" b="0" i="0" u="none" strike="noStrike" cap="none" normalizeH="0" baseline="0" dirty="0" err="1" smtClean="0">
                <a:ln>
                  <a:noFill/>
                </a:ln>
                <a:solidFill>
                  <a:schemeClr val="tx1"/>
                </a:solidFill>
                <a:effectLst/>
                <a:latin typeface="Arial Unicode MS"/>
              </a:rPr>
              <a:t>마이닝</a:t>
            </a:r>
            <a:r>
              <a:rPr kumimoji="0" lang="ko-KR" altLang="ko-KR" sz="900" b="0" i="0" u="none" strike="noStrike" cap="none" normalizeH="0" baseline="0" dirty="0" smtClean="0">
                <a:ln>
                  <a:noFill/>
                </a:ln>
                <a:solidFill>
                  <a:schemeClr val="tx1"/>
                </a:solidFill>
                <a:effectLst/>
                <a:latin typeface="Arial Unicode MS"/>
              </a:rPr>
              <a:t> 문제로 정의하는 것에 초점을 두는 단계입니다.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목표를 달성하기 위한 예비 계획이 수립되며 의사결정 모델 (</a:t>
            </a:r>
            <a:r>
              <a:rPr kumimoji="0" lang="ko-KR" altLang="ko-KR" sz="900" b="0" i="0" u="none" strike="noStrike" cap="none" normalizeH="0" baseline="0" dirty="0" err="1" smtClean="0">
                <a:ln>
                  <a:noFill/>
                </a:ln>
                <a:solidFill>
                  <a:schemeClr val="tx1"/>
                </a:solidFill>
                <a:effectLst/>
                <a:latin typeface="Arial Unicode MS"/>
              </a:rPr>
              <a:t>Decision</a:t>
            </a:r>
            <a:r>
              <a:rPr kumimoji="0" lang="ko-KR" altLang="ko-KR" sz="900" b="0" i="0" u="none" strike="noStrike" cap="none" normalizeH="0" baseline="0" dirty="0" smtClean="0">
                <a:ln>
                  <a:noFill/>
                </a:ln>
                <a:solidFill>
                  <a:schemeClr val="tx1"/>
                </a:solidFill>
                <a:effectLst/>
                <a:latin typeface="Arial Unicode MS"/>
              </a:rPr>
              <a:t> </a:t>
            </a:r>
            <a:r>
              <a:rPr kumimoji="0" lang="ko-KR" altLang="ko-KR" sz="900" b="0" i="0" u="none" strike="noStrike" cap="none" normalizeH="0" baseline="0" dirty="0" err="1" smtClean="0">
                <a:ln>
                  <a:noFill/>
                </a:ln>
                <a:solidFill>
                  <a:schemeClr val="tx1"/>
                </a:solidFill>
                <a:effectLst/>
                <a:latin typeface="Arial Unicode MS"/>
              </a:rPr>
              <a:t>Model</a:t>
            </a:r>
            <a:r>
              <a:rPr kumimoji="0" lang="ko-KR" altLang="ko-KR" sz="900" b="0" i="0" u="none" strike="noStrike" cap="none" normalizeH="0" baseline="0" dirty="0" smtClean="0">
                <a:ln>
                  <a:noFill/>
                </a:ln>
                <a:solidFill>
                  <a:schemeClr val="tx1"/>
                </a:solidFill>
                <a:effectLst/>
                <a:latin typeface="Arial Unicode MS"/>
              </a:rPr>
              <a:t>)과 표기법(</a:t>
            </a:r>
            <a:r>
              <a:rPr kumimoji="0" lang="ko-KR" altLang="ko-KR" sz="900" b="0" i="0" u="none" strike="noStrike" cap="none" normalizeH="0" baseline="0" dirty="0" err="1" smtClean="0">
                <a:ln>
                  <a:noFill/>
                </a:ln>
                <a:solidFill>
                  <a:schemeClr val="tx1"/>
                </a:solidFill>
                <a:effectLst/>
                <a:latin typeface="Arial Unicode MS"/>
              </a:rPr>
              <a:t>Notation</a:t>
            </a:r>
            <a:r>
              <a:rPr kumimoji="0" lang="ko-KR" altLang="ko-KR" sz="900" b="0" i="0" u="none" strike="noStrike" cap="none" normalizeH="0" baseline="0" dirty="0" smtClean="0">
                <a:ln>
                  <a:noFill/>
                </a:ln>
                <a:solidFill>
                  <a:schemeClr val="tx1"/>
                </a:solidFill>
                <a:effectLst/>
                <a:latin typeface="Arial Unicode MS"/>
              </a:rPr>
              <a:t>) 표준을 사용하여 데이터 모델을 결정할 수 있습니다.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1" i="0" u="none" strike="noStrike" cap="none" normalizeH="0" baseline="0" dirty="0" smtClean="0">
                <a:ln>
                  <a:noFill/>
                </a:ln>
                <a:solidFill>
                  <a:schemeClr val="tx1"/>
                </a:solidFill>
                <a:effectLst/>
                <a:latin typeface="Arial Unicode MS"/>
              </a:rPr>
              <a:t>2. 데이터 이해 (Data </a:t>
            </a:r>
            <a:r>
              <a:rPr kumimoji="0" lang="ko-KR" altLang="ko-KR" sz="900" b="1" i="0" u="none" strike="noStrike" cap="none" normalizeH="0" baseline="0" dirty="0" err="1" smtClean="0">
                <a:ln>
                  <a:noFill/>
                </a:ln>
                <a:solidFill>
                  <a:schemeClr val="tx1"/>
                </a:solidFill>
                <a:effectLst/>
                <a:latin typeface="Arial Unicode MS"/>
              </a:rPr>
              <a:t>Understanding</a:t>
            </a:r>
            <a:r>
              <a:rPr kumimoji="0" lang="ko-KR" altLang="ko-KR" sz="9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초기 데이터 수집 및 데이터들과 친숙해지기 위한 활동들을 진행합니다. 데이터 품질 문제를 확인하고 데이터 내의 일차적인 정보(</a:t>
            </a:r>
            <a:r>
              <a:rPr kumimoji="0" lang="ko-KR" altLang="ko-KR" sz="900" b="0" i="0" u="none" strike="noStrike" cap="none" normalizeH="0" baseline="0" dirty="0" err="1" smtClean="0">
                <a:ln>
                  <a:noFill/>
                </a:ln>
                <a:solidFill>
                  <a:schemeClr val="tx1"/>
                </a:solidFill>
                <a:effectLst/>
                <a:latin typeface="Arial Unicode MS"/>
              </a:rPr>
              <a:t>insight</a:t>
            </a:r>
            <a:r>
              <a:rPr kumimoji="0" lang="ko-KR" altLang="ko-KR" sz="900" b="0" i="0" u="none" strike="noStrike" cap="none" normalizeH="0" baseline="0" dirty="0" smtClean="0">
                <a:ln>
                  <a:noFill/>
                </a:ln>
                <a:solidFill>
                  <a:schemeClr val="tx1"/>
                </a:solidFill>
                <a:effectLst/>
                <a:latin typeface="Arial Unicode MS"/>
              </a:rPr>
              <a:t>)</a:t>
            </a:r>
            <a:r>
              <a:rPr kumimoji="0" lang="ko-KR" altLang="ko-KR" sz="900" b="0" i="0" u="none" strike="noStrike" cap="none" normalizeH="0" baseline="0" dirty="0" err="1" smtClean="0">
                <a:ln>
                  <a:noFill/>
                </a:ln>
                <a:solidFill>
                  <a:schemeClr val="tx1"/>
                </a:solidFill>
                <a:effectLst/>
                <a:latin typeface="Arial Unicode MS"/>
              </a:rPr>
              <a:t>를</a:t>
            </a:r>
            <a:r>
              <a:rPr kumimoji="0" lang="ko-KR" altLang="ko-KR" sz="900" b="0" i="0" u="none" strike="noStrike" cap="none" normalizeH="0" baseline="0" dirty="0" smtClean="0">
                <a:ln>
                  <a:noFill/>
                </a:ln>
                <a:solidFill>
                  <a:schemeClr val="tx1"/>
                </a:solidFill>
                <a:effectLst/>
                <a:latin typeface="Arial Unicode MS"/>
              </a:rPr>
              <a:t> 찾아냅니다.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또는 숨겨진 정보에 대한 가설을 구성하기 위한 흥미로운 하위 집합(</a:t>
            </a:r>
            <a:r>
              <a:rPr kumimoji="0" lang="ko-KR" altLang="ko-KR" sz="900" b="0" i="0" u="none" strike="noStrike" cap="none" normalizeH="0" baseline="0" dirty="0" err="1" smtClean="0">
                <a:ln>
                  <a:noFill/>
                </a:ln>
                <a:solidFill>
                  <a:schemeClr val="tx1"/>
                </a:solidFill>
                <a:effectLst/>
                <a:latin typeface="Arial Unicode MS"/>
              </a:rPr>
              <a:t>subset</a:t>
            </a:r>
            <a:r>
              <a:rPr kumimoji="0" lang="ko-KR" altLang="ko-KR" sz="900" b="0" i="0" u="none" strike="noStrike" cap="none" normalizeH="0" baseline="0" dirty="0" smtClean="0">
                <a:ln>
                  <a:noFill/>
                </a:ln>
                <a:solidFill>
                  <a:schemeClr val="tx1"/>
                </a:solidFill>
                <a:effectLst/>
                <a:latin typeface="Arial Unicode MS"/>
              </a:rPr>
              <a:t>)을 발견해 내는 단계입니다.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1" i="0" u="none" strike="noStrike" cap="none" normalizeH="0" baseline="0" dirty="0" smtClean="0">
                <a:ln>
                  <a:noFill/>
                </a:ln>
                <a:solidFill>
                  <a:schemeClr val="tx1"/>
                </a:solidFill>
                <a:effectLst/>
                <a:latin typeface="Arial Unicode MS"/>
              </a:rPr>
              <a:t>3. 데이터 준비 (Data </a:t>
            </a:r>
            <a:r>
              <a:rPr kumimoji="0" lang="ko-KR" altLang="ko-KR" sz="900" b="1" i="0" u="none" strike="noStrike" cap="none" normalizeH="0" baseline="0" dirty="0" err="1" smtClean="0">
                <a:ln>
                  <a:noFill/>
                </a:ln>
                <a:solidFill>
                  <a:schemeClr val="tx1"/>
                </a:solidFill>
                <a:effectLst/>
                <a:latin typeface="Arial Unicode MS"/>
              </a:rPr>
              <a:t>Preparation</a:t>
            </a:r>
            <a:r>
              <a:rPr kumimoji="0" lang="ko-KR" altLang="ko-KR" sz="9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이 단계는 초기 원시 데이터로부터 모델링 툴로 전달될 최종 데이터 집합을 구성할 때 </a:t>
            </a:r>
            <a:r>
              <a:rPr kumimoji="0" lang="ko-KR" altLang="ko-KR" sz="900" b="0" i="0" u="none" strike="noStrike" cap="none" normalizeH="0" baseline="0" dirty="0" err="1" smtClean="0">
                <a:ln>
                  <a:noFill/>
                </a:ln>
                <a:solidFill>
                  <a:schemeClr val="tx1"/>
                </a:solidFill>
                <a:effectLst/>
                <a:latin typeface="Arial Unicode MS"/>
              </a:rPr>
              <a:t>까지의</a:t>
            </a:r>
            <a:r>
              <a:rPr kumimoji="0" lang="ko-KR" altLang="ko-KR" sz="900" b="0" i="0" u="none" strike="noStrike" cap="none" normalizeH="0" baseline="0" dirty="0" smtClean="0">
                <a:ln>
                  <a:noFill/>
                </a:ln>
                <a:solidFill>
                  <a:schemeClr val="tx1"/>
                </a:solidFill>
                <a:effectLst/>
                <a:latin typeface="Arial Unicode MS"/>
              </a:rPr>
              <a:t> 모든 활동을 의미합니다.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데이터 준비 활동은 여러 번 수행될 수 있으며 테이블, 레코드, </a:t>
            </a:r>
            <a:r>
              <a:rPr kumimoji="0" lang="ko-KR" altLang="ko-KR" sz="900" b="0" i="0" u="none" strike="noStrike" cap="none" normalizeH="0" baseline="0" dirty="0" err="1" smtClean="0">
                <a:ln>
                  <a:noFill/>
                </a:ln>
                <a:solidFill>
                  <a:schemeClr val="tx1"/>
                </a:solidFill>
                <a:effectLst/>
                <a:latin typeface="Arial Unicode MS"/>
              </a:rPr>
              <a:t>어트리뷰트들을</a:t>
            </a:r>
            <a:r>
              <a:rPr kumimoji="0" lang="ko-KR" altLang="ko-KR" sz="900" b="0" i="0" u="none" strike="noStrike" cap="none" normalizeH="0" baseline="0" dirty="0" smtClean="0">
                <a:ln>
                  <a:noFill/>
                </a:ln>
                <a:solidFill>
                  <a:schemeClr val="tx1"/>
                </a:solidFill>
                <a:effectLst/>
                <a:latin typeface="Arial Unicode MS"/>
              </a:rPr>
              <a:t> 모델링 툴에 알맞는 데이터로 변환하고 정리합니다.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1" i="0" u="none" strike="noStrike" cap="none" normalizeH="0" baseline="0" dirty="0" smtClean="0">
                <a:ln>
                  <a:noFill/>
                </a:ln>
                <a:solidFill>
                  <a:schemeClr val="tx1"/>
                </a:solidFill>
                <a:effectLst/>
                <a:latin typeface="Arial Unicode MS"/>
              </a:rPr>
              <a:t>4. 모델링, 모형화 (</a:t>
            </a:r>
            <a:r>
              <a:rPr kumimoji="0" lang="ko-KR" altLang="ko-KR" sz="900" b="1" i="0" u="none" strike="noStrike" cap="none" normalizeH="0" baseline="0" dirty="0" err="1" smtClean="0">
                <a:ln>
                  <a:noFill/>
                </a:ln>
                <a:solidFill>
                  <a:schemeClr val="tx1"/>
                </a:solidFill>
                <a:effectLst/>
                <a:latin typeface="Arial Unicode MS"/>
              </a:rPr>
              <a:t>Modeling</a:t>
            </a:r>
            <a:r>
              <a:rPr kumimoji="0" lang="ko-KR" altLang="ko-KR" sz="9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다양한 모델링 기법을 선택 및 적용하여 해당 매개 변수들을 최적의 값으로 조정합니다.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일반적으로 사용되는 몇 가지 기술(</a:t>
            </a:r>
            <a:r>
              <a:rPr kumimoji="0" lang="ko-KR" altLang="ko-KR" sz="900" b="0" i="0" u="none" strike="noStrike" cap="none" normalizeH="0" baseline="0" dirty="0" err="1" smtClean="0">
                <a:ln>
                  <a:noFill/>
                </a:ln>
                <a:solidFill>
                  <a:schemeClr val="tx1"/>
                </a:solidFill>
                <a:effectLst/>
                <a:latin typeface="Arial Unicode MS"/>
              </a:rPr>
              <a:t>Technics</a:t>
            </a:r>
            <a:r>
              <a:rPr kumimoji="0" lang="ko-KR" altLang="ko-KR" sz="900" b="0" i="0" u="none" strike="noStrike" cap="none" normalizeH="0" baseline="0" dirty="0" smtClean="0">
                <a:ln>
                  <a:noFill/>
                </a:ln>
                <a:solidFill>
                  <a:schemeClr val="tx1"/>
                </a:solidFill>
                <a:effectLst/>
                <a:latin typeface="Arial Unicode MS"/>
              </a:rPr>
              <a:t>)들이 있으며 일부 기술들은 특정 데이터 형식을 요구하기도 합니다. 따라서 해당 기술에 맞지 않는 데이터 형식을 가지고 있는 경우 데이터 준비 단계로 돌아가기도 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smtClean="0">
                <a:ln>
                  <a:noFill/>
                </a:ln>
                <a:solidFill>
                  <a:schemeClr val="tx1"/>
                </a:solidFill>
                <a:effectLst/>
                <a:latin typeface="Arial Unicode MS"/>
              </a:rPr>
              <a:t/>
            </a:r>
            <a:br>
              <a:rPr kumimoji="0" lang="ko-KR" altLang="ko-KR" sz="900" b="0" i="0" u="none" strike="noStrike" cap="none" normalizeH="0" baseline="0" dirty="0" smtClean="0">
                <a:ln>
                  <a:noFill/>
                </a:ln>
                <a:solidFill>
                  <a:schemeClr val="tx1"/>
                </a:solidFill>
                <a:effectLst/>
                <a:latin typeface="Arial Unicode MS"/>
              </a:rPr>
            </a:br>
            <a:endParaRPr kumimoji="0" lang="ko-KR" altLang="ko-KR" sz="9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900" b="0" i="0" u="none" strike="noStrike" cap="none" normalizeH="0" baseline="0" dirty="0" smtClean="0">
              <a:ln>
                <a:noFill/>
              </a:ln>
              <a:solidFill>
                <a:schemeClr val="tx1"/>
              </a:solidFill>
              <a:effectLst/>
              <a:latin typeface="Arial Unicode MS"/>
            </a:endParaRPr>
          </a:p>
        </p:txBody>
      </p:sp>
    </p:spTree>
    <p:extLst>
      <p:ext uri="{BB962C8B-B14F-4D97-AF65-F5344CB8AC3E}">
        <p14:creationId xmlns:p14="http://schemas.microsoft.com/office/powerpoint/2010/main" val="294154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72440" y="271145"/>
            <a:ext cx="11090564" cy="5863648"/>
          </a:xfrm>
        </p:spPr>
        <p:txBody>
          <a:bodyPr>
            <a:noAutofit/>
          </a:bodyPr>
          <a:lstStyle/>
          <a:p>
            <a:pPr marL="0" lvl="0" indent="0" eaLnBrk="0" fontAlgn="base" latinLnBrk="0" hangingPunct="0">
              <a:lnSpc>
                <a:spcPct val="100000"/>
              </a:lnSpc>
              <a:spcBef>
                <a:spcPct val="0"/>
              </a:spcBef>
              <a:spcAft>
                <a:spcPct val="0"/>
              </a:spcAft>
              <a:buNone/>
            </a:pPr>
            <a:r>
              <a:rPr lang="ko-KR" altLang="ko-KR" sz="1200" b="1" dirty="0">
                <a:latin typeface="Arial Unicode MS"/>
              </a:rPr>
              <a:t>5. 평가 (</a:t>
            </a:r>
            <a:r>
              <a:rPr lang="ko-KR" altLang="ko-KR" sz="1200" b="1" dirty="0" err="1">
                <a:latin typeface="Arial Unicode MS"/>
              </a:rPr>
              <a:t>Evaluation</a:t>
            </a:r>
            <a:r>
              <a:rPr lang="ko-KR" altLang="ko-KR" sz="1200" b="1" dirty="0">
                <a:latin typeface="Arial Unicode MS"/>
              </a:rPr>
              <a:t>)</a:t>
            </a:r>
          </a:p>
          <a:p>
            <a:pPr marL="0" lvl="0" indent="0" eaLnBrk="0" fontAlgn="base" latinLnBrk="0" hangingPunct="0">
              <a:lnSpc>
                <a:spcPct val="100000"/>
              </a:lnSpc>
              <a:spcBef>
                <a:spcPct val="0"/>
              </a:spcBef>
              <a:spcAft>
                <a:spcPct val="0"/>
              </a:spcAft>
              <a:buNone/>
            </a:pPr>
            <a:r>
              <a:rPr lang="ko-KR" altLang="ko-KR" sz="1200" dirty="0">
                <a:latin typeface="Arial Unicode MS"/>
              </a:rPr>
              <a:t>앞에서 구축한 모델을 최종 배포하기 전에 앞서 구축한 모델을 검증하고 각 단계들이 사업 상 목표를 적절하게 달성할 수 있는지 검토합니다.</a:t>
            </a:r>
          </a:p>
          <a:p>
            <a:pPr marL="0" lvl="0" indent="0" eaLnBrk="0" fontAlgn="base" latinLnBrk="0" hangingPunct="0">
              <a:lnSpc>
                <a:spcPct val="100000"/>
              </a:lnSpc>
              <a:spcBef>
                <a:spcPct val="0"/>
              </a:spcBef>
              <a:spcAft>
                <a:spcPct val="0"/>
              </a:spcAft>
              <a:buNone/>
            </a:pPr>
            <a:r>
              <a:rPr lang="ko-KR" altLang="ko-KR" sz="1200" dirty="0">
                <a:latin typeface="Arial Unicode MS"/>
              </a:rPr>
              <a:t/>
            </a:r>
            <a:br>
              <a:rPr lang="ko-KR" altLang="ko-KR" sz="1200" dirty="0">
                <a:latin typeface="Arial Unicode MS"/>
              </a:rPr>
            </a:br>
            <a:endParaRPr lang="ko-KR" altLang="ko-KR" sz="1200" dirty="0">
              <a:latin typeface="Arial Unicode MS"/>
            </a:endParaRPr>
          </a:p>
          <a:p>
            <a:pPr marL="0" lvl="0" indent="0" eaLnBrk="0" fontAlgn="base" latinLnBrk="0" hangingPunct="0">
              <a:lnSpc>
                <a:spcPct val="100000"/>
              </a:lnSpc>
              <a:spcBef>
                <a:spcPct val="0"/>
              </a:spcBef>
              <a:spcAft>
                <a:spcPct val="0"/>
              </a:spcAft>
              <a:buNone/>
            </a:pPr>
            <a:r>
              <a:rPr lang="ko-KR" altLang="ko-KR" sz="1200" dirty="0">
                <a:latin typeface="Arial Unicode MS"/>
              </a:rPr>
              <a:t>이 단계의 핵심 목표는 충분히 고려되지 못한 사업 문제들이 남아있는지 판단하는 것입니다. 이 과정이 종료되면 데이터 </a:t>
            </a:r>
            <a:r>
              <a:rPr lang="ko-KR" altLang="ko-KR" sz="1200" dirty="0" err="1">
                <a:latin typeface="Arial Unicode MS"/>
              </a:rPr>
              <a:t>마이닝</a:t>
            </a:r>
            <a:r>
              <a:rPr lang="ko-KR" altLang="ko-KR" sz="1200" dirty="0">
                <a:latin typeface="Arial Unicode MS"/>
              </a:rPr>
              <a:t> 결과물을 사용할지 말지에 대한 결정이 이루어져야 합니다.</a:t>
            </a:r>
          </a:p>
          <a:p>
            <a:pPr marL="0" lvl="0" indent="0" eaLnBrk="0" fontAlgn="base" latinLnBrk="0" hangingPunct="0">
              <a:lnSpc>
                <a:spcPct val="100000"/>
              </a:lnSpc>
              <a:spcBef>
                <a:spcPct val="0"/>
              </a:spcBef>
              <a:spcAft>
                <a:spcPct val="0"/>
              </a:spcAft>
              <a:buNone/>
            </a:pPr>
            <a:r>
              <a:rPr lang="ko-KR" altLang="ko-KR" sz="1200" dirty="0">
                <a:latin typeface="Arial Unicode MS"/>
              </a:rPr>
              <a:t/>
            </a:r>
            <a:br>
              <a:rPr lang="ko-KR" altLang="ko-KR" sz="1200" dirty="0">
                <a:latin typeface="Arial Unicode MS"/>
              </a:rPr>
            </a:br>
            <a:endParaRPr lang="ko-KR" altLang="ko-KR" sz="1200" b="1" dirty="0">
              <a:latin typeface="Arial Unicode MS"/>
            </a:endParaRPr>
          </a:p>
          <a:p>
            <a:pPr marL="0" lvl="0" indent="0" eaLnBrk="0" fontAlgn="base" latinLnBrk="0" hangingPunct="0">
              <a:lnSpc>
                <a:spcPct val="100000"/>
              </a:lnSpc>
              <a:spcBef>
                <a:spcPct val="0"/>
              </a:spcBef>
              <a:spcAft>
                <a:spcPct val="0"/>
              </a:spcAft>
              <a:buNone/>
            </a:pPr>
            <a:r>
              <a:rPr lang="ko-KR" altLang="ko-KR" sz="1200" b="1" dirty="0">
                <a:latin typeface="Arial Unicode MS"/>
              </a:rPr>
              <a:t>6. 배포 (</a:t>
            </a:r>
            <a:r>
              <a:rPr lang="ko-KR" altLang="ko-KR" sz="1200" b="1" dirty="0" err="1">
                <a:latin typeface="Arial Unicode MS"/>
              </a:rPr>
              <a:t>Deployment</a:t>
            </a:r>
            <a:r>
              <a:rPr lang="ko-KR" altLang="ko-KR" sz="1200" b="1" dirty="0">
                <a:latin typeface="Arial Unicode MS"/>
              </a:rPr>
              <a:t>)</a:t>
            </a:r>
          </a:p>
          <a:p>
            <a:pPr marL="0" lvl="0" indent="0" eaLnBrk="0" fontAlgn="base" latinLnBrk="0" hangingPunct="0">
              <a:lnSpc>
                <a:spcPct val="100000"/>
              </a:lnSpc>
              <a:spcBef>
                <a:spcPct val="0"/>
              </a:spcBef>
              <a:spcAft>
                <a:spcPct val="0"/>
              </a:spcAft>
              <a:buNone/>
            </a:pPr>
            <a:r>
              <a:rPr lang="ko-KR" altLang="ko-KR" sz="1200" dirty="0">
                <a:latin typeface="Arial Unicode MS"/>
              </a:rPr>
              <a:t>일반적으로, 모델을 생성하는 것이 프로젝트의 종료를 의미하지 않습니다.</a:t>
            </a:r>
          </a:p>
          <a:p>
            <a:pPr marL="0" lvl="0" indent="0" eaLnBrk="0" fontAlgn="base" latinLnBrk="0" hangingPunct="0">
              <a:lnSpc>
                <a:spcPct val="100000"/>
              </a:lnSpc>
              <a:spcBef>
                <a:spcPct val="0"/>
              </a:spcBef>
              <a:spcAft>
                <a:spcPct val="0"/>
              </a:spcAft>
              <a:buNone/>
            </a:pPr>
            <a:r>
              <a:rPr lang="ko-KR" altLang="ko-KR" sz="1200" dirty="0">
                <a:latin typeface="Arial Unicode MS"/>
              </a:rPr>
              <a:t/>
            </a:r>
            <a:br>
              <a:rPr lang="ko-KR" altLang="ko-KR" sz="1200" dirty="0">
                <a:latin typeface="Arial Unicode MS"/>
              </a:rPr>
            </a:br>
            <a:endParaRPr lang="ko-KR" altLang="ko-KR" sz="1200" dirty="0">
              <a:latin typeface="Arial Unicode MS"/>
            </a:endParaRPr>
          </a:p>
          <a:p>
            <a:pPr marL="0" lvl="0" indent="0" eaLnBrk="0" fontAlgn="base" latinLnBrk="0" hangingPunct="0">
              <a:lnSpc>
                <a:spcPct val="100000"/>
              </a:lnSpc>
              <a:spcBef>
                <a:spcPct val="0"/>
              </a:spcBef>
              <a:spcAft>
                <a:spcPct val="0"/>
              </a:spcAft>
              <a:buNone/>
            </a:pPr>
            <a:r>
              <a:rPr lang="ko-KR" altLang="ko-KR" sz="1200" dirty="0">
                <a:latin typeface="Arial Unicode MS"/>
              </a:rPr>
              <a:t>모델링의 목적이 데이터에 대한 지식(</a:t>
            </a:r>
            <a:r>
              <a:rPr lang="ko-KR" altLang="ko-KR" sz="1200" dirty="0" err="1">
                <a:latin typeface="Arial Unicode MS"/>
              </a:rPr>
              <a:t>knowledge</a:t>
            </a:r>
            <a:r>
              <a:rPr lang="ko-KR" altLang="ko-KR" sz="1200" dirty="0">
                <a:latin typeface="Arial Unicode MS"/>
              </a:rPr>
              <a:t>)을 높이는 것</a:t>
            </a:r>
            <a:r>
              <a:rPr lang="ko-KR" altLang="ko-KR" sz="1200" baseline="30000" dirty="0">
                <a:solidFill>
                  <a:srgbClr val="F9650D"/>
                </a:solidFill>
                <a:latin typeface="Verdana" panose="020B0604030504040204" pitchFamily="34" charset="0"/>
                <a:hlinkClick r:id="rId2"/>
                <a:hlinkMouseOver r:id="rId3"/>
              </a:rPr>
              <a:t>1</a:t>
            </a:r>
            <a:r>
              <a:rPr lang="ko-KR" altLang="ko-KR" sz="1200" dirty="0">
                <a:latin typeface="Arial Unicode MS"/>
              </a:rPr>
              <a:t>이지만 얻은(또는 변환된) 지식은 고객에게 유용한 방식으로 체계화되어 보여져야 합니다.</a:t>
            </a:r>
          </a:p>
          <a:p>
            <a:pPr marL="0" lvl="0" indent="0" eaLnBrk="0" fontAlgn="base" latinLnBrk="0" hangingPunct="0">
              <a:lnSpc>
                <a:spcPct val="100000"/>
              </a:lnSpc>
              <a:spcBef>
                <a:spcPct val="0"/>
              </a:spcBef>
              <a:spcAft>
                <a:spcPct val="0"/>
              </a:spcAft>
              <a:buNone/>
            </a:pPr>
            <a:r>
              <a:rPr lang="ko-KR" altLang="ko-KR" sz="1200" dirty="0">
                <a:latin typeface="Arial Unicode MS"/>
              </a:rPr>
              <a:t/>
            </a:r>
            <a:br>
              <a:rPr lang="ko-KR" altLang="ko-KR" sz="1200" dirty="0">
                <a:latin typeface="Arial Unicode MS"/>
              </a:rPr>
            </a:br>
            <a:endParaRPr lang="ko-KR" altLang="ko-KR" sz="1200" dirty="0">
              <a:latin typeface="Arial Unicode MS"/>
            </a:endParaRPr>
          </a:p>
          <a:p>
            <a:pPr marL="0" lvl="0" indent="0" eaLnBrk="0" fontAlgn="base" latinLnBrk="0" hangingPunct="0">
              <a:lnSpc>
                <a:spcPct val="100000"/>
              </a:lnSpc>
              <a:spcBef>
                <a:spcPct val="0"/>
              </a:spcBef>
              <a:spcAft>
                <a:spcPct val="0"/>
              </a:spcAft>
              <a:buNone/>
            </a:pPr>
            <a:r>
              <a:rPr lang="ko-KR" altLang="ko-KR" sz="1200" dirty="0">
                <a:latin typeface="Arial Unicode MS"/>
              </a:rPr>
              <a:t>처음의 요구 사항에 따라 배포 단계의 난이도가 달라집니다. 단순히 보고서를 생성하는 것만큼 간단할 수도 있지만 </a:t>
            </a:r>
            <a:r>
              <a:rPr lang="ko-KR" altLang="ko-KR" sz="1200" dirty="0" err="1">
                <a:latin typeface="Arial Unicode MS"/>
              </a:rPr>
              <a:t>repeatable</a:t>
            </a:r>
            <a:r>
              <a:rPr lang="ko-KR" altLang="ko-KR" sz="1200" dirty="0">
                <a:latin typeface="Arial Unicode MS"/>
              </a:rPr>
              <a:t> </a:t>
            </a:r>
            <a:r>
              <a:rPr lang="ko-KR" altLang="ko-KR" sz="1200" dirty="0" err="1">
                <a:latin typeface="Arial Unicode MS"/>
              </a:rPr>
              <a:t>data</a:t>
            </a:r>
            <a:r>
              <a:rPr lang="ko-KR" altLang="ko-KR" sz="1200" dirty="0">
                <a:latin typeface="Arial Unicode MS"/>
              </a:rPr>
              <a:t> </a:t>
            </a:r>
            <a:r>
              <a:rPr lang="ko-KR" altLang="ko-KR" sz="1200" dirty="0" err="1">
                <a:latin typeface="Arial Unicode MS"/>
              </a:rPr>
              <a:t>scoring</a:t>
            </a:r>
            <a:r>
              <a:rPr lang="ko-KR" altLang="ko-KR" sz="1200" dirty="0">
                <a:latin typeface="Arial Unicode MS"/>
              </a:rPr>
              <a:t> (</a:t>
            </a:r>
            <a:r>
              <a:rPr lang="ko-KR" altLang="ko-KR" sz="1200" dirty="0" err="1">
                <a:latin typeface="Arial Unicode MS"/>
              </a:rPr>
              <a:t>e.g</a:t>
            </a:r>
            <a:r>
              <a:rPr lang="ko-KR" altLang="ko-KR" sz="1200" dirty="0">
                <a:latin typeface="Arial Unicode MS"/>
              </a:rPr>
              <a:t>. </a:t>
            </a:r>
            <a:r>
              <a:rPr lang="ko-KR" altLang="ko-KR" sz="1200" dirty="0" err="1">
                <a:latin typeface="Arial Unicode MS"/>
              </a:rPr>
              <a:t>segment</a:t>
            </a:r>
            <a:r>
              <a:rPr lang="ko-KR" altLang="ko-KR" sz="1200" dirty="0">
                <a:latin typeface="Arial Unicode MS"/>
              </a:rPr>
              <a:t> </a:t>
            </a:r>
            <a:r>
              <a:rPr lang="ko-KR" altLang="ko-KR" sz="1200" dirty="0" err="1">
                <a:latin typeface="Arial Unicode MS"/>
              </a:rPr>
              <a:t>allocation</a:t>
            </a:r>
            <a:r>
              <a:rPr lang="ko-KR" altLang="ko-KR" sz="1200" dirty="0">
                <a:latin typeface="Arial Unicode MS"/>
              </a:rPr>
              <a:t>)이나 데이터 </a:t>
            </a:r>
            <a:r>
              <a:rPr lang="ko-KR" altLang="ko-KR" sz="1200" dirty="0" err="1">
                <a:latin typeface="Arial Unicode MS"/>
              </a:rPr>
              <a:t>마이닝</a:t>
            </a:r>
            <a:r>
              <a:rPr lang="ko-KR" altLang="ko-KR" sz="1200" dirty="0">
                <a:latin typeface="Arial Unicode MS"/>
              </a:rPr>
              <a:t> 프로세스를 구현하는 것처럼 복잡할 수도 있습니다.</a:t>
            </a:r>
          </a:p>
          <a:p>
            <a:pPr marL="0" lvl="0" indent="0" eaLnBrk="0" fontAlgn="base" latinLnBrk="0" hangingPunct="0">
              <a:lnSpc>
                <a:spcPct val="100000"/>
              </a:lnSpc>
              <a:spcBef>
                <a:spcPct val="0"/>
              </a:spcBef>
              <a:spcAft>
                <a:spcPct val="0"/>
              </a:spcAft>
              <a:buNone/>
            </a:pPr>
            <a:r>
              <a:rPr lang="ko-KR" altLang="ko-KR" sz="1200" dirty="0">
                <a:latin typeface="Arial Unicode MS"/>
              </a:rPr>
              <a:t/>
            </a:r>
            <a:br>
              <a:rPr lang="ko-KR" altLang="ko-KR" sz="1200" dirty="0">
                <a:latin typeface="Arial Unicode MS"/>
              </a:rPr>
            </a:br>
            <a:endParaRPr lang="ko-KR" altLang="ko-KR" sz="1200" dirty="0">
              <a:latin typeface="Arial Unicode MS"/>
            </a:endParaRPr>
          </a:p>
          <a:p>
            <a:pPr marL="0" lvl="0" indent="0" eaLnBrk="0" fontAlgn="base" latinLnBrk="0" hangingPunct="0">
              <a:lnSpc>
                <a:spcPct val="100000"/>
              </a:lnSpc>
              <a:spcBef>
                <a:spcPct val="0"/>
              </a:spcBef>
              <a:spcAft>
                <a:spcPct val="0"/>
              </a:spcAft>
              <a:buNone/>
            </a:pPr>
            <a:r>
              <a:rPr lang="ko-KR" altLang="ko-KR" sz="1200" dirty="0">
                <a:latin typeface="Arial Unicode MS"/>
              </a:rPr>
              <a:t/>
            </a:r>
            <a:br>
              <a:rPr lang="ko-KR" altLang="ko-KR" sz="1200" dirty="0">
                <a:latin typeface="Arial Unicode MS"/>
              </a:rPr>
            </a:br>
            <a:endParaRPr lang="ko-KR" altLang="ko-KR" sz="1200" dirty="0">
              <a:latin typeface="Arial Unicode MS"/>
            </a:endParaRPr>
          </a:p>
          <a:p>
            <a:pPr marL="0" lvl="0" indent="0" eaLnBrk="0" fontAlgn="base" latinLnBrk="0" hangingPunct="0">
              <a:lnSpc>
                <a:spcPct val="100000"/>
              </a:lnSpc>
              <a:spcBef>
                <a:spcPct val="0"/>
              </a:spcBef>
              <a:spcAft>
                <a:spcPct val="0"/>
              </a:spcAft>
              <a:buNone/>
            </a:pPr>
            <a:r>
              <a:rPr lang="ko-KR" altLang="ko-KR" sz="1200" dirty="0">
                <a:latin typeface="Arial Unicode MS"/>
              </a:rPr>
              <a:t>많은 곳에서, 배포하는 단계를 수행하는 것은 데이터 분석가가 아닌 고객이 될 것입니다. 분석가가 모델을 배포하더라도 고객이 실제로 생성된 모델의 사용법을 이해하는 것은 중요합니다.</a:t>
            </a:r>
            <a:endParaRPr lang="ko-KR" altLang="en-US" sz="1200" dirty="0"/>
          </a:p>
        </p:txBody>
      </p:sp>
    </p:spTree>
    <p:extLst>
      <p:ext uri="{BB962C8B-B14F-4D97-AF65-F5344CB8AC3E}">
        <p14:creationId xmlns:p14="http://schemas.microsoft.com/office/powerpoint/2010/main" val="331847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64869" y="406688"/>
            <a:ext cx="10515600" cy="599151"/>
          </a:xfrm>
        </p:spPr>
        <p:txBody>
          <a:bodyPr>
            <a:noAutofit/>
          </a:bodyPr>
          <a:lstStyle/>
          <a:p>
            <a:pPr eaLnBrk="0" fontAlgn="base" latinLnBrk="0" hangingPunct="0">
              <a:lnSpc>
                <a:spcPct val="100000"/>
              </a:lnSpc>
              <a:spcAft>
                <a:spcPct val="0"/>
              </a:spcAft>
            </a:pPr>
            <a:r>
              <a:rPr lang="ko-KR" altLang="ko-KR" sz="2400" dirty="0" smtClean="0">
                <a:latin typeface="Arial Unicode MS"/>
              </a:rPr>
              <a:t/>
            </a:r>
            <a:br>
              <a:rPr lang="ko-KR" altLang="ko-KR" sz="2400" dirty="0" smtClean="0">
                <a:latin typeface="Arial Unicode MS"/>
              </a:rPr>
            </a:br>
            <a:r>
              <a:rPr lang="en-US" altLang="ko-KR" sz="2400" dirty="0" smtClean="0">
                <a:latin typeface="Arial Unicode MS"/>
              </a:rPr>
              <a:t>[2] </a:t>
            </a:r>
            <a:r>
              <a:rPr kumimoji="0" lang="ko-KR" altLang="ko-KR" sz="2400" b="1" i="0" u="none" strike="noStrike" cap="none" normalizeH="0" baseline="0" dirty="0" smtClean="0">
                <a:ln>
                  <a:noFill/>
                </a:ln>
                <a:solidFill>
                  <a:schemeClr val="tx1"/>
                </a:solidFill>
                <a:effectLst/>
                <a:latin typeface="Arial Unicode MS"/>
              </a:rPr>
              <a:t>SEMMA 방법론</a:t>
            </a:r>
            <a:br>
              <a:rPr kumimoji="0" lang="ko-KR" altLang="ko-KR" sz="2400" b="1" i="0" u="none" strike="noStrike" cap="none" normalizeH="0" baseline="0" dirty="0" smtClean="0">
                <a:ln>
                  <a:noFill/>
                </a:ln>
                <a:solidFill>
                  <a:schemeClr val="tx1"/>
                </a:solidFill>
                <a:effectLst/>
                <a:latin typeface="Arial Unicode MS"/>
              </a:rPr>
            </a:br>
            <a:r>
              <a:rPr lang="ko-KR" altLang="ko-KR" sz="2400" dirty="0" smtClean="0">
                <a:latin typeface="Arial Unicode MS"/>
              </a:rPr>
              <a:t/>
            </a:r>
            <a:br>
              <a:rPr lang="ko-KR" altLang="ko-KR" sz="2400" dirty="0" smtClean="0">
                <a:latin typeface="Arial Unicode MS"/>
              </a:rPr>
            </a:br>
            <a:r>
              <a:rPr lang="ko-KR" altLang="ko-KR" sz="2400" b="1" dirty="0" smtClean="0">
                <a:latin typeface="Arial Unicode MS"/>
              </a:rPr>
              <a:t/>
            </a:r>
            <a:br>
              <a:rPr lang="ko-KR" altLang="ko-KR" sz="2400" b="1" dirty="0" smtClean="0">
                <a:latin typeface="Arial Unicode MS"/>
              </a:rPr>
            </a:br>
            <a:endParaRPr lang="ko-KR" altLang="en-US" sz="2400" dirty="0"/>
          </a:p>
        </p:txBody>
      </p:sp>
      <p:sp>
        <p:nvSpPr>
          <p:cNvPr id="4" name="Rectangle 1"/>
          <p:cNvSpPr>
            <a:spLocks noGrp="1" noChangeArrowheads="1"/>
          </p:cNvSpPr>
          <p:nvPr>
            <p:ph idx="1"/>
          </p:nvPr>
        </p:nvSpPr>
        <p:spPr bwMode="auto">
          <a:xfrm>
            <a:off x="256252" y="636507"/>
            <a:ext cx="685636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chemeClr val="tx1"/>
                </a:solidFill>
                <a:effectLst/>
                <a:latin typeface="Arial Unicode MS"/>
              </a:rPr>
              <a:t>SEMMA 방법론</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SEMMA 방법론은 데이터 </a:t>
            </a:r>
            <a:r>
              <a:rPr kumimoji="0" lang="ko-KR" altLang="ko-KR" sz="1000" b="0" i="0" u="none" strike="noStrike" cap="none" normalizeH="0" baseline="0" dirty="0" err="1" smtClean="0">
                <a:ln>
                  <a:noFill/>
                </a:ln>
                <a:solidFill>
                  <a:schemeClr val="tx1"/>
                </a:solidFill>
                <a:effectLst/>
                <a:latin typeface="Arial Unicode MS"/>
              </a:rPr>
              <a:t>마이닝</a:t>
            </a:r>
            <a:r>
              <a:rPr kumimoji="0" lang="ko-KR" altLang="ko-KR" sz="1000" b="0" i="0" u="none" strike="noStrike" cap="none" normalizeH="0" baseline="0" dirty="0" smtClean="0">
                <a:ln>
                  <a:noFill/>
                </a:ln>
                <a:solidFill>
                  <a:schemeClr val="tx1"/>
                </a:solidFill>
                <a:effectLst/>
                <a:latin typeface="Arial Unicode MS"/>
              </a:rPr>
              <a:t> 모델링을 위해 </a:t>
            </a:r>
            <a:r>
              <a:rPr kumimoji="0" lang="ko-KR" altLang="ko-KR" sz="1000" b="1" i="0" u="none" strike="noStrike" cap="none" normalizeH="0" baseline="0" dirty="0" smtClean="0">
                <a:ln>
                  <a:noFill/>
                </a:ln>
                <a:solidFill>
                  <a:schemeClr val="tx1"/>
                </a:solidFill>
                <a:effectLst/>
                <a:latin typeface="Arial Unicode MS"/>
              </a:rPr>
              <a:t>SAS</a:t>
            </a:r>
            <a:r>
              <a:rPr kumimoji="0" lang="ko-KR" altLang="ko-KR" sz="1000" b="0" i="0" u="none" strike="noStrike" cap="none" normalizeH="0" baseline="0" dirty="0" smtClean="0">
                <a:ln>
                  <a:noFill/>
                </a:ln>
                <a:solidFill>
                  <a:schemeClr val="tx1"/>
                </a:solidFill>
                <a:effectLst/>
                <a:latin typeface="Arial Unicode MS"/>
              </a:rPr>
              <a:t>(</a:t>
            </a:r>
            <a:r>
              <a:rPr kumimoji="0" lang="ko-KR" altLang="ko-KR" sz="1000" b="0" i="0" u="none" strike="noStrike" cap="none" normalizeH="0" baseline="0" dirty="0" smtClean="0">
                <a:ln>
                  <a:noFill/>
                </a:ln>
                <a:solidFill>
                  <a:schemeClr val="tx1"/>
                </a:solidFill>
                <a:effectLst/>
                <a:latin typeface="Arial Unicode MS"/>
                <a:hlinkClick r:id="rId2"/>
              </a:rPr>
              <a:t>https://www.sas.com/ko_kr/home.html</a:t>
            </a:r>
            <a:r>
              <a:rPr kumimoji="0" lang="ko-KR" altLang="ko-KR" sz="1000" b="0" i="0" u="none" strike="noStrike" cap="none" normalizeH="0" baseline="0" dirty="0" smtClean="0">
                <a:ln>
                  <a:noFill/>
                </a:ln>
                <a:solidFill>
                  <a:schemeClr val="tx1"/>
                </a:solidFill>
                <a:effectLst/>
                <a:latin typeface="Arial Unicode MS"/>
              </a:rPr>
              <a:t>)로부터 개발되었습니다.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err="1" smtClean="0">
                <a:ln>
                  <a:noFill/>
                </a:ln>
                <a:solidFill>
                  <a:schemeClr val="tx1"/>
                </a:solidFill>
                <a:effectLst/>
                <a:latin typeface="Arial Unicode MS"/>
              </a:rPr>
              <a:t>S</a:t>
            </a:r>
            <a:r>
              <a:rPr kumimoji="0" lang="ko-KR" altLang="ko-KR" sz="1000" b="0" i="0" u="none" strike="noStrike" cap="none" normalizeH="0" baseline="0" dirty="0" err="1" smtClean="0">
                <a:ln>
                  <a:noFill/>
                </a:ln>
                <a:solidFill>
                  <a:schemeClr val="tx1"/>
                </a:solidFill>
                <a:effectLst/>
                <a:latin typeface="Arial Unicode MS"/>
              </a:rPr>
              <a:t>ample</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1" i="0" u="none" strike="noStrike" cap="none" normalizeH="0" baseline="0" dirty="0" err="1" smtClean="0">
                <a:ln>
                  <a:noFill/>
                </a:ln>
                <a:solidFill>
                  <a:schemeClr val="tx1"/>
                </a:solidFill>
                <a:effectLst/>
                <a:latin typeface="Arial Unicode MS"/>
              </a:rPr>
              <a:t>E</a:t>
            </a:r>
            <a:r>
              <a:rPr kumimoji="0" lang="ko-KR" altLang="ko-KR" sz="1000" b="0" i="0" u="none" strike="noStrike" cap="none" normalizeH="0" baseline="0" dirty="0" err="1" smtClean="0">
                <a:ln>
                  <a:noFill/>
                </a:ln>
                <a:solidFill>
                  <a:schemeClr val="tx1"/>
                </a:solidFill>
                <a:effectLst/>
                <a:latin typeface="Arial Unicode MS"/>
              </a:rPr>
              <a:t>xplore</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1" i="0" u="none" strike="noStrike" cap="none" normalizeH="0" baseline="0" dirty="0" err="1" smtClean="0">
                <a:ln>
                  <a:noFill/>
                </a:ln>
                <a:solidFill>
                  <a:schemeClr val="tx1"/>
                </a:solidFill>
                <a:effectLst/>
                <a:latin typeface="Arial Unicode MS"/>
              </a:rPr>
              <a:t>M</a:t>
            </a:r>
            <a:r>
              <a:rPr kumimoji="0" lang="ko-KR" altLang="ko-KR" sz="1000" b="0" i="0" u="none" strike="noStrike" cap="none" normalizeH="0" baseline="0" dirty="0" err="1" smtClean="0">
                <a:ln>
                  <a:noFill/>
                </a:ln>
                <a:solidFill>
                  <a:schemeClr val="tx1"/>
                </a:solidFill>
                <a:effectLst/>
                <a:latin typeface="Arial Unicode MS"/>
              </a:rPr>
              <a:t>odify</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1" i="0" u="none" strike="noStrike" cap="none" normalizeH="0" baseline="0" dirty="0" err="1" smtClean="0">
                <a:ln>
                  <a:noFill/>
                </a:ln>
                <a:solidFill>
                  <a:schemeClr val="tx1"/>
                </a:solidFill>
                <a:effectLst/>
                <a:latin typeface="Arial Unicode MS"/>
              </a:rPr>
              <a:t>M</a:t>
            </a:r>
            <a:r>
              <a:rPr kumimoji="0" lang="ko-KR" altLang="ko-KR" sz="1000" b="0" i="0" u="none" strike="noStrike" cap="none" normalizeH="0" baseline="0" dirty="0" err="1" smtClean="0">
                <a:ln>
                  <a:noFill/>
                </a:ln>
                <a:solidFill>
                  <a:schemeClr val="tx1"/>
                </a:solidFill>
                <a:effectLst/>
                <a:latin typeface="Arial Unicode MS"/>
              </a:rPr>
              <a:t>odel</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1" i="0" u="none" strike="noStrike" cap="none" normalizeH="0" baseline="0" dirty="0" err="1" smtClean="0">
                <a:ln>
                  <a:noFill/>
                </a:ln>
                <a:solidFill>
                  <a:schemeClr val="tx1"/>
                </a:solidFill>
                <a:effectLst/>
                <a:latin typeface="Arial Unicode MS"/>
              </a:rPr>
              <a:t>A</a:t>
            </a:r>
            <a:r>
              <a:rPr kumimoji="0" lang="ko-KR" altLang="ko-KR" sz="1000" b="0" i="0" u="none" strike="noStrike" cap="none" normalizeH="0" baseline="0" dirty="0" err="1" smtClean="0">
                <a:ln>
                  <a:noFill/>
                </a:ln>
                <a:solidFill>
                  <a:schemeClr val="tx1"/>
                </a:solidFill>
                <a:effectLst/>
                <a:latin typeface="Arial Unicode MS"/>
              </a:rPr>
              <a:t>ssess</a:t>
            </a:r>
            <a:r>
              <a:rPr kumimoji="0" lang="ko-KR" altLang="ko-KR" sz="1000" b="0" i="0" u="none" strike="noStrike" cap="none" normalizeH="0" baseline="0" dirty="0" smtClean="0">
                <a:ln>
                  <a:noFill/>
                </a:ln>
                <a:solidFill>
                  <a:schemeClr val="tx1"/>
                </a:solidFill>
                <a:effectLst/>
                <a:latin typeface="Arial Unicode MS"/>
              </a:rPr>
              <a:t> 의 단계로 이루어져 있습니다.</a:t>
            </a:r>
            <a:endParaRPr kumimoji="0" lang="ko-KR" altLang="ko-KR" sz="800" b="0" i="0" u="none" strike="noStrike" cap="none" normalizeH="0" baseline="0" dirty="0" smtClean="0">
              <a:ln>
                <a:noFill/>
              </a:ln>
              <a:solidFill>
                <a:schemeClr val="tx1"/>
              </a:solidFill>
              <a:effectLst/>
            </a:endParaRPr>
          </a:p>
        </p:txBody>
      </p:sp>
      <p:pic>
        <p:nvPicPr>
          <p:cNvPr id="2051" name="Picture 3" descr="https://t1.daumcdn.net/cfile/tistory/999AAC395BDEDBA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77" y="1987375"/>
            <a:ext cx="11133108" cy="375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8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04800" y="446025"/>
            <a:ext cx="900118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smtClean="0">
                <a:ln>
                  <a:noFill/>
                </a:ln>
                <a:solidFill>
                  <a:schemeClr val="tx1"/>
                </a:solidFill>
                <a:effectLst/>
                <a:latin typeface="Arial Unicode MS"/>
              </a:rPr>
              <a:t>1. 추출 (</a:t>
            </a:r>
            <a:r>
              <a:rPr kumimoji="0" lang="ko-KR" altLang="ko-KR" sz="1000" b="1" i="0" u="none" strike="noStrike" cap="none" normalizeH="0" baseline="0" dirty="0" err="1" smtClean="0">
                <a:ln>
                  <a:noFill/>
                </a:ln>
                <a:solidFill>
                  <a:schemeClr val="tx1"/>
                </a:solidFill>
                <a:effectLst/>
                <a:latin typeface="Arial Unicode MS"/>
              </a:rPr>
              <a:t>Sample</a:t>
            </a:r>
            <a:r>
              <a:rPr kumimoji="0" lang="ko-KR" altLang="ko-KR" sz="10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데이터 샘플링 (모델링을 위한 데이터 집합 선택) </a:t>
            </a:r>
            <a:r>
              <a:rPr kumimoji="0" lang="ko-KR" altLang="ko-KR" sz="1000" b="0" i="0" u="none" strike="noStrike" cap="none" normalizeH="0" baseline="0" dirty="0" err="1" smtClean="0">
                <a:ln>
                  <a:noFill/>
                </a:ln>
                <a:solidFill>
                  <a:schemeClr val="tx1"/>
                </a:solidFill>
                <a:effectLst/>
                <a:latin typeface="Arial Unicode MS"/>
              </a:rPr>
              <a:t>으로부터</a:t>
            </a:r>
            <a:r>
              <a:rPr kumimoji="0" lang="ko-KR" altLang="ko-KR" sz="1000" b="0" i="0" u="none" strike="noStrike" cap="none" normalizeH="0" baseline="0" dirty="0" smtClean="0">
                <a:ln>
                  <a:noFill/>
                </a:ln>
                <a:solidFill>
                  <a:schemeClr val="tx1"/>
                </a:solidFill>
                <a:effectLst/>
                <a:latin typeface="Arial Unicode MS"/>
              </a:rPr>
              <a:t> 프로세스가 시작됩니다.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데이터 집합은 검색하기에 충분한 정보를 </a:t>
            </a:r>
            <a:r>
              <a:rPr kumimoji="0" lang="ko-KR" altLang="ko-KR" sz="1000" b="0" i="0" u="none" strike="noStrike" cap="none" normalizeH="0" baseline="0" dirty="0" err="1" smtClean="0">
                <a:ln>
                  <a:noFill/>
                </a:ln>
                <a:solidFill>
                  <a:schemeClr val="tx1"/>
                </a:solidFill>
                <a:effectLst/>
                <a:latin typeface="Arial Unicode MS"/>
              </a:rPr>
              <a:t>가질만큼</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0" i="0" u="none" strike="noStrike" cap="none" normalizeH="0" baseline="0" dirty="0" err="1" smtClean="0">
                <a:ln>
                  <a:noFill/>
                </a:ln>
                <a:solidFill>
                  <a:schemeClr val="tx1"/>
                </a:solidFill>
                <a:effectLst/>
                <a:latin typeface="Arial Unicode MS"/>
              </a:rPr>
              <a:t>커야하지만</a:t>
            </a:r>
            <a:r>
              <a:rPr kumimoji="0" lang="ko-KR" altLang="ko-KR" sz="1000" b="0" i="0" u="none" strike="noStrike" cap="none" normalizeH="0" baseline="0" dirty="0" smtClean="0">
                <a:ln>
                  <a:noFill/>
                </a:ln>
                <a:solidFill>
                  <a:schemeClr val="tx1"/>
                </a:solidFill>
                <a:effectLst/>
                <a:latin typeface="Arial Unicode MS"/>
              </a:rPr>
              <a:t> 효율적으로 사용할 수 </a:t>
            </a:r>
            <a:r>
              <a:rPr kumimoji="0" lang="ko-KR" altLang="ko-KR" sz="1000" b="0" i="0" u="none" strike="noStrike" cap="none" normalizeH="0" baseline="0" dirty="0" err="1" smtClean="0">
                <a:ln>
                  <a:noFill/>
                </a:ln>
                <a:solidFill>
                  <a:schemeClr val="tx1"/>
                </a:solidFill>
                <a:effectLst/>
                <a:latin typeface="Arial Unicode MS"/>
              </a:rPr>
              <a:t>있을만큼</a:t>
            </a:r>
            <a:r>
              <a:rPr kumimoji="0" lang="ko-KR" altLang="ko-KR" sz="1000" b="0" i="0" u="none" strike="noStrike" cap="none" normalizeH="0" baseline="0" dirty="0" smtClean="0">
                <a:ln>
                  <a:noFill/>
                </a:ln>
                <a:solidFill>
                  <a:schemeClr val="tx1"/>
                </a:solidFill>
                <a:effectLst/>
                <a:latin typeface="Arial Unicode MS"/>
              </a:rPr>
              <a:t> 작아야 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이 단계에서는 데이터 </a:t>
            </a:r>
            <a:r>
              <a:rPr kumimoji="0" lang="ko-KR" altLang="ko-KR" sz="1000" b="0" i="0" u="none" strike="noStrike" cap="none" normalizeH="0" baseline="0" dirty="0" err="1" smtClean="0">
                <a:ln>
                  <a:noFill/>
                </a:ln>
                <a:solidFill>
                  <a:schemeClr val="tx1"/>
                </a:solidFill>
                <a:effectLst/>
                <a:latin typeface="Arial Unicode MS"/>
              </a:rPr>
              <a:t>파티셔닝</a:t>
            </a:r>
            <a:r>
              <a:rPr kumimoji="0" lang="ko-KR" altLang="ko-KR" sz="1000" b="0" i="0" u="none" strike="noStrike" cap="none" normalizeH="0" baseline="0" dirty="0" smtClean="0">
                <a:ln>
                  <a:noFill/>
                </a:ln>
                <a:solidFill>
                  <a:schemeClr val="tx1"/>
                </a:solidFill>
                <a:effectLst/>
                <a:latin typeface="Arial Unicode MS"/>
              </a:rPr>
              <a:t>(데이터를 여러 개의 테이블로 쪼개는 행위)도 이루어집니다.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smtClean="0">
                <a:ln>
                  <a:noFill/>
                </a:ln>
                <a:solidFill>
                  <a:schemeClr val="tx1"/>
                </a:solidFill>
                <a:effectLst/>
                <a:latin typeface="Arial Unicode MS"/>
              </a:rPr>
              <a:t>2. 탐색 (</a:t>
            </a:r>
            <a:r>
              <a:rPr kumimoji="0" lang="ko-KR" altLang="ko-KR" sz="1000" b="1" i="0" u="none" strike="noStrike" cap="none" normalizeH="0" baseline="0" dirty="0" err="1" smtClean="0">
                <a:ln>
                  <a:noFill/>
                </a:ln>
                <a:solidFill>
                  <a:schemeClr val="tx1"/>
                </a:solidFill>
                <a:effectLst/>
                <a:latin typeface="Arial Unicode MS"/>
              </a:rPr>
              <a:t>Explore</a:t>
            </a:r>
            <a:r>
              <a:rPr kumimoji="0" lang="ko-KR" altLang="ko-KR" sz="10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이 단계에서는 데이터를 시각화하여 비정상적인 변수, 변수들의 예상치 못한 관계들을 발견하고 이를 시각화 하여 데이터를 이해하는 것을 돕습니다.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smtClean="0">
                <a:ln>
                  <a:noFill/>
                </a:ln>
                <a:solidFill>
                  <a:schemeClr val="tx1"/>
                </a:solidFill>
                <a:effectLst/>
                <a:latin typeface="Arial Unicode MS"/>
              </a:rPr>
              <a:t>3. 변환 (</a:t>
            </a:r>
            <a:r>
              <a:rPr kumimoji="0" lang="ko-KR" altLang="ko-KR" sz="1000" b="1" i="0" u="none" strike="noStrike" cap="none" normalizeH="0" baseline="0" dirty="0" err="1" smtClean="0">
                <a:ln>
                  <a:noFill/>
                </a:ln>
                <a:solidFill>
                  <a:schemeClr val="tx1"/>
                </a:solidFill>
                <a:effectLst/>
                <a:latin typeface="Arial Unicode MS"/>
              </a:rPr>
              <a:t>Modify</a:t>
            </a:r>
            <a:r>
              <a:rPr kumimoji="0" lang="ko-KR" altLang="ko-KR" sz="10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변환 (수정) 단계에서는 데이터 모델링을 준비하기 위해 변수를 선택/생성/변환하는 방법(</a:t>
            </a:r>
            <a:r>
              <a:rPr kumimoji="0" lang="ko-KR" altLang="ko-KR" sz="1000" b="0" i="0" u="none" strike="noStrike" cap="none" normalizeH="0" baseline="0" dirty="0" err="1" smtClean="0">
                <a:ln>
                  <a:noFill/>
                </a:ln>
                <a:solidFill>
                  <a:schemeClr val="tx1"/>
                </a:solidFill>
                <a:effectLst/>
                <a:latin typeface="Arial Unicode MS"/>
              </a:rPr>
              <a:t>method</a:t>
            </a:r>
            <a:r>
              <a:rPr kumimoji="0" lang="ko-KR" altLang="ko-KR" sz="1000" b="0" i="0" u="none" strike="noStrike" cap="none" normalizeH="0" baseline="0" dirty="0" smtClean="0">
                <a:ln>
                  <a:noFill/>
                </a:ln>
                <a:solidFill>
                  <a:schemeClr val="tx1"/>
                </a:solidFill>
                <a:effectLst/>
                <a:latin typeface="Arial Unicode MS"/>
              </a:rPr>
              <a:t>)</a:t>
            </a:r>
            <a:r>
              <a:rPr kumimoji="0" lang="ko-KR" altLang="ko-KR" sz="1000" b="0" i="0" u="none" strike="noStrike" cap="none" normalizeH="0" baseline="0" dirty="0" err="1" smtClean="0">
                <a:ln>
                  <a:noFill/>
                </a:ln>
                <a:solidFill>
                  <a:schemeClr val="tx1"/>
                </a:solidFill>
                <a:effectLst/>
                <a:latin typeface="Arial Unicode MS"/>
              </a:rPr>
              <a:t>를</a:t>
            </a:r>
            <a:r>
              <a:rPr kumimoji="0" lang="ko-KR" altLang="ko-KR" sz="1000" b="0" i="0" u="none" strike="noStrike" cap="none" normalizeH="0" baseline="0" dirty="0" smtClean="0">
                <a:ln>
                  <a:noFill/>
                </a:ln>
                <a:solidFill>
                  <a:schemeClr val="tx1"/>
                </a:solidFill>
                <a:effectLst/>
                <a:latin typeface="Arial Unicode MS"/>
              </a:rPr>
              <a:t> 포함합니다.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smtClean="0">
                <a:ln>
                  <a:noFill/>
                </a:ln>
                <a:solidFill>
                  <a:schemeClr val="tx1"/>
                </a:solidFill>
                <a:effectLst/>
                <a:latin typeface="Arial Unicode MS"/>
              </a:rPr>
              <a:t>4. 모델링 (</a:t>
            </a:r>
            <a:r>
              <a:rPr kumimoji="0" lang="ko-KR" altLang="ko-KR" sz="1000" b="1" i="0" u="none" strike="noStrike" cap="none" normalizeH="0" baseline="0" dirty="0" err="1" smtClean="0">
                <a:ln>
                  <a:noFill/>
                </a:ln>
                <a:solidFill>
                  <a:schemeClr val="tx1"/>
                </a:solidFill>
                <a:effectLst/>
                <a:latin typeface="Arial Unicode MS"/>
              </a:rPr>
              <a:t>Model</a:t>
            </a:r>
            <a:r>
              <a:rPr kumimoji="0" lang="ko-KR" altLang="ko-KR" sz="10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준비된 변수들에 다양한 모델링(데이터 </a:t>
            </a:r>
            <a:r>
              <a:rPr kumimoji="0" lang="ko-KR" altLang="ko-KR" sz="1000" b="0" i="0" u="none" strike="noStrike" cap="none" normalizeH="0" baseline="0" dirty="0" err="1" smtClean="0">
                <a:ln>
                  <a:noFill/>
                </a:ln>
                <a:solidFill>
                  <a:schemeClr val="tx1"/>
                </a:solidFill>
                <a:effectLst/>
                <a:latin typeface="Arial Unicode MS"/>
              </a:rPr>
              <a:t>마이닝</a:t>
            </a:r>
            <a:r>
              <a:rPr kumimoji="0" lang="ko-KR" altLang="ko-KR" sz="1000" b="0" i="0" u="none" strike="noStrike" cap="none" normalizeH="0" baseline="0" dirty="0" smtClean="0">
                <a:ln>
                  <a:noFill/>
                </a:ln>
                <a:solidFill>
                  <a:schemeClr val="tx1"/>
                </a:solidFill>
                <a:effectLst/>
                <a:latin typeface="Arial Unicode MS"/>
              </a:rPr>
              <a:t>) 기법들을 적용하는 것에 집중하는 단계입니다. 이를 통해 원하는 결과를 이끌어냅니다.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smtClean="0">
                <a:ln>
                  <a:noFill/>
                </a:ln>
                <a:solidFill>
                  <a:schemeClr val="tx1"/>
                </a:solidFill>
                <a:effectLst/>
                <a:latin typeface="Arial Unicode MS"/>
              </a:rPr>
              <a:t>5. 검증 (</a:t>
            </a:r>
            <a:r>
              <a:rPr kumimoji="0" lang="ko-KR" altLang="ko-KR" sz="1000" b="1" i="0" u="none" strike="noStrike" cap="none" normalizeH="0" baseline="0" dirty="0" err="1" smtClean="0">
                <a:ln>
                  <a:noFill/>
                </a:ln>
                <a:solidFill>
                  <a:schemeClr val="tx1"/>
                </a:solidFill>
                <a:effectLst/>
                <a:latin typeface="Arial Unicode MS"/>
              </a:rPr>
              <a:t>Assess</a:t>
            </a:r>
            <a:r>
              <a:rPr kumimoji="0" lang="ko-KR" altLang="ko-KR" sz="10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모델링 결과를 평가하여 생성된 모델들의 신뢰성과 유용성을 보여주는 단계입니다.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CRISP-</a:t>
            </a:r>
            <a:r>
              <a:rPr kumimoji="0" lang="ko-KR" altLang="ko-KR" sz="1000" b="0" i="0" u="none" strike="noStrike" cap="none" normalizeH="0" baseline="0" dirty="0" err="1" smtClean="0">
                <a:ln>
                  <a:noFill/>
                </a:ln>
                <a:solidFill>
                  <a:schemeClr val="tx1"/>
                </a:solidFill>
                <a:effectLst/>
                <a:latin typeface="Arial Unicode MS"/>
              </a:rPr>
              <a:t>DM과</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0" i="0" u="none" strike="noStrike" cap="none" normalizeH="0" baseline="0" dirty="0" err="1" smtClean="0">
                <a:ln>
                  <a:noFill/>
                </a:ln>
                <a:solidFill>
                  <a:schemeClr val="tx1"/>
                </a:solidFill>
                <a:effectLst/>
                <a:latin typeface="Arial Unicode MS"/>
              </a:rPr>
              <a:t>SEMMA의</a:t>
            </a:r>
            <a:r>
              <a:rPr kumimoji="0" lang="ko-KR" altLang="ko-KR" sz="1000" b="0" i="0" u="none" strike="noStrike" cap="none" normalizeH="0" baseline="0" dirty="0" smtClean="0">
                <a:ln>
                  <a:noFill/>
                </a:ln>
                <a:solidFill>
                  <a:schemeClr val="tx1"/>
                </a:solidFill>
                <a:effectLst/>
                <a:latin typeface="Arial Unicode MS"/>
              </a:rPr>
              <a:t> 가장 큰 차이점은 </a:t>
            </a:r>
            <a:r>
              <a:rPr kumimoji="0" lang="ko-KR" altLang="ko-KR" sz="1000" b="0" i="0" u="none" strike="noStrike" cap="none" normalizeH="0" baseline="0" dirty="0" err="1" smtClean="0">
                <a:ln>
                  <a:noFill/>
                </a:ln>
                <a:solidFill>
                  <a:schemeClr val="tx1"/>
                </a:solidFill>
                <a:effectLst/>
                <a:latin typeface="Arial Unicode MS"/>
              </a:rPr>
              <a:t>SEMMA는</a:t>
            </a:r>
            <a:r>
              <a:rPr kumimoji="0" lang="ko-KR" altLang="ko-KR" sz="1000" b="0" i="0" u="none" strike="noStrike" cap="none" normalizeH="0" baseline="0" dirty="0" smtClean="0">
                <a:ln>
                  <a:noFill/>
                </a:ln>
                <a:solidFill>
                  <a:schemeClr val="tx1"/>
                </a:solidFill>
                <a:effectLst/>
                <a:latin typeface="Arial Unicode MS"/>
              </a:rPr>
              <a:t> 모델링 측면에 중점을 두고 CRISP-</a:t>
            </a:r>
            <a:r>
              <a:rPr kumimoji="0" lang="ko-KR" altLang="ko-KR" sz="1000" b="0" i="0" u="none" strike="noStrike" cap="none" normalizeH="0" baseline="0" dirty="0" err="1" smtClean="0">
                <a:ln>
                  <a:noFill/>
                </a:ln>
                <a:solidFill>
                  <a:schemeClr val="tx1"/>
                </a:solidFill>
                <a:effectLst/>
                <a:latin typeface="Arial Unicode MS"/>
              </a:rPr>
              <a:t>DM은</a:t>
            </a:r>
            <a:r>
              <a:rPr kumimoji="0" lang="ko-KR" altLang="ko-KR" sz="1000" b="0" i="0" u="none" strike="noStrike" cap="none" normalizeH="0" baseline="0" dirty="0" smtClean="0">
                <a:ln>
                  <a:noFill/>
                </a:ln>
                <a:solidFill>
                  <a:schemeClr val="tx1"/>
                </a:solidFill>
                <a:effectLst/>
                <a:latin typeface="Arial Unicode MS"/>
              </a:rPr>
              <a:t> 모델링 이전의 단계들을 좀 더 중요시 한다는 것입니다. </a:t>
            </a:r>
            <a:endParaRPr kumimoji="0" lang="en-US"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예를 들면 사업적인 문제 해결을 위해 데이터를 이해하여 </a:t>
            </a:r>
            <a:r>
              <a:rPr kumimoji="0" lang="ko-KR" altLang="ko-KR" sz="1000" b="0" i="0" u="none" strike="noStrike" cap="none" normalizeH="0" baseline="0" dirty="0" err="1" smtClean="0">
                <a:ln>
                  <a:noFill/>
                </a:ln>
                <a:solidFill>
                  <a:schemeClr val="tx1"/>
                </a:solidFill>
                <a:effectLst/>
                <a:latin typeface="Arial Unicode MS"/>
              </a:rPr>
              <a:t>전처리한</a:t>
            </a:r>
            <a:r>
              <a:rPr kumimoji="0" lang="ko-KR" altLang="ko-KR" sz="1000" b="0" i="0" u="none" strike="noStrike" cap="none" normalizeH="0" baseline="0" dirty="0" smtClean="0">
                <a:ln>
                  <a:noFill/>
                </a:ln>
                <a:solidFill>
                  <a:schemeClr val="tx1"/>
                </a:solidFill>
                <a:effectLst/>
                <a:latin typeface="Arial Unicode MS"/>
              </a:rPr>
              <a:t> 데이터들을 입력 데이터로 사용하는 것입니다. 이는 머신 러닝 알고리즘과 유사합니다.</a:t>
            </a:r>
          </a:p>
        </p:txBody>
      </p:sp>
    </p:spTree>
    <p:extLst>
      <p:ext uri="{BB962C8B-B14F-4D97-AF65-F5344CB8AC3E}">
        <p14:creationId xmlns:p14="http://schemas.microsoft.com/office/powerpoint/2010/main" val="347655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30877" y="271864"/>
            <a:ext cx="10508673"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1" i="0" u="none" strike="noStrike" cap="none" normalizeH="0" baseline="0" dirty="0" smtClean="0">
                <a:ln>
                  <a:noFill/>
                </a:ln>
                <a:solidFill>
                  <a:schemeClr val="tx1"/>
                </a:solidFill>
                <a:effectLst/>
                <a:latin typeface="Arial Unicode MS"/>
              </a:rPr>
              <a:t>빅 </a:t>
            </a:r>
            <a:r>
              <a:rPr kumimoji="0" lang="ko-KR" altLang="ko-KR" b="1" i="0" u="none" strike="noStrike" cap="none" normalizeH="0" baseline="0" dirty="0" smtClean="0">
                <a:ln>
                  <a:noFill/>
                </a:ln>
                <a:solidFill>
                  <a:schemeClr val="tx1"/>
                </a:solidFill>
                <a:effectLst/>
                <a:latin typeface="Arial Unicode MS"/>
              </a:rPr>
              <a:t>데이터의</a:t>
            </a:r>
            <a:r>
              <a:rPr kumimoji="0" lang="ko-KR" altLang="ko-KR" sz="1600" b="1" i="0" u="none" strike="noStrike" cap="none" normalizeH="0" baseline="0" dirty="0" smtClean="0">
                <a:ln>
                  <a:noFill/>
                </a:ln>
                <a:solidFill>
                  <a:schemeClr val="tx1"/>
                </a:solidFill>
                <a:effectLst/>
                <a:latin typeface="Arial Unicode MS"/>
              </a:rPr>
              <a:t> 생명 주기</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최근의 빅 데이터 환경에서, 고전적인 접근 방식은 불완전하거나 부차적인 것이 되었습니다.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일례로, SEMMA 방법론은 다른 데이터 소스의 데이터 수집 및 사전 처리를 완전히 무시합니다.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빅 데이터 분석의 주기는 아래와 같이 설명할 수 있습니다.</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smtClean="0">
                <a:ln>
                  <a:noFill/>
                </a:ln>
                <a:solidFill>
                  <a:schemeClr val="tx1"/>
                </a:solidFill>
                <a:effectLst/>
                <a:latin typeface="Arial Unicode MS"/>
              </a:rPr>
              <a:t>1. 사업 문제 정의 (Business </a:t>
            </a:r>
            <a:r>
              <a:rPr kumimoji="0" lang="ko-KR" altLang="ko-KR" sz="1000" b="1" i="0" u="none" strike="noStrike" cap="none" normalizeH="0" baseline="0" dirty="0" err="1" smtClean="0">
                <a:ln>
                  <a:noFill/>
                </a:ln>
                <a:solidFill>
                  <a:schemeClr val="tx1"/>
                </a:solidFill>
                <a:effectLst/>
                <a:latin typeface="Arial Unicode MS"/>
              </a:rPr>
              <a:t>Problem</a:t>
            </a:r>
            <a:r>
              <a:rPr kumimoji="0" lang="ko-KR" altLang="ko-KR" sz="1000" b="1" i="0" u="none" strike="noStrike" cap="none" normalizeH="0" baseline="0" dirty="0" smtClean="0">
                <a:ln>
                  <a:noFill/>
                </a:ln>
                <a:solidFill>
                  <a:schemeClr val="tx1"/>
                </a:solidFill>
                <a:effectLst/>
                <a:latin typeface="Arial Unicode MS"/>
              </a:rPr>
              <a:t> </a:t>
            </a:r>
            <a:r>
              <a:rPr kumimoji="0" lang="ko-KR" altLang="ko-KR" sz="1000" b="1" i="0" u="none" strike="noStrike" cap="none" normalizeH="0" baseline="0" dirty="0" err="1" smtClean="0">
                <a:ln>
                  <a:noFill/>
                </a:ln>
                <a:solidFill>
                  <a:schemeClr val="tx1"/>
                </a:solidFill>
                <a:effectLst/>
                <a:latin typeface="Arial Unicode MS"/>
              </a:rPr>
              <a:t>Definition</a:t>
            </a:r>
            <a:r>
              <a:rPr kumimoji="0" lang="ko-KR" altLang="ko-KR" sz="10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전통적인 BI (Business </a:t>
            </a:r>
            <a:r>
              <a:rPr kumimoji="0" lang="ko-KR" altLang="ko-KR" sz="1000" b="0" i="0" u="none" strike="noStrike" cap="none" normalizeH="0" baseline="0" dirty="0" err="1" smtClean="0">
                <a:ln>
                  <a:noFill/>
                </a:ln>
                <a:solidFill>
                  <a:schemeClr val="tx1"/>
                </a:solidFill>
                <a:effectLst/>
                <a:latin typeface="Arial Unicode MS"/>
              </a:rPr>
              <a:t>Intelligence</a:t>
            </a:r>
            <a:r>
              <a:rPr kumimoji="0" lang="ko-KR" altLang="ko-KR" sz="1000" b="0" i="0" u="none" strike="noStrike" cap="none" normalizeH="0" baseline="0" dirty="0" smtClean="0">
                <a:ln>
                  <a:noFill/>
                </a:ln>
                <a:solidFill>
                  <a:schemeClr val="tx1"/>
                </a:solidFill>
                <a:effectLst/>
                <a:latin typeface="Arial Unicode MS"/>
              </a:rPr>
              <a:t>) 분석 및 빅 데이터 분석의 생명 주기에 있어서 보편적인 부분입니다.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일반적으로 이 단계는 빅 데이터 프로젝트에 있어서 중요한 단계입니다.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문제를 정의하고 조직에 얼마나 큰 이익을 줄 수 있을지 검증을 정확하게 해야합니다.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이 단계를 명확하게 언급하더라도 프로젝트에서 얻고자 하는 것과 비용이 얼마나 </a:t>
            </a:r>
            <a:r>
              <a:rPr kumimoji="0" lang="ko-KR" altLang="ko-KR" sz="1000" b="0" i="0" u="none" strike="noStrike" cap="none" normalizeH="0" baseline="0" dirty="0" err="1" smtClean="0">
                <a:ln>
                  <a:noFill/>
                </a:ln>
                <a:solidFill>
                  <a:schemeClr val="tx1"/>
                </a:solidFill>
                <a:effectLst/>
                <a:latin typeface="Arial Unicode MS"/>
              </a:rPr>
              <a:t>발생할지에</a:t>
            </a:r>
            <a:r>
              <a:rPr kumimoji="0" lang="ko-KR" altLang="ko-KR" sz="1000" b="0" i="0" u="none" strike="noStrike" cap="none" normalizeH="0" baseline="0" dirty="0" smtClean="0">
                <a:ln>
                  <a:noFill/>
                </a:ln>
                <a:solidFill>
                  <a:schemeClr val="tx1"/>
                </a:solidFill>
                <a:effectLst/>
                <a:latin typeface="Arial Unicode MS"/>
              </a:rPr>
              <a:t> 대해 명확히 검증해야 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smtClean="0">
                <a:ln>
                  <a:noFill/>
                </a:ln>
                <a:solidFill>
                  <a:schemeClr val="tx1"/>
                </a:solidFill>
                <a:effectLst/>
                <a:latin typeface="Arial Unicode MS"/>
              </a:rPr>
              <a:t>2. 연구 (</a:t>
            </a:r>
            <a:r>
              <a:rPr kumimoji="0" lang="ko-KR" altLang="ko-KR" sz="1000" b="1" i="0" u="none" strike="noStrike" cap="none" normalizeH="0" baseline="0" dirty="0" err="1" smtClean="0">
                <a:ln>
                  <a:noFill/>
                </a:ln>
                <a:solidFill>
                  <a:schemeClr val="tx1"/>
                </a:solidFill>
                <a:effectLst/>
                <a:latin typeface="Arial Unicode MS"/>
              </a:rPr>
              <a:t>Research</a:t>
            </a:r>
            <a:r>
              <a:rPr kumimoji="0" lang="ko-KR" altLang="ko-KR" sz="1000" b="1" i="0" u="none" strike="noStrike" cap="none" normalizeH="0" baseline="0" dirty="0" smtClean="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같은 상황에서 다른 회사가 수행한 내용을 분석해야 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이 단계에서 회사에 적용할 합리적인 해결방법을 찾아야 합니다. 회사가 보유한 자원 및 요구사항에 다른 해결방법을 적용할 때에도 마찬가지입니다.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이 단계에서는 이후 단계에서 사용할 방법론을 정의해야 합니다.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p:txBody>
      </p:sp>
    </p:spTree>
    <p:extLst>
      <p:ext uri="{BB962C8B-B14F-4D97-AF65-F5344CB8AC3E}">
        <p14:creationId xmlns:p14="http://schemas.microsoft.com/office/powerpoint/2010/main" val="265681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530629" y="412461"/>
            <a:ext cx="10515600" cy="4351338"/>
          </a:xfrm>
        </p:spPr>
        <p:txBody>
          <a:bodyPr>
            <a:noAutofit/>
          </a:bodyPr>
          <a:lstStyle/>
          <a:p>
            <a:pPr marL="0" lvl="0" indent="0" eaLnBrk="0" fontAlgn="base" latinLnBrk="0" hangingPunct="0">
              <a:lnSpc>
                <a:spcPct val="100000"/>
              </a:lnSpc>
              <a:spcBef>
                <a:spcPct val="0"/>
              </a:spcBef>
              <a:spcAft>
                <a:spcPct val="0"/>
              </a:spcAft>
              <a:buNone/>
            </a:pPr>
            <a:r>
              <a:rPr kumimoji="0" lang="ko-KR" altLang="ko-KR" sz="1000" b="1" i="0" u="none" strike="noStrike" cap="none" normalizeH="0" baseline="0" dirty="0" smtClean="0">
                <a:ln>
                  <a:noFill/>
                </a:ln>
                <a:solidFill>
                  <a:schemeClr val="tx1"/>
                </a:solidFill>
                <a:effectLst/>
                <a:latin typeface="Arial Unicode MS"/>
              </a:rPr>
              <a:t>3. 인적 자원 검증 (</a:t>
            </a:r>
            <a:r>
              <a:rPr kumimoji="0" lang="ko-KR" altLang="ko-KR" sz="1000" b="1" i="0" u="none" strike="noStrike" cap="none" normalizeH="0" baseline="0" dirty="0" err="1" smtClean="0">
                <a:ln>
                  <a:noFill/>
                </a:ln>
                <a:solidFill>
                  <a:schemeClr val="tx1"/>
                </a:solidFill>
                <a:effectLst/>
                <a:latin typeface="Arial Unicode MS"/>
              </a:rPr>
              <a:t>Human</a:t>
            </a:r>
            <a:r>
              <a:rPr kumimoji="0" lang="ko-KR" altLang="ko-KR" sz="1000" b="1" i="0" u="none" strike="noStrike" cap="none" normalizeH="0" baseline="0" dirty="0" smtClean="0">
                <a:ln>
                  <a:noFill/>
                </a:ln>
                <a:solidFill>
                  <a:schemeClr val="tx1"/>
                </a:solidFill>
                <a:effectLst/>
                <a:latin typeface="Arial Unicode MS"/>
              </a:rPr>
              <a:t> Resources </a:t>
            </a:r>
            <a:r>
              <a:rPr kumimoji="0" lang="ko-KR" altLang="ko-KR" sz="1000" b="1" i="0" u="none" strike="noStrike" cap="none" normalizeH="0" baseline="0" dirty="0" err="1" smtClean="0">
                <a:ln>
                  <a:noFill/>
                </a:ln>
                <a:solidFill>
                  <a:schemeClr val="tx1"/>
                </a:solidFill>
                <a:effectLst/>
                <a:latin typeface="Arial Unicode MS"/>
              </a:rPr>
              <a:t>Assessment</a:t>
            </a:r>
            <a:r>
              <a:rPr kumimoji="0" lang="ko-KR" altLang="ko-KR" sz="1000" b="1" i="0" u="none" strike="noStrike" cap="none" normalizeH="0" baseline="0" dirty="0" smtClean="0">
                <a:ln>
                  <a:noFill/>
                </a:ln>
                <a:solidFill>
                  <a:schemeClr val="tx1"/>
                </a:solidFill>
                <a:effectLst/>
                <a:latin typeface="Arial Unicode MS"/>
              </a:rPr>
              <a:t>)</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문제가 정의된 후, 현재 담당자가 프로젝트를 성공적으로 끝낼 수 있는지 검증해야 합니다.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전통적인 BI 팀은 모든 단계에서 최적의 해결방법을 제공할 수는 없습니다. 따라서, 프로젝트를 시작하기 전에 프로젝트의 일부를 아웃소싱하거나 더 많은 사람을 고용해야 합니다.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1" i="0" u="none" strike="noStrike" cap="none" normalizeH="0" baseline="0" dirty="0" smtClean="0">
                <a:ln>
                  <a:noFill/>
                </a:ln>
                <a:solidFill>
                  <a:schemeClr val="tx1"/>
                </a:solidFill>
                <a:effectLst/>
                <a:latin typeface="Arial Unicode MS"/>
              </a:rPr>
              <a:t>4. 데이터 준비 (Data </a:t>
            </a:r>
            <a:r>
              <a:rPr kumimoji="0" lang="ko-KR" altLang="ko-KR" sz="1000" b="1" i="0" u="none" strike="noStrike" cap="none" normalizeH="0" baseline="0" dirty="0" err="1" smtClean="0">
                <a:ln>
                  <a:noFill/>
                </a:ln>
                <a:solidFill>
                  <a:schemeClr val="tx1"/>
                </a:solidFill>
                <a:effectLst/>
                <a:latin typeface="Arial Unicode MS"/>
              </a:rPr>
              <a:t>Acquisition</a:t>
            </a:r>
            <a:r>
              <a:rPr kumimoji="0" lang="ko-KR" altLang="ko-KR" sz="1000" b="1" i="0" u="none" strike="noStrike" cap="none" normalizeH="0" baseline="0" dirty="0" smtClean="0">
                <a:ln>
                  <a:noFill/>
                </a:ln>
                <a:solidFill>
                  <a:schemeClr val="tx1"/>
                </a:solidFill>
                <a:effectLst/>
                <a:latin typeface="Arial Unicode MS"/>
              </a:rPr>
              <a:t>)</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빅 데이터 생명 주기에서 핵심이 되는 단계입니다.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결과 데이터 제품을 전달할 때 필요한 프로파일의 형식을 정의합니다.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데이터 수집은 프로세스의 중요한 부분이며 일반적으로는 서로 다른 소스로부터의 구조화되지 않은 데이터들을 수집합니다.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예를 들면, </a:t>
            </a:r>
            <a:r>
              <a:rPr kumimoji="0" lang="ko-KR" altLang="ko-KR" sz="1000" b="0" i="0" u="none" strike="noStrike" cap="none" normalizeH="0" baseline="0" dirty="0" err="1" smtClean="0">
                <a:ln>
                  <a:noFill/>
                </a:ln>
                <a:solidFill>
                  <a:schemeClr val="tx1"/>
                </a:solidFill>
                <a:effectLst/>
                <a:latin typeface="Arial Unicode MS"/>
              </a:rPr>
              <a:t>크롤러를</a:t>
            </a:r>
            <a:r>
              <a:rPr kumimoji="0" lang="ko-KR" altLang="ko-KR" sz="1000" b="0" i="0" u="none" strike="noStrike" cap="none" normalizeH="0" baseline="0" dirty="0" smtClean="0">
                <a:ln>
                  <a:noFill/>
                </a:ln>
                <a:solidFill>
                  <a:schemeClr val="tx1"/>
                </a:solidFill>
                <a:effectLst/>
                <a:latin typeface="Arial Unicode MS"/>
              </a:rPr>
              <a:t> 만들어서 웹사이트로부터 사용자 리뷰들을 수집할 수 있습니다. 이 과정은 다른 언어로 작성된 텍스트들을 다루기 때문에 많은 시간이 소요됩니다.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1"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1" i="0" u="none" strike="noStrike" cap="none" normalizeH="0" baseline="0" dirty="0" smtClean="0">
                <a:ln>
                  <a:noFill/>
                </a:ln>
                <a:solidFill>
                  <a:schemeClr val="tx1"/>
                </a:solidFill>
                <a:effectLst/>
                <a:latin typeface="Arial Unicode MS"/>
              </a:rPr>
              <a:t>5. 데이터 가공 (Data </a:t>
            </a:r>
            <a:r>
              <a:rPr kumimoji="0" lang="ko-KR" altLang="ko-KR" sz="1000" b="1" i="0" u="none" strike="noStrike" cap="none" normalizeH="0" baseline="0" dirty="0" err="1" smtClean="0">
                <a:ln>
                  <a:noFill/>
                </a:ln>
                <a:solidFill>
                  <a:schemeClr val="tx1"/>
                </a:solidFill>
                <a:effectLst/>
                <a:latin typeface="Arial Unicode MS"/>
              </a:rPr>
              <a:t>Munging</a:t>
            </a:r>
            <a:r>
              <a:rPr kumimoji="0" lang="ko-KR" altLang="ko-KR" sz="1000" b="1" i="0" u="none" strike="noStrike" cap="none" normalizeH="0" baseline="0" dirty="0" smtClean="0">
                <a:ln>
                  <a:noFill/>
                </a:ln>
                <a:solidFill>
                  <a:schemeClr val="tx1"/>
                </a:solidFill>
                <a:effectLst/>
                <a:latin typeface="Arial Unicode MS"/>
              </a:rPr>
              <a:t>)</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err="1" smtClean="0">
                <a:ln>
                  <a:noFill/>
                </a:ln>
                <a:solidFill>
                  <a:schemeClr val="tx1"/>
                </a:solidFill>
                <a:effectLst/>
                <a:latin typeface="Arial Unicode MS"/>
              </a:rPr>
              <a:t>웹으로부터</a:t>
            </a:r>
            <a:r>
              <a:rPr kumimoji="0" lang="ko-KR" altLang="ko-KR" sz="1000" b="0" i="0" u="none" strike="noStrike" cap="none" normalizeH="0" baseline="0" dirty="0" smtClean="0">
                <a:ln>
                  <a:noFill/>
                </a:ln>
                <a:solidFill>
                  <a:schemeClr val="tx1"/>
                </a:solidFill>
                <a:effectLst/>
                <a:latin typeface="Arial Unicode MS"/>
              </a:rPr>
              <a:t> 한 번 데이터 검색이 완료된 상황을 가정하면, 사용하기 편한 형태로 저장해야 합니다.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위에서 예로 든 리뷰 데이터를 이어서 살펴보자면, 서로 다른 표시 형태를 갖는 데이터들을 서로 다른 사이트들로부터 검색한다고 가정해 보겠습니다.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하나의 데이터 소스가 리뷰에 대한 별의 개수(</a:t>
            </a:r>
            <a:r>
              <a:rPr kumimoji="0" lang="ko-KR" altLang="ko-KR" sz="1000" b="0" i="0" u="none" strike="noStrike" cap="none" normalizeH="0" baseline="0" dirty="0" err="1" smtClean="0">
                <a:ln>
                  <a:noFill/>
                </a:ln>
                <a:solidFill>
                  <a:schemeClr val="tx1"/>
                </a:solidFill>
                <a:effectLst/>
                <a:latin typeface="Arial Unicode MS"/>
              </a:rPr>
              <a:t>rating</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0" i="0" u="none" strike="noStrike" cap="none" normalizeH="0" baseline="0" dirty="0" err="1" smtClean="0">
                <a:ln>
                  <a:noFill/>
                </a:ln>
                <a:solidFill>
                  <a:schemeClr val="tx1"/>
                </a:solidFill>
                <a:effectLst/>
                <a:latin typeface="Arial Unicode MS"/>
              </a:rPr>
              <a:t>in</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0" i="0" u="none" strike="noStrike" cap="none" normalizeH="0" baseline="0" dirty="0" err="1" smtClean="0">
                <a:ln>
                  <a:noFill/>
                </a:ln>
                <a:solidFill>
                  <a:schemeClr val="tx1"/>
                </a:solidFill>
                <a:effectLst/>
                <a:latin typeface="Arial Unicode MS"/>
              </a:rPr>
              <a:t>stars</a:t>
            </a:r>
            <a:r>
              <a:rPr kumimoji="0" lang="ko-KR" altLang="ko-KR" sz="1000" b="0" i="0" u="none" strike="noStrike" cap="none" normalizeH="0" baseline="0" dirty="0" smtClean="0">
                <a:ln>
                  <a:noFill/>
                </a:ln>
                <a:solidFill>
                  <a:schemeClr val="tx1"/>
                </a:solidFill>
                <a:effectLst/>
                <a:latin typeface="Arial Unicode MS"/>
              </a:rPr>
              <a:t>)</a:t>
            </a:r>
            <a:r>
              <a:rPr kumimoji="0" lang="ko-KR" altLang="ko-KR" sz="1000" b="0" i="0" u="none" strike="noStrike" cap="none" normalizeH="0" baseline="0" dirty="0" err="1" smtClean="0">
                <a:ln>
                  <a:noFill/>
                </a:ln>
                <a:solidFill>
                  <a:schemeClr val="tx1"/>
                </a:solidFill>
                <a:effectLst/>
                <a:latin typeface="Arial Unicode MS"/>
              </a:rPr>
              <a:t>를</a:t>
            </a:r>
            <a:r>
              <a:rPr kumimoji="0" lang="ko-KR" altLang="ko-KR" sz="1000" b="0" i="0" u="none" strike="noStrike" cap="none" normalizeH="0" baseline="0" dirty="0" smtClean="0">
                <a:ln>
                  <a:noFill/>
                </a:ln>
                <a:solidFill>
                  <a:schemeClr val="tx1"/>
                </a:solidFill>
                <a:effectLst/>
                <a:latin typeface="Arial Unicode MS"/>
              </a:rPr>
              <a:t> 제공한다고 가정하면 이를 응답 변수 </a:t>
            </a:r>
            <a:r>
              <a:rPr kumimoji="0" lang="ko-KR" altLang="ko-KR" sz="1000" b="0" i="0" u="none" strike="noStrike" cap="none" normalizeH="0" baseline="0" dirty="0" err="1" smtClean="0">
                <a:ln>
                  <a:noFill/>
                </a:ln>
                <a:solidFill>
                  <a:schemeClr val="tx1"/>
                </a:solidFill>
                <a:effectLst/>
                <a:latin typeface="Arial Unicode MS"/>
              </a:rPr>
              <a:t>y</a:t>
            </a:r>
            <a:r>
              <a:rPr kumimoji="0" lang="ko-KR" altLang="ko-KR" sz="1000" b="0" i="0" u="none" strike="noStrike" cap="none" normalizeH="0" baseline="0" dirty="0" smtClean="0">
                <a:ln>
                  <a:noFill/>
                </a:ln>
                <a:solidFill>
                  <a:schemeClr val="tx1"/>
                </a:solidFill>
                <a:effectLst/>
                <a:latin typeface="Arial Unicode MS"/>
              </a:rPr>
              <a:t> ∈ { 1, 2, 3, 4, 5 } 로 매핑하여 읽을 수 있습니다.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다른 데이터 소스는 좋아요(</a:t>
            </a:r>
            <a:r>
              <a:rPr kumimoji="0" lang="ko-KR" altLang="ko-KR" sz="1000" b="0" i="0" u="none" strike="noStrike" cap="none" normalizeH="0" baseline="0" dirty="0" err="1" smtClean="0">
                <a:ln>
                  <a:noFill/>
                </a:ln>
                <a:solidFill>
                  <a:schemeClr val="tx1"/>
                </a:solidFill>
                <a:effectLst/>
                <a:latin typeface="Arial Unicode MS"/>
              </a:rPr>
              <a:t>up</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0" i="0" u="none" strike="noStrike" cap="none" normalizeH="0" baseline="0" dirty="0" err="1" smtClean="0">
                <a:ln>
                  <a:noFill/>
                </a:ln>
                <a:solidFill>
                  <a:schemeClr val="tx1"/>
                </a:solidFill>
                <a:effectLst/>
                <a:latin typeface="Arial Unicode MS"/>
              </a:rPr>
              <a:t>voting</a:t>
            </a:r>
            <a:r>
              <a:rPr kumimoji="0" lang="ko-KR" altLang="ko-KR" sz="1000" b="0" i="0" u="none" strike="noStrike" cap="none" normalizeH="0" baseline="0" dirty="0" smtClean="0">
                <a:ln>
                  <a:noFill/>
                </a:ln>
                <a:solidFill>
                  <a:schemeClr val="tx1"/>
                </a:solidFill>
                <a:effectLst/>
                <a:latin typeface="Arial Unicode MS"/>
              </a:rPr>
              <a:t>)와 싫어요(</a:t>
            </a:r>
            <a:r>
              <a:rPr kumimoji="0" lang="ko-KR" altLang="ko-KR" sz="1000" b="0" i="0" u="none" strike="noStrike" cap="none" normalizeH="0" baseline="0" dirty="0" err="1" smtClean="0">
                <a:ln>
                  <a:noFill/>
                </a:ln>
                <a:solidFill>
                  <a:schemeClr val="tx1"/>
                </a:solidFill>
                <a:effectLst/>
                <a:latin typeface="Arial Unicode MS"/>
              </a:rPr>
              <a:t>down</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0" i="0" u="none" strike="noStrike" cap="none" normalizeH="0" baseline="0" dirty="0" err="1" smtClean="0">
                <a:ln>
                  <a:noFill/>
                </a:ln>
                <a:solidFill>
                  <a:schemeClr val="tx1"/>
                </a:solidFill>
                <a:effectLst/>
                <a:latin typeface="Arial Unicode MS"/>
              </a:rPr>
              <a:t>voting</a:t>
            </a:r>
            <a:r>
              <a:rPr kumimoji="0" lang="ko-KR" altLang="ko-KR" sz="1000" b="0" i="0" u="none" strike="noStrike" cap="none" normalizeH="0" baseline="0" dirty="0" smtClean="0">
                <a:ln>
                  <a:noFill/>
                </a:ln>
                <a:solidFill>
                  <a:schemeClr val="tx1"/>
                </a:solidFill>
                <a:effectLst/>
                <a:latin typeface="Arial Unicode MS"/>
              </a:rPr>
              <a:t>)을 이용한 리뷰를 제공한다고 합시다. 이는 응답 변수 </a:t>
            </a:r>
            <a:r>
              <a:rPr kumimoji="0" lang="ko-KR" altLang="ko-KR" sz="1000" b="0" i="0" u="none" strike="noStrike" cap="none" normalizeH="0" baseline="0" dirty="0" err="1" smtClean="0">
                <a:ln>
                  <a:noFill/>
                </a:ln>
                <a:solidFill>
                  <a:schemeClr val="tx1"/>
                </a:solidFill>
                <a:effectLst/>
                <a:latin typeface="Arial Unicode MS"/>
              </a:rPr>
              <a:t>y</a:t>
            </a:r>
            <a:r>
              <a:rPr kumimoji="0" lang="ko-KR" altLang="ko-KR" sz="1000" b="0" i="0" u="none" strike="noStrike" cap="none" normalizeH="0" baseline="0" dirty="0" smtClean="0">
                <a:ln>
                  <a:noFill/>
                </a:ln>
                <a:solidFill>
                  <a:schemeClr val="tx1"/>
                </a:solidFill>
                <a:effectLst/>
                <a:latin typeface="Arial Unicode MS"/>
              </a:rPr>
              <a:t> ∈ { </a:t>
            </a:r>
            <a:r>
              <a:rPr kumimoji="0" lang="ko-KR" altLang="ko-KR" sz="1000" b="0" i="0" u="none" strike="noStrike" cap="none" normalizeH="0" baseline="0" dirty="0" err="1" smtClean="0">
                <a:ln>
                  <a:noFill/>
                </a:ln>
                <a:solidFill>
                  <a:schemeClr val="tx1"/>
                </a:solidFill>
                <a:effectLst/>
                <a:latin typeface="Arial Unicode MS"/>
              </a:rPr>
              <a:t>positive</a:t>
            </a:r>
            <a:r>
              <a:rPr kumimoji="0" lang="ko-KR" altLang="ko-KR" sz="1000" b="0" i="0" u="none" strike="noStrike" cap="none" normalizeH="0" baseline="0" dirty="0" smtClean="0">
                <a:ln>
                  <a:noFill/>
                </a:ln>
                <a:solidFill>
                  <a:schemeClr val="tx1"/>
                </a:solidFill>
                <a:effectLst/>
                <a:latin typeface="Arial Unicode MS"/>
              </a:rPr>
              <a:t>, </a:t>
            </a:r>
            <a:r>
              <a:rPr kumimoji="0" lang="ko-KR" altLang="ko-KR" sz="1000" b="0" i="0" u="none" strike="noStrike" cap="none" normalizeH="0" baseline="0" dirty="0" err="1" smtClean="0">
                <a:ln>
                  <a:noFill/>
                </a:ln>
                <a:solidFill>
                  <a:schemeClr val="tx1"/>
                </a:solidFill>
                <a:effectLst/>
                <a:latin typeface="Arial Unicode MS"/>
              </a:rPr>
              <a:t>negative</a:t>
            </a:r>
            <a:r>
              <a:rPr kumimoji="0" lang="ko-KR" altLang="ko-KR" sz="1000" b="0" i="0" u="none" strike="noStrike" cap="none" normalizeH="0" baseline="0" dirty="0" smtClean="0">
                <a:ln>
                  <a:noFill/>
                </a:ln>
                <a:solidFill>
                  <a:schemeClr val="tx1"/>
                </a:solidFill>
                <a:effectLst/>
                <a:latin typeface="Arial Unicode MS"/>
              </a:rPr>
              <a:t> } 로 매핑할 수 있습니다.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이 두 가지 소스로부터 추출한 데이터를 결합하기 위해서는 동일한 표현으로 만들기 위한 결정이 필요합니다.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첫 번째 데이터 소스의 응답을 두 번째 데이터 소스의 응답 형태로 변경한다고 하면 한 개의 별은 </a:t>
            </a:r>
            <a:r>
              <a:rPr kumimoji="0" lang="ko-KR" altLang="ko-KR" sz="1000" b="0" i="0" u="none" strike="noStrike" cap="none" normalizeH="0" baseline="0" dirty="0" err="1" smtClean="0">
                <a:ln>
                  <a:noFill/>
                </a:ln>
                <a:solidFill>
                  <a:schemeClr val="tx1"/>
                </a:solidFill>
                <a:effectLst/>
                <a:latin typeface="Arial Unicode MS"/>
              </a:rPr>
              <a:t>negative</a:t>
            </a:r>
            <a:r>
              <a:rPr kumimoji="0" lang="ko-KR" altLang="ko-KR" sz="1000" b="0" i="0" u="none" strike="noStrike" cap="none" normalizeH="0" baseline="0" dirty="0" smtClean="0">
                <a:ln>
                  <a:noFill/>
                </a:ln>
                <a:solidFill>
                  <a:schemeClr val="tx1"/>
                </a:solidFill>
                <a:effectLst/>
                <a:latin typeface="Arial Unicode MS"/>
              </a:rPr>
              <a:t>, 다섯 개의 별은 </a:t>
            </a:r>
            <a:r>
              <a:rPr kumimoji="0" lang="ko-KR" altLang="ko-KR" sz="1000" b="0" i="0" u="none" strike="noStrike" cap="none" normalizeH="0" baseline="0" dirty="0" err="1" smtClean="0">
                <a:ln>
                  <a:noFill/>
                </a:ln>
                <a:solidFill>
                  <a:schemeClr val="tx1"/>
                </a:solidFill>
                <a:effectLst/>
                <a:latin typeface="Arial Unicode MS"/>
              </a:rPr>
              <a:t>positive로</a:t>
            </a:r>
            <a:r>
              <a:rPr kumimoji="0" lang="ko-KR" altLang="ko-KR" sz="1000" b="0" i="0" u="none" strike="noStrike" cap="none" normalizeH="0" baseline="0" dirty="0" smtClean="0">
                <a:ln>
                  <a:noFill/>
                </a:ln>
                <a:solidFill>
                  <a:schemeClr val="tx1"/>
                </a:solidFill>
                <a:effectLst/>
                <a:latin typeface="Arial Unicode MS"/>
              </a:rPr>
              <a:t> 변경하는 것을 고려할 수 있습니다.</a:t>
            </a: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
            </a:r>
            <a:br>
              <a:rPr kumimoji="0" lang="ko-KR" altLang="ko-KR" sz="1000" b="0" i="0" u="none" strike="noStrike" cap="none" normalizeH="0" baseline="0" dirty="0" smtClean="0">
                <a:ln>
                  <a:noFill/>
                </a:ln>
                <a:solidFill>
                  <a:schemeClr val="tx1"/>
                </a:solidFill>
                <a:effectLst/>
                <a:latin typeface="Arial Unicode MS"/>
              </a:rPr>
            </a:br>
            <a:endParaRPr kumimoji="0" lang="ko-KR" altLang="ko-KR" sz="1000" b="0" i="0" u="none" strike="noStrike" cap="none" normalizeH="0" baseline="0" dirty="0" smtClean="0">
              <a:ln>
                <a:noFill/>
              </a:ln>
              <a:solidFill>
                <a:schemeClr val="tx1"/>
              </a:solidFill>
              <a:effectLst/>
              <a:latin typeface="Arial Unicode MS"/>
            </a:endParaRPr>
          </a:p>
          <a:p>
            <a:pPr marL="0" lvl="0" indent="0" eaLnBrk="0" fontAlgn="base" latinLnBrk="0" hangingPunct="0">
              <a:lnSpc>
                <a:spcPct val="100000"/>
              </a:lnSpc>
              <a:spcBef>
                <a:spcPct val="0"/>
              </a:spcBef>
              <a:spcAft>
                <a:spcPct val="0"/>
              </a:spcAft>
              <a:buNone/>
            </a:pPr>
            <a:r>
              <a:rPr kumimoji="0" lang="ko-KR" altLang="ko-KR" sz="1000" b="0" i="0" u="none" strike="noStrike" cap="none" normalizeH="0" baseline="0" dirty="0" smtClean="0">
                <a:ln>
                  <a:noFill/>
                </a:ln>
                <a:solidFill>
                  <a:schemeClr val="tx1"/>
                </a:solidFill>
                <a:effectLst/>
                <a:latin typeface="Arial Unicode MS"/>
              </a:rPr>
              <a:t>이 프로세스는 좋은 품질의 결과를 만들기 위해 종종 많은 시간을 필요로 합니다.</a:t>
            </a:r>
            <a:endParaRPr kumimoji="0" lang="ko-KR" altLang="ko-KR" sz="1000" b="0" i="0" u="none" strike="noStrike" cap="none" normalizeH="0" baseline="0" dirty="0" smtClean="0">
              <a:ln>
                <a:noFill/>
              </a:ln>
              <a:solidFill>
                <a:schemeClr val="tx1"/>
              </a:solidFill>
              <a:effectLst/>
            </a:endParaRPr>
          </a:p>
          <a:p>
            <a:pPr marL="0" lvl="0" indent="0" eaLnBrk="0" fontAlgn="base" latinLnBrk="0" hangingPunct="0">
              <a:lnSpc>
                <a:spcPct val="100000"/>
              </a:lnSpc>
              <a:spcBef>
                <a:spcPct val="0"/>
              </a:spcBef>
              <a:spcAft>
                <a:spcPct val="0"/>
              </a:spcAft>
              <a:buNone/>
            </a:pPr>
            <a:r>
              <a:rPr kumimoji="0" lang="ko-KR" altLang="ko-KR" sz="6000" b="0" i="0" u="none" strike="noStrike" cap="none" normalizeH="0" baseline="0" dirty="0" smtClean="0">
                <a:ln>
                  <a:noFill/>
                </a:ln>
                <a:solidFill>
                  <a:schemeClr val="tx1"/>
                </a:solidFill>
                <a:effectLst/>
                <a:latin typeface="Arial" panose="020B0604020202020204" pitchFamily="34" charset="0"/>
              </a:rPr>
              <a:t> </a:t>
            </a:r>
          </a:p>
          <a:p>
            <a:endParaRPr lang="ko-KR" altLang="en-US" sz="3600" dirty="0"/>
          </a:p>
        </p:txBody>
      </p:sp>
    </p:spTree>
    <p:extLst>
      <p:ext uri="{BB962C8B-B14F-4D97-AF65-F5344CB8AC3E}">
        <p14:creationId xmlns:p14="http://schemas.microsoft.com/office/powerpoint/2010/main" val="356375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20431"/>
            <a:ext cx="10741429" cy="524337"/>
          </a:xfrm>
        </p:spPr>
        <p:txBody>
          <a:bodyPr>
            <a:noAutofit/>
          </a:bodyPr>
          <a:lstStyle/>
          <a:p>
            <a:r>
              <a:rPr lang="ko-KR" altLang="en-US" sz="2400" dirty="0" smtClean="0"/>
              <a:t>문항</a:t>
            </a:r>
            <a:r>
              <a:rPr lang="en-US" altLang="ko-KR" sz="2400" dirty="0" smtClean="0"/>
              <a:t>2) </a:t>
            </a:r>
            <a:r>
              <a:rPr lang="ko-KR" altLang="en-US" sz="2400" dirty="0" smtClean="0"/>
              <a:t>빅데이터 품질 관리 프로세스의 구성요소 및 내용을 설명하시오</a:t>
            </a:r>
            <a:r>
              <a:rPr lang="en-US" altLang="ko-KR" sz="2400" dirty="0" smtClean="0"/>
              <a:t>.</a:t>
            </a:r>
            <a:endParaRPr lang="ko-KR" altLang="en-US" sz="2400" dirty="0"/>
          </a:p>
        </p:txBody>
      </p:sp>
      <p:sp>
        <p:nvSpPr>
          <p:cNvPr id="3" name="내용 개체 틀 2"/>
          <p:cNvSpPr>
            <a:spLocks noGrp="1"/>
          </p:cNvSpPr>
          <p:nvPr>
            <p:ph idx="1"/>
          </p:nvPr>
        </p:nvSpPr>
        <p:spPr>
          <a:xfrm>
            <a:off x="112914" y="906087"/>
            <a:ext cx="10515600" cy="4971618"/>
          </a:xfrm>
        </p:spPr>
        <p:txBody>
          <a:bodyPr/>
          <a:lstStyle/>
          <a:p>
            <a:r>
              <a:rPr lang="ko-KR" altLang="en-US" dirty="0"/>
              <a:t>관리 방안을 결정함에 있어서 각 요소는 다음과 같다</a:t>
            </a:r>
            <a:r>
              <a:rPr lang="en-US" altLang="ko-KR" dirty="0"/>
              <a:t>.</a:t>
            </a:r>
          </a:p>
          <a:p>
            <a:r>
              <a:rPr lang="en-US" altLang="ko-KR" dirty="0"/>
              <a:t>(</a:t>
            </a:r>
            <a:r>
              <a:rPr lang="ko-KR" altLang="en-US" dirty="0"/>
              <a:t>가</a:t>
            </a:r>
            <a:r>
              <a:rPr lang="en-US" altLang="ko-KR" dirty="0"/>
              <a:t>) </a:t>
            </a:r>
            <a:r>
              <a:rPr lang="ko-KR" altLang="en-US" dirty="0"/>
              <a:t>내부 데이터와 외부 데이터의 통합</a:t>
            </a:r>
          </a:p>
          <a:p>
            <a:r>
              <a:rPr lang="en-US" altLang="ko-KR" dirty="0"/>
              <a:t>(</a:t>
            </a:r>
            <a:r>
              <a:rPr lang="ko-KR" altLang="en-US" dirty="0"/>
              <a:t>나</a:t>
            </a:r>
            <a:r>
              <a:rPr lang="en-US" altLang="ko-KR" dirty="0"/>
              <a:t>) </a:t>
            </a:r>
            <a:r>
              <a:rPr lang="ko-KR" altLang="en-US" dirty="0"/>
              <a:t>정형 데이터와 비정형 데이터의 통합</a:t>
            </a:r>
          </a:p>
          <a:p>
            <a:r>
              <a:rPr lang="en-US" altLang="ko-KR" dirty="0"/>
              <a:t>(</a:t>
            </a:r>
            <a:r>
              <a:rPr lang="ko-KR" altLang="en-US" dirty="0"/>
              <a:t>다</a:t>
            </a:r>
            <a:r>
              <a:rPr lang="en-US" altLang="ko-KR" dirty="0"/>
              <a:t>) </a:t>
            </a:r>
            <a:r>
              <a:rPr lang="ko-KR" altLang="en-US" dirty="0"/>
              <a:t>정보 기술 차원에서의 데이터 관리 지침</a:t>
            </a:r>
          </a:p>
          <a:p>
            <a:r>
              <a:rPr lang="en-US" altLang="ko-KR" dirty="0"/>
              <a:t>(</a:t>
            </a:r>
            <a:r>
              <a:rPr lang="ko-KR" altLang="en-US" dirty="0"/>
              <a:t>라</a:t>
            </a:r>
            <a:r>
              <a:rPr lang="en-US" altLang="ko-KR" dirty="0"/>
              <a:t>) </a:t>
            </a:r>
            <a:r>
              <a:rPr lang="ko-KR" altLang="en-US" dirty="0"/>
              <a:t>정보 주기 관리에 대한 각 세부 요소들의 속성</a:t>
            </a:r>
          </a:p>
          <a:p>
            <a:r>
              <a:rPr lang="en-US" altLang="ko-KR" dirty="0"/>
              <a:t>(</a:t>
            </a:r>
            <a:r>
              <a:rPr lang="ko-KR" altLang="en-US" dirty="0"/>
              <a:t>마</a:t>
            </a:r>
            <a:r>
              <a:rPr lang="en-US" altLang="ko-KR" dirty="0"/>
              <a:t>) </a:t>
            </a:r>
            <a:r>
              <a:rPr lang="ko-KR" altLang="en-US" dirty="0"/>
              <a:t>빅데이터 서비스에 따른 데이터의 활용 영역</a:t>
            </a:r>
          </a:p>
        </p:txBody>
      </p:sp>
    </p:spTree>
    <p:extLst>
      <p:ext uri="{BB962C8B-B14F-4D97-AF65-F5344CB8AC3E}">
        <p14:creationId xmlns:p14="http://schemas.microsoft.com/office/powerpoint/2010/main" val="191739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30876" y="321021"/>
            <a:ext cx="10515600" cy="4351338"/>
          </a:xfrm>
        </p:spPr>
        <p:txBody>
          <a:bodyPr>
            <a:normAutofit fontScale="62500" lnSpcReduction="20000"/>
          </a:bodyPr>
          <a:lstStyle/>
          <a:p>
            <a:r>
              <a:rPr lang="en-US" altLang="ko-KR" dirty="0"/>
              <a:t>(1) </a:t>
            </a:r>
            <a:r>
              <a:rPr lang="ko-KR" altLang="en-US" dirty="0"/>
              <a:t>빅데이터 특징에 따른 품질 관리 및 검증 방법</a:t>
            </a:r>
          </a:p>
          <a:p>
            <a:r>
              <a:rPr lang="ko-KR" altLang="en-US" dirty="0"/>
              <a:t>모든 개별 데이터에 대한 타당성 보장보다는 빅데이터 개념 및 특성 측면에서 관리되</a:t>
            </a:r>
          </a:p>
          <a:p>
            <a:r>
              <a:rPr lang="ko-KR" altLang="en-US" dirty="0"/>
              <a:t>어야 하는 항목과 수준에 대해 품질 검증을 정의한다</a:t>
            </a:r>
            <a:r>
              <a:rPr lang="en-US" altLang="ko-KR" dirty="0"/>
              <a:t>.</a:t>
            </a:r>
          </a:p>
          <a:p>
            <a:r>
              <a:rPr lang="ko-KR" altLang="en-US" dirty="0"/>
              <a:t>구분 품질 관리 접근 방법</a:t>
            </a:r>
          </a:p>
          <a:p>
            <a:r>
              <a:rPr lang="ko-KR" altLang="en-US" dirty="0"/>
              <a:t>대량 데이터</a:t>
            </a:r>
          </a:p>
          <a:p>
            <a:r>
              <a:rPr lang="en-US" altLang="ko-KR" dirty="0"/>
              <a:t>- </a:t>
            </a:r>
            <a:r>
              <a:rPr lang="ko-KR" altLang="en-US" dirty="0"/>
              <a:t>데이터 사용자 오류는 무시</a:t>
            </a:r>
          </a:p>
          <a:p>
            <a:r>
              <a:rPr lang="en-US" altLang="ko-KR" dirty="0"/>
              <a:t>- </a:t>
            </a:r>
            <a:r>
              <a:rPr lang="ko-KR" altLang="en-US" dirty="0"/>
              <a:t>데이터 타당성에 치명적인 예외 상황만 탐지</a:t>
            </a:r>
          </a:p>
          <a:p>
            <a:r>
              <a:rPr lang="ko-KR" altLang="en-US" dirty="0"/>
              <a:t>정밀 데이터</a:t>
            </a:r>
          </a:p>
          <a:p>
            <a:r>
              <a:rPr lang="en-US" altLang="ko-KR" dirty="0"/>
              <a:t>- </a:t>
            </a:r>
            <a:r>
              <a:rPr lang="ko-KR" altLang="en-US" dirty="0"/>
              <a:t>개별 데이터에 대한 타당성 검증은 환경 및 상황에 따라 판단</a:t>
            </a:r>
          </a:p>
          <a:p>
            <a:r>
              <a:rPr lang="en-US" altLang="ko-KR" dirty="0"/>
              <a:t>- </a:t>
            </a:r>
            <a:r>
              <a:rPr lang="ko-KR" altLang="en-US" dirty="0"/>
              <a:t>데이터 전체가 나타내는 의미를 중심으로 검증 기준 정의</a:t>
            </a:r>
          </a:p>
          <a:p>
            <a:r>
              <a:rPr lang="ko-KR" altLang="en-US" dirty="0"/>
              <a:t>데이터 출처의 불명확</a:t>
            </a:r>
          </a:p>
          <a:p>
            <a:r>
              <a:rPr lang="en-US" altLang="ko-KR" dirty="0"/>
              <a:t>- </a:t>
            </a:r>
            <a:r>
              <a:rPr lang="ko-KR" altLang="en-US" dirty="0"/>
              <a:t>명확한 목적이나 사전 통제 없이 생산된 데이터에 대한 별도의</a:t>
            </a:r>
          </a:p>
          <a:p>
            <a:r>
              <a:rPr lang="ko-KR" altLang="en-US" dirty="0"/>
              <a:t>품질 기준 정의</a:t>
            </a:r>
          </a:p>
        </p:txBody>
      </p:sp>
    </p:spTree>
    <p:extLst>
      <p:ext uri="{BB962C8B-B14F-4D97-AF65-F5344CB8AC3E}">
        <p14:creationId xmlns:p14="http://schemas.microsoft.com/office/powerpoint/2010/main" val="270483832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1187</Words>
  <Application>Microsoft Office PowerPoint</Application>
  <PresentationFormat>와이드스크린</PresentationFormat>
  <Paragraphs>207</Paragraphs>
  <Slides>16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Arial Unicode MS</vt:lpstr>
      <vt:lpstr>Helvetica Neue</vt:lpstr>
      <vt:lpstr>inherit</vt:lpstr>
      <vt:lpstr>맑은 고딕</vt:lpstr>
      <vt:lpstr>Arial</vt:lpstr>
      <vt:lpstr>Verdana</vt:lpstr>
      <vt:lpstr>Office 테마</vt:lpstr>
      <vt:lpstr>빅데이터 NCS std</vt:lpstr>
      <vt:lpstr>문항1 ) 빅데이터 생명주기를 단계별 설명, 각단계 별 품질 이슈 설명</vt:lpstr>
      <vt:lpstr>PowerPoint 프레젠테이션</vt:lpstr>
      <vt:lpstr> [2] SEMMA 방법론   </vt:lpstr>
      <vt:lpstr>PowerPoint 프레젠테이션</vt:lpstr>
      <vt:lpstr>PowerPoint 프레젠테이션</vt:lpstr>
      <vt:lpstr>PowerPoint 프레젠테이션</vt:lpstr>
      <vt:lpstr>문항2) 빅데이터 품질 관리 프로세스의 구성요소 및 내용을 설명하시오.</vt:lpstr>
      <vt:lpstr>PowerPoint 프레젠테이션</vt:lpstr>
      <vt:lpstr>문항3) 정형, 반 정형, 비정형 메타데이터를 구분 하시오 </vt:lpstr>
      <vt:lpstr>PowerPoint 프레젠테이션</vt:lpstr>
      <vt:lpstr>문항4) 빅데이터 개인정보 비식별 처리의 필요성을 설명하고, 비 식별 조치 절차 서술</vt:lpstr>
      <vt:lpstr>PowerPoint 프레젠테이션</vt:lpstr>
      <vt:lpstr>문항5) 빅데이터 조직 수립기준을 서술.</vt:lpstr>
      <vt:lpstr>빅데이터 조직 수립 기준2</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빅데이터 NCS std</dc:title>
  <dc:creator>202-3</dc:creator>
  <cp:lastModifiedBy>202-3</cp:lastModifiedBy>
  <cp:revision>10</cp:revision>
  <dcterms:created xsi:type="dcterms:W3CDTF">2022-06-10T05:14:55Z</dcterms:created>
  <dcterms:modified xsi:type="dcterms:W3CDTF">2022-06-10T07:28:18Z</dcterms:modified>
</cp:coreProperties>
</file>