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8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72" r:id="rId3"/>
    <p:sldId id="312" r:id="rId4"/>
    <p:sldId id="320" r:id="rId5"/>
    <p:sldId id="302" r:id="rId6"/>
    <p:sldId id="314" r:id="rId7"/>
    <p:sldId id="315" r:id="rId8"/>
    <p:sldId id="316" r:id="rId9"/>
    <p:sldId id="317" r:id="rId10"/>
    <p:sldId id="318" r:id="rId11"/>
    <p:sldId id="319" r:id="rId12"/>
    <p:sldId id="313" r:id="rId13"/>
  </p:sldIdLst>
  <p:sldSz cx="12192000" cy="6858000"/>
  <p:notesSz cx="6858000" cy="9658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∞ Rafael Leme ∞" initials="∞RL∞" lastIdx="1" clrIdx="0">
    <p:extLst>
      <p:ext uri="{19B8F6BF-5375-455C-9EA6-DF929625EA0E}">
        <p15:presenceInfo xmlns:p15="http://schemas.microsoft.com/office/powerpoint/2012/main" userId="667f3e216e170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33CC"/>
    <a:srgbClr val="FF33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88544" autoAdjust="0"/>
  </p:normalViewPr>
  <p:slideViewPr>
    <p:cSldViewPr>
      <p:cViewPr varScale="1">
        <p:scale>
          <a:sx n="76" d="100"/>
          <a:sy n="76" d="100"/>
        </p:scale>
        <p:origin x="78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2"/>
    </p:cViewPr>
  </p:sorterViewPr>
  <p:notesViewPr>
    <p:cSldViewPr>
      <p:cViewPr varScale="1">
        <p:scale>
          <a:sx n="38" d="100"/>
          <a:sy n="38" d="100"/>
        </p:scale>
        <p:origin x="-1530" y="-90"/>
      </p:cViewPr>
      <p:guideLst>
        <p:guide orient="horz" pos="30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72D70B6-D77A-450D-905E-1A19643E8EB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9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723900"/>
            <a:ext cx="6438900" cy="362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0"/>
            <a:r>
              <a:rPr lang="en-US"/>
              <a:t>Segundo nível</a:t>
            </a:r>
          </a:p>
          <a:p>
            <a:pPr lvl="0"/>
            <a:r>
              <a:rPr lang="en-US"/>
              <a:t>Terceiro nível</a:t>
            </a:r>
          </a:p>
          <a:p>
            <a:pPr lvl="0"/>
            <a:r>
              <a:rPr lang="en-US"/>
              <a:t>Quarto nível</a:t>
            </a:r>
          </a:p>
          <a:p>
            <a:pPr lvl="0"/>
            <a:r>
              <a:rPr lang="en-US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0ACCD37-527F-4DAC-95E6-BF6311B3DB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42FBB-3F19-4634-B0FD-C4138C27B255}" type="slidenum">
              <a:rPr lang="en-US"/>
              <a:pPr/>
              <a:t>1</a:t>
            </a:fld>
            <a:endParaRPr lang="en-US"/>
          </a:p>
        </p:txBody>
      </p:sp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723900"/>
            <a:ext cx="6438900" cy="3622675"/>
          </a:xfrm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225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7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6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31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3460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6182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8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4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571500" y="214312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pic>
        <p:nvPicPr>
          <p:cNvPr id="1027" name="Imagem 3" descr="Logo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429375"/>
            <a:ext cx="12382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9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1464" y="2060848"/>
            <a:ext cx="10297144" cy="331236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Técnico em Informática</a:t>
            </a:r>
            <a:br>
              <a:rPr lang="pt-BR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br>
              <a:rPr lang="pt-BR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PROJETOS</a:t>
            </a:r>
            <a:br>
              <a:rPr lang="pt-BR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br>
              <a:rPr lang="pt-BR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Aula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6"/>
          <p:cNvSpPr>
            <a:spLocks noChangeShapeType="1"/>
          </p:cNvSpPr>
          <p:nvPr/>
        </p:nvSpPr>
        <p:spPr bwMode="auto">
          <a:xfrm>
            <a:off x="4500563" y="1341438"/>
            <a:ext cx="59614" cy="4633563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320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A00A2C-4164-0E49-BAAE-BD4E940C2BED}"/>
              </a:ext>
            </a:extLst>
          </p:cNvPr>
          <p:cNvSpPr txBox="1"/>
          <p:nvPr/>
        </p:nvSpPr>
        <p:spPr>
          <a:xfrm>
            <a:off x="467544" y="1136933"/>
            <a:ext cx="11317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altLang="pt-BR" sz="2400" b="1" u="sng" dirty="0"/>
              <a:t>Observação:</a:t>
            </a:r>
            <a:r>
              <a:rPr lang="pt-BR" altLang="pt-BR" sz="24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pt-BR" altLang="pt-BR" sz="2400" b="1" dirty="0"/>
              <a:t>Cliente</a:t>
            </a:r>
            <a:r>
              <a:rPr lang="pt-BR" altLang="pt-BR" sz="2400" dirty="0"/>
              <a:t> - indivíduo ou organização que fará uso do produto do projeto. Podem existir múltiplas “camadas de clientes” num projeto.</a:t>
            </a:r>
          </a:p>
          <a:p>
            <a:pPr algn="just">
              <a:lnSpc>
                <a:spcPct val="150000"/>
              </a:lnSpc>
            </a:pPr>
            <a:endParaRPr lang="pt-BR" altLang="pt-BR" sz="2400" dirty="0"/>
          </a:p>
          <a:p>
            <a:pPr algn="just">
              <a:lnSpc>
                <a:spcPct val="150000"/>
              </a:lnSpc>
            </a:pPr>
            <a:r>
              <a:rPr lang="pt-BR" altLang="pt-BR" sz="2400" b="1" dirty="0"/>
              <a:t>Níveis de clientes de um projeto.</a:t>
            </a:r>
          </a:p>
          <a:p>
            <a:pPr algn="just">
              <a:lnSpc>
                <a:spcPct val="150000"/>
              </a:lnSpc>
            </a:pPr>
            <a:r>
              <a:rPr lang="pt-BR" altLang="pt-BR" sz="2400" dirty="0"/>
              <a:t>- Por exemplo, os clientes de um novo produto farmacêutico incluem os médicos que os prescrevem, os pacientes que o tomam e as companhias de seguro que pagam por ele.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8B9070-AB82-C14E-B517-AB232D858AFB}"/>
              </a:ext>
            </a:extLst>
          </p:cNvPr>
          <p:cNvSpPr txBox="1"/>
          <p:nvPr/>
        </p:nvSpPr>
        <p:spPr>
          <a:xfrm>
            <a:off x="2663788" y="493179"/>
            <a:ext cx="69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PARTES ENVOLVIDAS NUM PROJETO</a:t>
            </a:r>
          </a:p>
        </p:txBody>
      </p:sp>
    </p:spTree>
    <p:extLst>
      <p:ext uri="{BB962C8B-B14F-4D97-AF65-F5344CB8AC3E}">
        <p14:creationId xmlns:p14="http://schemas.microsoft.com/office/powerpoint/2010/main" val="117639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A00A2C-4164-0E49-BAAE-BD4E940C2BED}"/>
              </a:ext>
            </a:extLst>
          </p:cNvPr>
          <p:cNvSpPr txBox="1"/>
          <p:nvPr/>
        </p:nvSpPr>
        <p:spPr>
          <a:xfrm>
            <a:off x="695400" y="1916832"/>
            <a:ext cx="11101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solidFill>
                <a:prstClr val="black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prstClr val="black"/>
                </a:solidFill>
                <a:sym typeface="Arial"/>
              </a:rPr>
              <a:t>Alinhado com nosso objetivo iremos criar um: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prstClr val="black"/>
                </a:solidFill>
                <a:sym typeface="Arial"/>
              </a:rPr>
              <a:t>PRODUTO</a:t>
            </a:r>
            <a:r>
              <a:rPr lang="pt-BR" sz="2400" dirty="0">
                <a:solidFill>
                  <a:prstClr val="black"/>
                </a:solidFill>
                <a:sym typeface="Arial"/>
              </a:rPr>
              <a:t> (Software Web integrado a um </a:t>
            </a:r>
            <a:r>
              <a:rPr lang="pt-BR" sz="2400" dirty="0" err="1">
                <a:solidFill>
                  <a:prstClr val="black"/>
                </a:solidFill>
                <a:sym typeface="Arial"/>
              </a:rPr>
              <a:t>App</a:t>
            </a:r>
            <a:r>
              <a:rPr lang="pt-BR" sz="2400" dirty="0">
                <a:solidFill>
                  <a:prstClr val="black"/>
                </a:solidFill>
                <a:sym typeface="Arial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black"/>
              </a:solidFill>
              <a:sym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prstClr val="black"/>
                </a:solidFill>
                <a:sym typeface="Arial"/>
              </a:rPr>
              <a:t>Tempo: um semestre (quadrimestre) (Prazo: Até Dezembro de 2019)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prstClr val="black"/>
                </a:solidFill>
              </a:rPr>
              <a:t>Requisito: Inovação ou Melhoria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8B9070-AB82-C14E-B517-AB232D858AFB}"/>
              </a:ext>
            </a:extLst>
          </p:cNvPr>
          <p:cNvSpPr txBox="1"/>
          <p:nvPr/>
        </p:nvSpPr>
        <p:spPr>
          <a:xfrm>
            <a:off x="1055440" y="836712"/>
            <a:ext cx="601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QUAL SERÁ O PROJETO?</a:t>
            </a:r>
          </a:p>
        </p:txBody>
      </p:sp>
    </p:spTree>
    <p:extLst>
      <p:ext uri="{BB962C8B-B14F-4D97-AF65-F5344CB8AC3E}">
        <p14:creationId xmlns:p14="http://schemas.microsoft.com/office/powerpoint/2010/main" val="114258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A00A2C-4164-0E49-BAAE-BD4E940C2BED}"/>
              </a:ext>
            </a:extLst>
          </p:cNvPr>
          <p:cNvSpPr txBox="1"/>
          <p:nvPr/>
        </p:nvSpPr>
        <p:spPr>
          <a:xfrm>
            <a:off x="695400" y="1916832"/>
            <a:ext cx="11101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solidFill>
                <a:prstClr val="black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prstClr val="black"/>
                </a:solidFill>
                <a:sym typeface="Arial"/>
              </a:rPr>
              <a:t>A definição mais simples e conhecida de projeto é: “um conjunto de atividades que produzem algo único, que possui início e fim bem definidos e que apresentam restrição de tempo”.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black"/>
              </a:solidFill>
              <a:sym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dirty="0"/>
              <a:t>Empreendimento temporário com o intuito de criar um produto ou serviço único. Tem começo e fim bem definidos. (PMBOK).</a:t>
            </a:r>
            <a:r>
              <a:rPr lang="pt-BR" baseline="-25000" dirty="0"/>
              <a:t> (2)</a:t>
            </a:r>
            <a:endParaRPr lang="pt-BR" alt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black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8B9070-AB82-C14E-B517-AB232D858AFB}"/>
              </a:ext>
            </a:extLst>
          </p:cNvPr>
          <p:cNvSpPr txBox="1"/>
          <p:nvPr/>
        </p:nvSpPr>
        <p:spPr>
          <a:xfrm>
            <a:off x="1055440" y="836712"/>
            <a:ext cx="601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O QUE É UM PROJETO?</a:t>
            </a:r>
          </a:p>
        </p:txBody>
      </p:sp>
    </p:spTree>
    <p:extLst>
      <p:ext uri="{BB962C8B-B14F-4D97-AF65-F5344CB8AC3E}">
        <p14:creationId xmlns:p14="http://schemas.microsoft.com/office/powerpoint/2010/main" val="380505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A00A2C-4164-0E49-BAAE-BD4E940C2BED}"/>
              </a:ext>
            </a:extLst>
          </p:cNvPr>
          <p:cNvSpPr txBox="1"/>
          <p:nvPr/>
        </p:nvSpPr>
        <p:spPr>
          <a:xfrm>
            <a:off x="695400" y="1916832"/>
            <a:ext cx="111010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solidFill>
                <a:prstClr val="black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prstClr val="black"/>
                </a:solidFill>
                <a:sym typeface="Arial"/>
              </a:rPr>
              <a:t>PJ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aseline="-25000" dirty="0">
                <a:solidFill>
                  <a:prstClr val="black"/>
                </a:solidFill>
                <a:sym typeface="Arial"/>
              </a:rPr>
              <a:t>MEI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aseline="-25000" dirty="0">
                <a:solidFill>
                  <a:prstClr val="black"/>
                </a:solidFill>
                <a:sym typeface="Arial"/>
              </a:rPr>
              <a:t>CLT</a:t>
            </a:r>
            <a:r>
              <a:rPr lang="pt-BR" baseline="-25000" dirty="0"/>
              <a:t>(2)</a:t>
            </a:r>
            <a:endParaRPr lang="pt-BR" alt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black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8B9070-AB82-C14E-B517-AB232D858AFB}"/>
              </a:ext>
            </a:extLst>
          </p:cNvPr>
          <p:cNvSpPr txBox="1"/>
          <p:nvPr/>
        </p:nvSpPr>
        <p:spPr>
          <a:xfrm>
            <a:off x="1055440" y="836712"/>
            <a:ext cx="601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RELAÇOES DE TRABALHO?</a:t>
            </a:r>
          </a:p>
        </p:txBody>
      </p:sp>
    </p:spTree>
    <p:extLst>
      <p:ext uri="{BB962C8B-B14F-4D97-AF65-F5344CB8AC3E}">
        <p14:creationId xmlns:p14="http://schemas.microsoft.com/office/powerpoint/2010/main" val="321009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4A00A2C-4164-0E49-BAAE-BD4E940C2BED}"/>
              </a:ext>
            </a:extLst>
          </p:cNvPr>
          <p:cNvSpPr txBox="1"/>
          <p:nvPr/>
        </p:nvSpPr>
        <p:spPr>
          <a:xfrm>
            <a:off x="1316067" y="94496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prstClr val="black"/>
                </a:solidFill>
                <a:sym typeface="Arial"/>
              </a:rPr>
              <a:t>1. O crescente aumento da importância da inovação no ambiente empresarial.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8B9070-AB82-C14E-B517-AB232D858AFB}"/>
              </a:ext>
            </a:extLst>
          </p:cNvPr>
          <p:cNvSpPr txBox="1"/>
          <p:nvPr/>
        </p:nvSpPr>
        <p:spPr>
          <a:xfrm>
            <a:off x="2190415" y="361945"/>
            <a:ext cx="778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QUAL A IMPORTÂCIA DOS PROJETOS?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32CB73-C2D1-454B-BD70-E3D172CCD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80" y="1909076"/>
            <a:ext cx="3344857" cy="18070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97BACA-97B5-D34B-9C60-70DC1B6E9A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62" y="1909076"/>
            <a:ext cx="2915816" cy="19438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01AF4C-799C-2346-9D44-FFD12BD636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15" y="4338141"/>
            <a:ext cx="2641753" cy="14921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129925-2229-C44A-8580-49A2DAFBDC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12" y="4468678"/>
            <a:ext cx="359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7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A00A2C-4164-0E49-BAAE-BD4E940C2BED}"/>
              </a:ext>
            </a:extLst>
          </p:cNvPr>
          <p:cNvSpPr txBox="1"/>
          <p:nvPr/>
        </p:nvSpPr>
        <p:spPr>
          <a:xfrm>
            <a:off x="839416" y="1772816"/>
            <a:ext cx="407588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pt-BR" sz="2400" dirty="0"/>
              <a:t>Desenvolver um novo produto ou serviço.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pt-BR" altLang="pt-BR" sz="2400" dirty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pt-BR" sz="2400" dirty="0"/>
              <a:t>Implementar uma mudança organizacional a nível de estrutura, de pessoas ou de estilo gerencial.</a:t>
            </a:r>
          </a:p>
          <a:p>
            <a:pPr algn="just"/>
            <a:endParaRPr lang="pt-BR" sz="2400" dirty="0">
              <a:solidFill>
                <a:prstClr val="black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8B9070-AB82-C14E-B517-AB232D858AFB}"/>
              </a:ext>
            </a:extLst>
          </p:cNvPr>
          <p:cNvSpPr txBox="1"/>
          <p:nvPr/>
        </p:nvSpPr>
        <p:spPr>
          <a:xfrm>
            <a:off x="947436" y="980728"/>
            <a:ext cx="38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EXEMPLOS DE PROJETOS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F0F327-F29C-3340-B2D0-EA9E709D5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060848"/>
            <a:ext cx="4320480" cy="36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8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68B9070-AB82-C14E-B517-AB232D858AFB}"/>
              </a:ext>
            </a:extLst>
          </p:cNvPr>
          <p:cNvSpPr txBox="1"/>
          <p:nvPr/>
        </p:nvSpPr>
        <p:spPr>
          <a:xfrm>
            <a:off x="947436" y="980728"/>
            <a:ext cx="38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EXEMPLOS DE PROJETOS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00A2C-4164-0E49-BAAE-BD4E940C2BED}"/>
              </a:ext>
            </a:extLst>
          </p:cNvPr>
          <p:cNvSpPr txBox="1"/>
          <p:nvPr/>
        </p:nvSpPr>
        <p:spPr>
          <a:xfrm>
            <a:off x="479376" y="2204864"/>
            <a:ext cx="6420544" cy="324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pt-BR" sz="2400" dirty="0"/>
              <a:t>Desenvolver ou adquirir um sistema de informação novo ou modificado.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pt-BR" altLang="pt-BR" sz="2400" dirty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pt-BR" sz="2400" dirty="0"/>
              <a:t>Implementar um novo processo ou procedimento organizacional.</a:t>
            </a:r>
          </a:p>
          <a:p>
            <a:endParaRPr lang="pt-BR" sz="2400" dirty="0">
              <a:solidFill>
                <a:prstClr val="black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3E64F4-95D0-784A-9FC5-0BE48EEEE2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916832"/>
            <a:ext cx="2987824" cy="19918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8855AC-8EC4-2A46-9292-E373137F1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4077072"/>
            <a:ext cx="2987824" cy="19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0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A00A2C-4164-0E49-BAAE-BD4E940C2BED}"/>
              </a:ext>
            </a:extLst>
          </p:cNvPr>
          <p:cNvSpPr txBox="1"/>
          <p:nvPr/>
        </p:nvSpPr>
        <p:spPr>
          <a:xfrm>
            <a:off x="750067" y="1916832"/>
            <a:ext cx="106018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>
                <a:sym typeface="Arial"/>
              </a:rPr>
              <a:t>Nos anos 50 foram criadas as primeiras ferramentas com a finalidade de auxiliar o planejamento e a execução de projetos, nas quais se destacaram o </a:t>
            </a:r>
            <a:r>
              <a:rPr lang="pt-BR" sz="2400" i="1" dirty="0" err="1">
                <a:sym typeface="Arial"/>
              </a:rPr>
              <a:t>Program</a:t>
            </a:r>
            <a:r>
              <a:rPr lang="pt-BR" sz="2400" i="1" dirty="0">
                <a:sym typeface="Arial"/>
              </a:rPr>
              <a:t> </a:t>
            </a:r>
            <a:r>
              <a:rPr lang="pt-BR" sz="2400" i="1" dirty="0" err="1">
                <a:sym typeface="Arial"/>
              </a:rPr>
              <a:t>Evaluation</a:t>
            </a:r>
            <a:r>
              <a:rPr lang="pt-BR" sz="2400" i="1" dirty="0">
                <a:sym typeface="Arial"/>
              </a:rPr>
              <a:t> </a:t>
            </a:r>
            <a:r>
              <a:rPr lang="pt-BR" sz="2400" i="1" dirty="0" err="1">
                <a:sym typeface="Arial"/>
              </a:rPr>
              <a:t>and</a:t>
            </a:r>
            <a:r>
              <a:rPr lang="pt-BR" sz="2400" i="1" dirty="0">
                <a:sym typeface="Arial"/>
              </a:rPr>
              <a:t> </a:t>
            </a:r>
            <a:r>
              <a:rPr lang="pt-BR" sz="2400" i="1" dirty="0" err="1">
                <a:sym typeface="Arial"/>
              </a:rPr>
              <a:t>Review</a:t>
            </a:r>
            <a:r>
              <a:rPr lang="pt-BR" sz="2400" i="1" dirty="0">
                <a:sym typeface="Arial"/>
              </a:rPr>
              <a:t> </a:t>
            </a:r>
            <a:r>
              <a:rPr lang="pt-BR" sz="2400" i="1" dirty="0" err="1">
                <a:sym typeface="Arial"/>
              </a:rPr>
              <a:t>Technique</a:t>
            </a:r>
            <a:r>
              <a:rPr lang="pt-BR" sz="2400" i="1" dirty="0">
                <a:sym typeface="Arial"/>
              </a:rPr>
              <a:t> </a:t>
            </a:r>
            <a:r>
              <a:rPr lang="pt-BR" sz="2400" dirty="0">
                <a:sym typeface="Arial"/>
              </a:rPr>
              <a:t>(PERT) e </a:t>
            </a:r>
            <a:r>
              <a:rPr lang="pt-BR" sz="2400" i="1" dirty="0">
                <a:sym typeface="Arial"/>
              </a:rPr>
              <a:t>o </a:t>
            </a:r>
            <a:r>
              <a:rPr lang="pt-BR" sz="2400" i="1" dirty="0" err="1">
                <a:sym typeface="Arial"/>
              </a:rPr>
              <a:t>Critical</a:t>
            </a:r>
            <a:r>
              <a:rPr lang="pt-BR" sz="2400" i="1" dirty="0">
                <a:sym typeface="Arial"/>
              </a:rPr>
              <a:t> Path </a:t>
            </a:r>
            <a:r>
              <a:rPr lang="pt-BR" sz="2400" i="1" dirty="0" err="1">
                <a:sym typeface="Arial"/>
              </a:rPr>
              <a:t>Method</a:t>
            </a:r>
            <a:r>
              <a:rPr lang="pt-BR" sz="2400" i="1" dirty="0">
                <a:sym typeface="Arial"/>
              </a:rPr>
              <a:t> </a:t>
            </a:r>
            <a:r>
              <a:rPr lang="pt-BR" sz="2400" dirty="0">
                <a:sym typeface="Arial"/>
              </a:rPr>
              <a:t>(CPM).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pt-BR" sz="2400" dirty="0">
              <a:sym typeface="Arial"/>
            </a:endParaRPr>
          </a:p>
          <a:p>
            <a:pPr algn="just"/>
            <a:r>
              <a:rPr lang="pt-BR" b="1" dirty="0">
                <a:sym typeface="Arial"/>
              </a:rPr>
              <a:t>O PERT é uma técnica probabilística utilizada para indicar os consumos de recursos a serem utilizados em cada tarefa do projeto.</a:t>
            </a:r>
          </a:p>
          <a:p>
            <a:pPr algn="just"/>
            <a:endParaRPr lang="pt-BR" b="1" dirty="0">
              <a:sym typeface="Arial"/>
            </a:endParaRPr>
          </a:p>
          <a:p>
            <a:pPr algn="just"/>
            <a:r>
              <a:rPr lang="en-US" b="1" dirty="0">
                <a:sym typeface="Arial"/>
              </a:rPr>
              <a:t>O </a:t>
            </a:r>
            <a:r>
              <a:rPr lang="pt-BR" b="1" dirty="0">
                <a:sym typeface="Arial"/>
              </a:rPr>
              <a:t>CPM é uma técnica determinística que atribui duração a cada tarefa determinando quais os recursos humanos e materiais necessárias para concluí-las.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8B9070-AB82-C14E-B517-AB232D858AFB}"/>
              </a:ext>
            </a:extLst>
          </p:cNvPr>
          <p:cNvSpPr txBox="1"/>
          <p:nvPr/>
        </p:nvSpPr>
        <p:spPr>
          <a:xfrm>
            <a:off x="3791744" y="764704"/>
            <a:ext cx="5316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HISTÓRIA DOS PROJETOS</a:t>
            </a:r>
          </a:p>
        </p:txBody>
      </p:sp>
    </p:spTree>
    <p:extLst>
      <p:ext uri="{BB962C8B-B14F-4D97-AF65-F5344CB8AC3E}">
        <p14:creationId xmlns:p14="http://schemas.microsoft.com/office/powerpoint/2010/main" val="114750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6"/>
          <p:cNvSpPr>
            <a:spLocks noChangeShapeType="1"/>
          </p:cNvSpPr>
          <p:nvPr/>
        </p:nvSpPr>
        <p:spPr bwMode="auto">
          <a:xfrm>
            <a:off x="4500563" y="1341438"/>
            <a:ext cx="46164" cy="6100649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320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A00A2C-4164-0E49-BAAE-BD4E940C2BED}"/>
              </a:ext>
            </a:extLst>
          </p:cNvPr>
          <p:cNvSpPr txBox="1"/>
          <p:nvPr/>
        </p:nvSpPr>
        <p:spPr>
          <a:xfrm>
            <a:off x="407368" y="1660040"/>
            <a:ext cx="11313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>
                <a:sym typeface="Arial"/>
              </a:rPr>
              <a:t>Nos anos 90 mundo corporativo intensifica a utilização das técnicas de gestão de projetos por conta de uma maior preocupação em gerenciar bem as inovações e os grandes projetos necessários para o desenvolvimento do país.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8B9070-AB82-C14E-B517-AB232D858AFB}"/>
              </a:ext>
            </a:extLst>
          </p:cNvPr>
          <p:cNvSpPr txBox="1"/>
          <p:nvPr/>
        </p:nvSpPr>
        <p:spPr>
          <a:xfrm>
            <a:off x="4079776" y="605949"/>
            <a:ext cx="4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HISTÓRIA DOS PROJETOS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AC9A33-9138-DA4E-B8B5-44F789935C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58" y="3732968"/>
            <a:ext cx="3690162" cy="23079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C1D1BF-0D2C-3D4E-A346-C3DEB0A67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720400"/>
            <a:ext cx="3475164" cy="23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6"/>
          <p:cNvSpPr>
            <a:spLocks noChangeShapeType="1"/>
          </p:cNvSpPr>
          <p:nvPr/>
        </p:nvSpPr>
        <p:spPr bwMode="auto">
          <a:xfrm>
            <a:off x="4500563" y="1341438"/>
            <a:ext cx="42862" cy="4751387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320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A00A2C-4164-0E49-BAAE-BD4E940C2BED}"/>
              </a:ext>
            </a:extLst>
          </p:cNvPr>
          <p:cNvSpPr txBox="1"/>
          <p:nvPr/>
        </p:nvSpPr>
        <p:spPr>
          <a:xfrm>
            <a:off x="839416" y="1844824"/>
            <a:ext cx="10513168" cy="410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altLang="pt-BR" sz="2400" dirty="0"/>
              <a:t>Em todo projeto existem algumas partes envolvidas principais: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pt-BR" sz="2400" b="1" dirty="0"/>
              <a:t>Gerência do projeto </a:t>
            </a:r>
            <a:r>
              <a:rPr lang="pt-BR" altLang="pt-BR" sz="2400" dirty="0"/>
              <a:t>- indivíduo responsável pela gerência do projeto.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pt-BR" sz="2400" b="1" dirty="0"/>
              <a:t>Cliente</a:t>
            </a:r>
            <a:r>
              <a:rPr lang="pt-BR" altLang="pt-BR" sz="2400" dirty="0"/>
              <a:t> - indivíduo ou organização que fará uso do produto do projeto.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pt-BR" sz="2400" b="1" dirty="0"/>
              <a:t>Organização executora </a:t>
            </a:r>
            <a:r>
              <a:rPr lang="pt-BR" altLang="pt-BR" sz="2400" dirty="0"/>
              <a:t>- empresa cujos funcionários estão mais diretamente envolvidos na execução.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pt-BR" sz="2400" b="1" dirty="0"/>
              <a:t>Patrocinador</a:t>
            </a:r>
            <a:r>
              <a:rPr lang="pt-BR" altLang="pt-BR" sz="2400" dirty="0"/>
              <a:t> - Indivíduo ou grupo, dentro da organização executora, que provê os recursos financeiros para 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8B9070-AB82-C14E-B517-AB232D858AFB}"/>
              </a:ext>
            </a:extLst>
          </p:cNvPr>
          <p:cNvSpPr txBox="1"/>
          <p:nvPr/>
        </p:nvSpPr>
        <p:spPr>
          <a:xfrm>
            <a:off x="1961456" y="785252"/>
            <a:ext cx="835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PARTES ENVOLVIDAS NUM PROJETO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7348" y="6441964"/>
            <a:ext cx="11737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Stakeholder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</a:rPr>
              <a:t> significa público estratégico e descreve uma pessoa ou grupo que tem interesse em uma empresa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1301"/>
      </p:ext>
    </p:extLst>
  </p:cSld>
  <p:clrMapOvr>
    <a:masterClrMapping/>
  </p:clrMapOvr>
</p:sld>
</file>

<file path=ppt/theme/theme1.xml><?xml version="1.0" encoding="utf-8"?>
<a:theme xmlns:a="http://schemas.openxmlformats.org/drawingml/2006/main" name="SENA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</Template>
  <TotalTime>4785</TotalTime>
  <Words>480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Arial</vt:lpstr>
      <vt:lpstr>Arial MT Black</vt:lpstr>
      <vt:lpstr>Calibri</vt:lpstr>
      <vt:lpstr>Calibri Light</vt:lpstr>
      <vt:lpstr>Century Gothic</vt:lpstr>
      <vt:lpstr>Times New Roman</vt:lpstr>
      <vt:lpstr>Wingdings</vt:lpstr>
      <vt:lpstr>SENAI</vt:lpstr>
      <vt:lpstr>Retrospectiva</vt:lpstr>
      <vt:lpstr>Técnico em Informática  PROJETOS  Aula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 Fundamentos da Informática</dc:title>
  <dc:creator>emerson</dc:creator>
  <cp:lastModifiedBy>Rafael Martins Alves</cp:lastModifiedBy>
  <cp:revision>458</cp:revision>
  <cp:lastPrinted>1998-09-13T22:29:20Z</cp:lastPrinted>
  <dcterms:created xsi:type="dcterms:W3CDTF">1998-09-13T18:23:20Z</dcterms:created>
  <dcterms:modified xsi:type="dcterms:W3CDTF">2020-01-22T14:06:26Z</dcterms:modified>
</cp:coreProperties>
</file>